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347" r:id="rId3"/>
    <p:sldId id="373" r:id="rId4"/>
    <p:sldId id="379" r:id="rId5"/>
    <p:sldId id="354" r:id="rId6"/>
    <p:sldId id="344" r:id="rId7"/>
    <p:sldId id="270" r:id="rId8"/>
    <p:sldId id="385" r:id="rId9"/>
    <p:sldId id="391" r:id="rId10"/>
    <p:sldId id="388" r:id="rId11"/>
    <p:sldId id="316" r:id="rId12"/>
    <p:sldId id="322" r:id="rId13"/>
    <p:sldId id="394" r:id="rId14"/>
    <p:sldId id="364" r:id="rId15"/>
    <p:sldId id="398" r:id="rId16"/>
  </p:sldIdLst>
  <p:sldSz cx="9144000" cy="6858000" type="screen4x3"/>
  <p:notesSz cx="9942830" cy="676148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E7F7"/>
    <a:srgbClr val="FEE6EF"/>
    <a:srgbClr val="990000"/>
    <a:srgbClr val="000000"/>
    <a:srgbClr val="FDFEF4"/>
    <a:srgbClr val="010B6B"/>
    <a:srgbClr val="F8FC64"/>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08" d="100"/>
          <a:sy n="108" d="100"/>
        </p:scale>
        <p:origin x="-1704" y="-78"/>
      </p:cViewPr>
      <p:guideLst>
        <p:guide orient="horz" pos="2159"/>
        <p:guide pos="284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2706" name="Rectangle 2"/>
          <p:cNvSpPr>
            <a:spLocks noGrp="1" noChangeArrowheads="1"/>
          </p:cNvSpPr>
          <p:nvPr>
            <p:ph type="hdr" sz="quarter"/>
          </p:nvPr>
        </p:nvSpPr>
        <p:spPr bwMode="auto">
          <a:xfrm>
            <a:off x="0" y="0"/>
            <a:ext cx="4310063" cy="338138"/>
          </a:xfrm>
          <a:prstGeom prst="rect">
            <a:avLst/>
          </a:prstGeom>
          <a:noFill/>
          <a:ln w="9525">
            <a:noFill/>
            <a:miter lim="800000"/>
          </a:ln>
          <a:effectLst/>
        </p:spPr>
        <p:txBody>
          <a:bodyPr vert="horz" wrap="square" lIns="91440" tIns="45720" rIns="91440" bIns="45720" numCol="1" anchor="t"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7" name="Rectangle 3"/>
          <p:cNvSpPr>
            <a:spLocks noGrp="1" noChangeArrowheads="1"/>
          </p:cNvSpPr>
          <p:nvPr>
            <p:ph type="dt" sz="quarter" idx="1"/>
          </p:nvPr>
        </p:nvSpPr>
        <p:spPr bwMode="auto">
          <a:xfrm>
            <a:off x="5630863" y="0"/>
            <a:ext cx="4310063" cy="338138"/>
          </a:xfrm>
          <a:prstGeom prst="rect">
            <a:avLst/>
          </a:prstGeom>
          <a:noFill/>
          <a:ln w="9525">
            <a:noFill/>
            <a:miter lim="800000"/>
          </a:ln>
          <a:effectLst/>
        </p:spPr>
        <p:txBody>
          <a:bodyPr vert="horz" wrap="square" lIns="91440" tIns="45720" rIns="91440" bIns="45720" numCol="1" anchor="t" anchorCtr="0" compatLnSpc="1"/>
          <a:lstStyle>
            <a:lvl1pPr algn="r">
              <a:defRPr sz="12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8" name="Rectangle 4"/>
          <p:cNvSpPr>
            <a:spLocks noGrp="1" noChangeArrowheads="1"/>
          </p:cNvSpPr>
          <p:nvPr>
            <p:ph type="ftr" sz="quarter" idx="2"/>
          </p:nvPr>
        </p:nvSpPr>
        <p:spPr bwMode="auto">
          <a:xfrm>
            <a:off x="0" y="6421438"/>
            <a:ext cx="4310063" cy="338138"/>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9" name="Rectangle 5"/>
          <p:cNvSpPr>
            <a:spLocks noGrp="1" noChangeArrowheads="1"/>
          </p:cNvSpPr>
          <p:nvPr>
            <p:ph type="sldNum" sz="quarter" idx="3"/>
          </p:nvPr>
        </p:nvSpPr>
        <p:spPr bwMode="auto">
          <a:xfrm>
            <a:off x="5630863" y="6421438"/>
            <a:ext cx="4310063" cy="338138"/>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4310063" cy="338138"/>
          </a:xfrm>
          <a:prstGeom prst="rect">
            <a:avLst/>
          </a:prstGeom>
          <a:noFill/>
          <a:ln w="9525">
            <a:noFill/>
            <a:miter lim="800000"/>
          </a:ln>
          <a:effectLst/>
        </p:spPr>
        <p:txBody>
          <a:bodyPr vert="horz" wrap="square" lIns="91440" tIns="45720" rIns="91440" bIns="45720" numCol="1" anchor="t"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Rectangle 3"/>
          <p:cNvSpPr>
            <a:spLocks noGrp="1" noChangeArrowheads="1"/>
          </p:cNvSpPr>
          <p:nvPr>
            <p:ph type="dt" idx="1"/>
          </p:nvPr>
        </p:nvSpPr>
        <p:spPr bwMode="auto">
          <a:xfrm>
            <a:off x="5630863" y="0"/>
            <a:ext cx="4310063" cy="338138"/>
          </a:xfrm>
          <a:prstGeom prst="rect">
            <a:avLst/>
          </a:prstGeom>
          <a:noFill/>
          <a:ln w="9525">
            <a:noFill/>
            <a:miter lim="800000"/>
          </a:ln>
          <a:effectLst/>
        </p:spPr>
        <p:txBody>
          <a:bodyPr vert="horz" wrap="square" lIns="91440" tIns="45720" rIns="91440" bIns="45720" numCol="1" anchor="t" anchorCtr="0" compatLnSpc="1"/>
          <a:lstStyle>
            <a:lvl1pPr algn="r">
              <a:defRPr sz="12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2" name="Rectangle 4"/>
          <p:cNvSpPr>
            <a:spLocks noGrp="1" noRot="1"/>
          </p:cNvSpPr>
          <p:nvPr>
            <p:ph type="sldImg" idx="2"/>
          </p:nvPr>
        </p:nvSpPr>
        <p:spPr>
          <a:xfrm>
            <a:off x="3281363" y="508000"/>
            <a:ext cx="3378200" cy="2533650"/>
          </a:xfrm>
          <a:prstGeom prst="rect">
            <a:avLst/>
          </a:prstGeom>
          <a:noFill/>
          <a:ln w="9525">
            <a:noFill/>
          </a:ln>
        </p:spPr>
      </p:sp>
      <p:sp>
        <p:nvSpPr>
          <p:cNvPr id="3077" name="Rectangle 5"/>
          <p:cNvSpPr>
            <a:spLocks noGrp="1" noRot="1" noChangeArrowheads="1"/>
          </p:cNvSpPr>
          <p:nvPr>
            <p:ph type="body" sz="quarter" idx="3"/>
          </p:nvPr>
        </p:nvSpPr>
        <p:spPr bwMode="auto">
          <a:xfrm>
            <a:off x="993775" y="3211513"/>
            <a:ext cx="7954963" cy="3041650"/>
          </a:xfrm>
          <a:prstGeom prst="rect">
            <a:avLst/>
          </a:prstGeom>
          <a:noFill/>
          <a:ln w="9525">
            <a:noFill/>
            <a:miter lim="800000"/>
          </a:ln>
          <a:effec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8" name="Rectangle 6"/>
          <p:cNvSpPr>
            <a:spLocks noGrp="1" noChangeArrowheads="1"/>
          </p:cNvSpPr>
          <p:nvPr>
            <p:ph type="ftr" sz="quarter" idx="4"/>
          </p:nvPr>
        </p:nvSpPr>
        <p:spPr bwMode="auto">
          <a:xfrm>
            <a:off x="0" y="6421438"/>
            <a:ext cx="4310063" cy="338138"/>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Rectangle 7"/>
          <p:cNvSpPr>
            <a:spLocks noGrp="1" noChangeArrowheads="1"/>
          </p:cNvSpPr>
          <p:nvPr>
            <p:ph type="sldNum" sz="quarter" idx="5"/>
          </p:nvPr>
        </p:nvSpPr>
        <p:spPr bwMode="auto">
          <a:xfrm>
            <a:off x="5630863" y="6421438"/>
            <a:ext cx="4310063" cy="338138"/>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0825" cy="6850063"/>
            <a:chOff x="0" y="0"/>
            <a:chExt cx="5758" cy="4315"/>
          </a:xfrm>
        </p:grpSpPr>
        <p:grpSp>
          <p:nvGrpSpPr>
            <p:cNvPr id="2056" name="Group 3"/>
            <p:cNvGrpSpPr/>
            <p:nvPr userDrawn="1"/>
          </p:nvGrpSpPr>
          <p:grpSpPr>
            <a:xfrm>
              <a:off x="1728" y="2230"/>
              <a:ext cx="4027" cy="2085"/>
              <a:chOff x="0" y="0"/>
              <a:chExt cx="4027" cy="2085"/>
            </a:xfrm>
          </p:grpSpPr>
          <p:sp>
            <p:nvSpPr>
              <p:cNvPr id="20" name="未知"/>
              <p:cNvSpPr/>
              <p:nvPr/>
            </p:nvSpPr>
            <p:spPr bwMode="auto">
              <a:xfrm>
                <a:off x="0" y="41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1" name="未知"/>
              <p:cNvSpPr/>
              <p:nvPr/>
            </p:nvSpPr>
            <p:spPr bwMode="auto">
              <a:xfrm>
                <a:off x="2442" y="44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2" name="未知"/>
              <p:cNvSpPr/>
              <p:nvPr/>
            </p:nvSpPr>
            <p:spPr bwMode="auto">
              <a:xfrm>
                <a:off x="1172" y="111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3" name="未知"/>
              <p:cNvSpPr/>
              <p:nvPr/>
            </p:nvSpPr>
            <p:spPr bwMode="auto">
              <a:xfrm>
                <a:off x="1020" y="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4" name="未知"/>
              <p:cNvSpPr/>
              <p:nvPr/>
            </p:nvSpPr>
            <p:spPr bwMode="auto">
              <a:xfrm>
                <a:off x="2773" y="8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8" name="未知"/>
            <p:cNvSpPr/>
            <p:nvPr/>
          </p:nvSpPr>
          <p:spPr bwMode="auto">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9" name="未知"/>
            <p:cNvSpPr/>
            <p:nvPr/>
          </p:nvSpPr>
          <p:spPr bwMode="auto">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2059" name="Rectangle 11"/>
          <p:cNvSpPr>
            <a:spLocks noGrp="1" noChangeArrowheads="1"/>
          </p:cNvSpPr>
          <p:nvPr>
            <p:ph type="ctrTitle" sz="quarter"/>
          </p:nvPr>
        </p:nvSpPr>
        <p:spPr>
          <a:xfrm>
            <a:off x="685800" y="1736725"/>
            <a:ext cx="7772400" cy="1920875"/>
          </a:xfrm>
        </p:spPr>
        <p:txBody>
          <a:bodyPr/>
          <a:lstStyle>
            <a:lvl1pPr>
              <a:defRPr sz="6000"/>
            </a:lvl1pPr>
          </a:lstStyle>
          <a:p>
            <a:r>
              <a:rPr lang="zh-CN" altLang="en-US"/>
              <a:t>单击此处编辑母版标题样式</a:t>
            </a:r>
            <a:endParaRPr lang="zh-CN" altLang="en-US"/>
          </a:p>
        </p:txBody>
      </p:sp>
      <p:sp>
        <p:nvSpPr>
          <p:cNvPr id="206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25" name="Rectangle 13"/>
          <p:cNvSpPr>
            <a:spLocks noGrp="1" noChangeArrowheads="1"/>
          </p:cNvSpPr>
          <p:nvPr>
            <p:ph type="dt" sz="quarter" idx="2"/>
          </p:nvPr>
        </p:nvSpPr>
        <p:spPr bwMode="auto">
          <a:xfrm>
            <a:off x="457200" y="6248400"/>
            <a:ext cx="2133600" cy="476250"/>
          </a:xfrm>
          <a:prstGeom prst="rect">
            <a:avLst/>
          </a:prstGeom>
          <a:ln>
            <a:miter lim="800000"/>
          </a:ln>
        </p:spPr>
        <p:txBody>
          <a:bodyPr vert="horz" wrap="square" lIns="91440" tIns="45720" rIns="91440" bIns="45720" numCol="1" anchor="b" anchorCtr="0" compatLnSpc="1"/>
          <a:lstStyle>
            <a:lvl1pPr>
              <a:defRPr smtClean="0"/>
            </a:lvl1pPr>
          </a:lstStyle>
          <a:p>
            <a:pPr marL="0" marR="0" indent="0" algn="l"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Arial" panose="020B0604020202020204" pitchFamily="34" charset="0"/>
              <a:ea typeface="宋体" panose="02010600030101010101" pitchFamily="2" charset="-122"/>
              <a:cs typeface="+mn-cs"/>
            </a:endParaRPr>
          </a:p>
        </p:txBody>
      </p:sp>
      <p:sp>
        <p:nvSpPr>
          <p:cNvPr id="26" name="Rectangle 14"/>
          <p:cNvSpPr>
            <a:spLocks noGrp="1" noChangeArrowheads="1"/>
          </p:cNvSpPr>
          <p:nvPr>
            <p:ph type="ftr" sz="quarter" idx="3"/>
          </p:nvPr>
        </p:nvSpPr>
        <p:spPr bwMode="auto">
          <a:xfrm>
            <a:off x="3124200" y="6251575"/>
            <a:ext cx="2895600" cy="476250"/>
          </a:xfrm>
          <a:prstGeom prst="rect">
            <a:avLst/>
          </a:prstGeom>
          <a:ln>
            <a:miter lim="800000"/>
          </a:ln>
        </p:spPr>
        <p:txBody>
          <a:bodyPr vert="horz" wrap="square" lIns="91440" tIns="45720" rIns="91440" bIns="45720" numCol="1" anchor="b" anchorCtr="0" compatLnSpc="1"/>
          <a:lstStyle>
            <a:lvl1pPr>
              <a:defRPr smtClean="0"/>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Arial" panose="020B0604020202020204" pitchFamily="34" charset="0"/>
              <a:ea typeface="宋体" panose="02010600030101010101" pitchFamily="2" charset="-122"/>
              <a:cs typeface="+mn-cs"/>
            </a:endParaRPr>
          </a:p>
        </p:txBody>
      </p:sp>
      <p:sp>
        <p:nvSpPr>
          <p:cNvPr id="27" name="Rectangle 15"/>
          <p:cNvSpPr>
            <a:spLocks noGrp="1" noChangeArrowheads="1"/>
          </p:cNvSpPr>
          <p:nvPr>
            <p:ph type="sldNum" sz="quarter" idx="4"/>
          </p:nvPr>
        </p:nvSpPr>
        <p:spPr bwMode="auto">
          <a:xfrm>
            <a:off x="6553200" y="6254750"/>
            <a:ext cx="2133600" cy="476250"/>
          </a:xfrm>
          <a:prstGeom prst="rect">
            <a:avLst/>
          </a:prstGeom>
          <a:ln>
            <a:miter lim="800000"/>
          </a:ln>
        </p:spPr>
        <p:txBody>
          <a:bodyPr vert="horz" wrap="square" lIns="91440" tIns="45720" rIns="91440" bIns="45720" numCol="1" anchor="b" anchorCtr="0" compatLnSpc="1"/>
          <a:p>
            <a:pPr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9" name="页脚占位符 8"/>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5" name="页脚占位符 4"/>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4" name="页脚占位符 3"/>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noChangeArrowheads="1"/>
          </p:cNvSpPr>
          <p:nvPr>
            <p:ph type="dt" sz="half" idx="2"/>
          </p:nvPr>
        </p:nvSpPr>
        <p:spPr bwMode="auto">
          <a:xfrm>
            <a:off x="457200" y="625157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Rectangle 3"/>
          <p:cNvSpPr>
            <a:spLocks noGrp="1" noChangeArrowheads="1"/>
          </p:cNvSpPr>
          <p:nvPr>
            <p:ph type="sldNum" sz="quarter" idx="4"/>
          </p:nvPr>
        </p:nvSpPr>
        <p:spPr bwMode="auto">
          <a:xfrm>
            <a:off x="6553200" y="6248400"/>
            <a:ext cx="2133600" cy="47625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grpSp>
        <p:nvGrpSpPr>
          <p:cNvPr id="1028" name="Group 4"/>
          <p:cNvGrpSpPr/>
          <p:nvPr/>
        </p:nvGrpSpPr>
        <p:grpSpPr>
          <a:xfrm>
            <a:off x="0" y="0"/>
            <a:ext cx="9140825" cy="6850063"/>
            <a:chOff x="0" y="0"/>
            <a:chExt cx="5758" cy="4315"/>
          </a:xfrm>
        </p:grpSpPr>
        <p:grpSp>
          <p:nvGrpSpPr>
            <p:cNvPr id="1032" name="Group 5"/>
            <p:cNvGrpSpPr/>
            <p:nvPr userDrawn="1"/>
          </p:nvGrpSpPr>
          <p:grpSpPr>
            <a:xfrm>
              <a:off x="1728" y="2230"/>
              <a:ext cx="4027" cy="2085"/>
              <a:chOff x="0" y="0"/>
              <a:chExt cx="4027" cy="2085"/>
            </a:xfrm>
          </p:grpSpPr>
          <p:sp>
            <p:nvSpPr>
              <p:cNvPr id="1030" name="未知"/>
              <p:cNvSpPr/>
              <p:nvPr/>
            </p:nvSpPr>
            <p:spPr bwMode="auto">
              <a:xfrm>
                <a:off x="0" y="41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1" name="未知"/>
              <p:cNvSpPr/>
              <p:nvPr/>
            </p:nvSpPr>
            <p:spPr bwMode="auto">
              <a:xfrm>
                <a:off x="2442" y="44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 name="未知"/>
              <p:cNvSpPr/>
              <p:nvPr/>
            </p:nvSpPr>
            <p:spPr bwMode="auto">
              <a:xfrm>
                <a:off x="1172" y="111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3" name="未知"/>
              <p:cNvSpPr/>
              <p:nvPr/>
            </p:nvSpPr>
            <p:spPr bwMode="auto">
              <a:xfrm>
                <a:off x="1020" y="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4" name="未知"/>
              <p:cNvSpPr/>
              <p:nvPr/>
            </p:nvSpPr>
            <p:spPr bwMode="auto">
              <a:xfrm>
                <a:off x="2773" y="8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035" name="未知"/>
            <p:cNvSpPr/>
            <p:nvPr/>
          </p:nvSpPr>
          <p:spPr bwMode="auto">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6" name="未知"/>
            <p:cNvSpPr/>
            <p:nvPr/>
          </p:nvSpPr>
          <p:spPr bwMode="auto">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037" name="Rectangle 13"/>
          <p:cNvSpPr>
            <a:spLocks noGrp="1" noRot="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38" name="Rectangle 14"/>
          <p:cNvSpPr>
            <a:spLocks noGrp="1" noChangeArrowheads="1"/>
          </p:cNvSpPr>
          <p:nvPr>
            <p:ph type="ftr" sz="quarter" idx="3"/>
          </p:nvPr>
        </p:nvSpPr>
        <p:spPr bwMode="auto">
          <a:xfrm>
            <a:off x="3124200" y="6248400"/>
            <a:ext cx="2895600" cy="476250"/>
          </a:xfrm>
          <a:prstGeom prst="rect">
            <a:avLst/>
          </a:prstGeom>
          <a:noFill/>
          <a:ln w="9525">
            <a:noFill/>
            <a:miter lim="800000"/>
          </a:ln>
          <a:effectLst/>
        </p:spPr>
        <p:txBody>
          <a:bodyPr vert="horz" wrap="square" lIns="91440" tIns="45720" rIns="91440" bIns="45720" numCol="1" anchor="b" anchorCtr="0" compatLnSpc="1"/>
          <a:lstStyle>
            <a:lvl1pPr algn="ctr">
              <a:defRPr sz="1200" smtClean="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9" name="Rectangle 15"/>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8"/>
  </p:transition>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Rot="1" noChangeArrowheads="1"/>
          </p:cNvSpPr>
          <p:nvPr>
            <p:ph type="title"/>
          </p:nvPr>
        </p:nvSpPr>
        <p:spPr>
          <a:xfrm>
            <a:off x="457200" y="274638"/>
            <a:ext cx="8229600" cy="589121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竞聘演讲稿</a:t>
            </a: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2016</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12</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月</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22</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日）</a:t>
            </a: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汪瑞华</a:t>
            </a:r>
            <a:endPar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Tree>
  </p:cSld>
  <p:clrMapOvr>
    <a:masterClrMapping/>
  </p:clrMapOvr>
  <p:transition spd="slow">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0723" name="Rectangle 3"/>
          <p:cNvSpPr>
            <a:spLocks noGrp="1" noChangeArrowheads="1"/>
          </p:cNvSpPr>
          <p:nvPr>
            <p:ph idx="1"/>
          </p:nvPr>
        </p:nvSpPr>
        <p:spPr>
          <a:xfrm>
            <a:off x="457200" y="1268730"/>
            <a:ext cx="8229600" cy="483425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作为一名老员工</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积极认真的参与</a:t>
            </a: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公司</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活动</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后勤员工与一线新员工一对一帮扶活动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党员“七一”下基层到门店活动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后勤员工微信群轮流点评为一线员工加油活动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开展了太极大药房首届儿童诗歌大赛活动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后勤员工冬季“煽（三）动”活动</a:t>
            </a:r>
            <a:endPar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noRot="1" noChangeArrowheads="1"/>
          </p:cNvSpPr>
          <p:nvPr>
            <p:ph type="title"/>
          </p:nvPr>
        </p:nvSpPr>
        <p:spPr>
          <a:xfrm>
            <a:off x="457200" y="274638"/>
            <a:ext cx="8229600" cy="56197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1747" name="Rectangle 3"/>
          <p:cNvSpPr>
            <a:spLocks noGrp="1" noChangeArrowheads="1"/>
          </p:cNvSpPr>
          <p:nvPr>
            <p:ph idx="1"/>
          </p:nvPr>
        </p:nvSpPr>
        <p:spPr>
          <a:xfrm>
            <a:off x="179388" y="908050"/>
            <a:ext cx="8675688" cy="5545138"/>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按照公司的要求转变观念，与时俱进，不断学习新事物</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：如</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1</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学习使用纷享销客打卡、写日志</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2</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学习使用门店远程审方</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3</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学习云医院看病开药</a:t>
            </a:r>
            <a:endParaRPr kumimoji="0" lang="zh-CN" altLang="en-US" sz="4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Rot="1" noChangeArrowheads="1"/>
          </p:cNvSpPr>
          <p:nvPr>
            <p:ph type="title"/>
          </p:nvPr>
        </p:nvSpPr>
        <p:spPr>
          <a:xfrm>
            <a:off x="505460" y="547688"/>
            <a:ext cx="8229600" cy="6034088"/>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拥抱改变  做最好的自己　</a:t>
            </a:r>
            <a:b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不断挑战自我：</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周二晚上远程审方微信值班</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周末去帮扶门店上班</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周末参加旗舰店、杉板桥门店促销活动</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积极做好新员工、门店帮扶工作。</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在新员工邦扶工作中利用自己对劳资政策的熟悉，为帮扶员工争取到了一千元应享受的岗位津贴，该员工在公司“</a:t>
            </a:r>
            <a:r>
              <a:rPr kumimoji="0" lang="en-US"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年中药岗位技能比赛暨星极评定”中被评定为三星级，获得公司颁发的星级证书。另外二家帮扶门店水杉街、崇州中心店也都较好的完成了公司任务。</a:t>
            </a:r>
            <a:b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3795" name="Rectangle 3"/>
          <p:cNvSpPr>
            <a:spLocks noGrp="1" noChangeArrowheads="1"/>
          </p:cNvSpPr>
          <p:nvPr>
            <p:ph idx="1"/>
          </p:nvPr>
        </p:nvSpPr>
        <p:spPr>
          <a:xfrm>
            <a:off x="395288" y="15573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今天我参加这个竞聘，</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一是为年轻人加油、造势</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，二是因为自己在太极集团工作近</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年、太极大药房工作</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16</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年，先后在公司从事过人事、保卫、工会、党支部工作，特别从</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2009</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月起在质管部任副经理工作，其中</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2011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-2013</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年负责质管部工作中，在桐君阁股份公司年度质量管理目标考核中均名列前三名，质量事故为零。</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正是一贯的坚持与踏实，让我克服年龄大身体差的短处，让我今天有勇气与年轻人同台竞聘，拥抱改变，做最好的自己，为自己加油。</a:t>
            </a:r>
            <a:endPar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 </a:t>
            </a:r>
            <a:endParaRPr kumimoji="0" lang="zh-CN" alt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77190" y="2427288"/>
            <a:ext cx="8229600" cy="1143000"/>
          </a:xfrm>
        </p:spPr>
        <p:txBody>
          <a:bodyPr/>
          <a:p>
            <a:r>
              <a:rPr lang="zh-CN" altLang="zh-CN" sz="6600"/>
              <a:t>谢   谢</a:t>
            </a:r>
            <a:endParaRPr lang="zh-CN" altLang="zh-CN" sz="6600"/>
          </a:p>
        </p:txBody>
      </p:sp>
    </p:spTree>
  </p:cSld>
  <p:clrMapOvr>
    <a:masterClrMapping/>
  </p:clrMapOvr>
  <p:transition spd="slow">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noRot="1" noChangeArrowheads="1"/>
          </p:cNvSpPr>
          <p:nvPr>
            <p:ph type="title"/>
          </p:nvPr>
        </p:nvSpPr>
        <p:spPr>
          <a:xfrm>
            <a:off x="457200" y="274638"/>
            <a:ext cx="8229600" cy="6107113"/>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t>                                                     </a:t>
            </a:r>
            <a:b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r>
              <a:rPr kumimoji="0" lang="zh-CN" altLang="en-US" sz="4000" b="0" i="0" u="none" strike="noStrike" kern="0" cap="none" spc="0" normalizeH="0" baseline="0" noProof="0" dirty="0" smtClean="0">
                <a:ln>
                  <a:noFill/>
                </a:ln>
                <a:solidFill>
                  <a:srgbClr val="FF0066"/>
                </a:solidFill>
                <a:effectLst>
                  <a:outerShdw blurRad="38100" dist="38100" dir="2700000" algn="tl">
                    <a:srgbClr val="000000"/>
                  </a:outerShdw>
                </a:effectLst>
                <a:uLnTx/>
                <a:uFillTx/>
                <a:latin typeface="+mj-lt"/>
                <a:ea typeface="黑体" panose="02010600030101010101" pitchFamily="49" charset="-122"/>
                <a:cs typeface="+mj-cs"/>
              </a:rPr>
              <a:t>尊敬的</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公司领导、各位同事：</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大家下午好！</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（我的演讲分为二部份）</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（一）</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年三大工作</a:t>
            </a: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endPar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endParaRPr>
          </a:p>
        </p:txBody>
      </p:sp>
    </p:spTree>
  </p:cSld>
  <p:clrMapOvr>
    <a:masterClrMapping/>
  </p:clrMapOvr>
  <p:transition spd="slow">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Rot="1" noChangeArrowheads="1"/>
          </p:cNvSpPr>
          <p:nvPr>
            <p:ph type="title"/>
          </p:nvPr>
        </p:nvSpPr>
        <p:spPr>
          <a:xfrm>
            <a:off x="457200" y="274638"/>
            <a:ext cx="8229600" cy="5962650"/>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       </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（一）</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2016</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年三大工作</a:t>
            </a:r>
            <a:b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年围绕公司“拥抱改变，为尊严而战”的中心要求，本人主要完成了以下三方面的工作：</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资料审核工作</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据</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至</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12</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月绩效统计，</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9</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个月共完成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455</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个品种资料审核， 全年品种资料审核完成数应在</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600</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个品种左右。</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endParaRPr>
          </a:p>
        </p:txBody>
      </p:sp>
    </p:spTree>
  </p:cSld>
  <p:clrMapOvr>
    <a:masterClrMapping/>
  </p:clrMapOvr>
  <p:transition spd="slow">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noRot="1" noChangeArrowheads="1"/>
          </p:cNvSpPr>
          <p:nvPr>
            <p:ph type="title"/>
          </p:nvPr>
        </p:nvSpPr>
        <p:spPr>
          <a:xfrm>
            <a:off x="428625" y="266700"/>
            <a:ext cx="8229600" cy="99949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2016</a:t>
            </a: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年三大工作</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1843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、系统维护及存档工作</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据</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月绩效统计，</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9</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个月共完成</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500</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个品种系统维护及存档工作。全年</a:t>
            </a:r>
            <a:r>
              <a:rPr lang="zh-CN" altLang="zh-CN" noProof="0" dirty="0" smtClean="0">
                <a:ln>
                  <a:noFill/>
                </a:ln>
                <a:uLnTx/>
                <a:uFillTx/>
                <a:sym typeface="+mn-ea"/>
              </a:rPr>
              <a:t>系统维护及存档</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完成数应在</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680</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品种左右。</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、巡店检查工作</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从</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月共巡店</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35</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家，因门店质量工作不到位，</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月对门店开出罚款单</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15</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张，涉及门店</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11</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家。</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zh-CN" altLang="zh-CN" sz="40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（二）</a:t>
            </a:r>
            <a:r>
              <a:rPr kumimoji="0" lang="en-US" altLang="zh-CN"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2017</a:t>
            </a: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年五个计划</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1945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、加强巡店工作</a:t>
            </a:r>
            <a:endPar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1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巡店工作是对日常质量工作落实情况的检查，是质量反馈工作的重要一环，巡店工作也是发现质量问题、解决质量隐患，防范质量事故的重要手段，巡店工作作好了可以收到事半功倍的效果，是做好质量基础工作的保障。</a:t>
            </a:r>
            <a:endParaRPr kumimoji="0" lang="zh-CN" altLang="zh-CN" sz="1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巡店工作重点在目标明确、标准明确、检查后门店及时整改，不流于形式、疏于整改。建议采用重点检查、抽查相结合形式，建立门店质量检查打分制，对检查打分在规定分数以下的门店质管员、店长实行罚款，切实加强门店对质量工作重视度。</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0000"/>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noRot="1" noChangeArrowheads="1"/>
          </p:cNvSpPr>
          <p:nvPr>
            <p:ph type="title"/>
          </p:nvPr>
        </p:nvSpPr>
        <p:spPr>
          <a:xfrm>
            <a:off x="457200" y="370840"/>
            <a:ext cx="8229600" cy="96710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21507" name="Rectangle 3"/>
          <p:cNvSpPr>
            <a:spLocks noGrp="1" noChangeArrowheads="1"/>
          </p:cNvSpPr>
          <p:nvPr>
            <p:ph idx="1"/>
          </p:nvPr>
        </p:nvSpPr>
        <p:spPr>
          <a:xfrm>
            <a:off x="894080" y="993775"/>
            <a:ext cx="7354888" cy="48704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、质管员培训工作</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质管员培训工作要针对人员年轻、稳定性差的特点，加强实用性、可操作性的技能培训，定期举办，建立内部质管人员培训记录并与质管岗位工作年限挂钩与岗位薪酬挂钩，鼓励干好质管员本职工作。</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鼓励现有执业药师参与到质管员培训和巡店工作中来，实行执业药师对门店培训和巡店积分制并与工资、绩效挂钩。</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noRot="1" noChangeArrowheads="1"/>
          </p:cNvSpPr>
          <p:nvPr>
            <p:ph type="title"/>
          </p:nvPr>
        </p:nvSpPr>
        <p:spPr>
          <a:xfrm>
            <a:off x="562610" y="966470"/>
            <a:ext cx="8137525" cy="5289550"/>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en-US" altLang="zh-CN"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、加强计划性，做好证照办理工作</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证照办理工作时间紧，涉及部门多，需综合管理部、营运部等内部单位协调配合甚至集团相关部门支持协作</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en-US"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lang="zh-CN" altLang="zh-CN" sz="2000" noProof="0" dirty="0" smtClean="0">
                <a:ln>
                  <a:noFill/>
                </a:ln>
                <a:uLnTx/>
                <a:uFillTx/>
                <a:sym typeface="+mn-ea"/>
              </a:rPr>
              <a:t>证照办理工作</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对公司、门店依法、依规经营关系重大，对创建文明城市、评选诚信企业、门店、不超范围经营都有举足轻重的作用。证照办理、变更或新增营业范围都是企业质量工作的重要组成部份，为此，质管部应加强学习，随时掌握国家、地方相关政策、法令的变化情况并及时与相关药监、工商、社保等部门联系、沟通。</a:t>
            </a:r>
            <a:br>
              <a:rPr kumimoji="0" lang="en-US"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加强办证工作计划性、可控性，保证好门店药品经营许可证、新增经营范围、迁址、关停等变更事宜的掌控性、预见性，更好的为公司特别是门店一线服好务。</a:t>
            </a:r>
            <a:b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Rot="1" noChangeArrowheads="1"/>
          </p:cNvSpPr>
          <p:nvPr>
            <p:ph type="title"/>
          </p:nvPr>
        </p:nvSpPr>
        <p:spPr>
          <a:xfrm>
            <a:off x="457200" y="274638"/>
            <a:ext cx="8229600" cy="6107113"/>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4</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、加盟药房培训</a:t>
            </a: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加盟药房与公司是利益共同体，公司要关注加盟店需求，打好太极品牌这张好牌，既维护公司信誉不受损害，又要兼顾加盟店的利益需求，在为加盟店服务中建立合作共蠃的双蠃模式。</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建议通过培训、共享资源、统一服装等多种形式共盟合作发展，</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但因为加盟店人员素质、设施设备、资金规模等情况参差不齐，差距较大，可以重点抓好条件好、影响大的加盟店，以点带面，积累经验。对违反公司相关规定的加盟店实行违规淘汰，逐步加强对加盟药店的管理，从而统一要求，统一步调，达到强化加盟店管理的目的。</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endPar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Tree>
  </p:cSld>
  <p:clrMapOvr>
    <a:masterClrMapping/>
  </p:clrMapOvr>
  <p:transition spd="slow">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noRot="1" noChangeArrowheads="1"/>
          </p:cNvSpPr>
          <p:nvPr>
            <p:ph type="title"/>
          </p:nvPr>
        </p:nvSpPr>
        <p:spPr>
          <a:xfrm>
            <a:off x="457200" y="274638"/>
            <a:ext cx="8229600" cy="6249988"/>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（二）</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2017</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年五个计划</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5</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、质量事故为零</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质量工作是药品经营企业的重要工作，是药品经营企业各项工作正常开展的前提、基础和保障，</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公司各项工作都要符合《药品经营企业质量管理规范》的要求。</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如人员要按</a:t>
            </a:r>
            <a:r>
              <a:rPr lang="en-US" altLang="zh-CN" sz="2000" noProof="0" dirty="0" smtClean="0">
                <a:ln>
                  <a:noFill/>
                </a:ln>
                <a:uLnTx/>
                <a:uFillTx/>
                <a:sym typeface="+mn-ea"/>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要求是医药或相关专业中专以上学历；经营场地要达到要求的面积；仓库要实行色标、分区管理，计算机信息管理要加密、备份等，只有在各部门工作中严格遵守</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要求，才能保证从购进到售后的质量体系符合</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相关的人员、场地、物流、计算机管理等要求，</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不断的根据实际工作重心的变化、需求，自我内省、自我完善，保证公司质量事故为零，保证公司的长治久安，为打造百年的太极大业而不懈努力！</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0</TotalTime>
  <Words>2467</Words>
  <Application>WPS 演示</Application>
  <PresentationFormat>全屏显示(4:3)</PresentationFormat>
  <Paragraphs>63</Paragraphs>
  <Slides>14</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vt:lpstr>
      <vt:lpstr>宋体</vt:lpstr>
      <vt:lpstr>Wingdings</vt:lpstr>
      <vt:lpstr>Garamond</vt:lpstr>
      <vt:lpstr>黑体</vt:lpstr>
      <vt:lpstr>微软雅黑</vt:lpstr>
      <vt:lpstr>Stream</vt:lpstr>
      <vt:lpstr>竞聘演讲稿  (2016年12月22日）  汪瑞华</vt:lpstr>
      <vt:lpstr>                                                        尊敬的公司领导、各位同事：                          大家下午好！  （我的演讲分为二个大的方面）  （一）2016年三大工作  （二）2017年五个计划   </vt:lpstr>
      <vt:lpstr>          （一）2016年三大工作          2016年围绕公司“拥抱改变，为尊严而战”的中心要求，本人主要完成了以下三方面的工作：  1、资料审核工作    据2016年4至12月绩效统计，9个月共完成 455个品种资料审核， 全年品种资料审核完成数应在600个品种左右。   </vt:lpstr>
      <vt:lpstr>2016年三大工作</vt:lpstr>
      <vt:lpstr>（二）2017年五个计划</vt:lpstr>
      <vt:lpstr>（二）2017年五个计划 </vt:lpstr>
      <vt:lpstr>                                  （二）2017年五个计划  3、加强计划性，做好证照办理工作      证照办理工作时间紧，涉及部门多，需综合管理部、营运部等内部单位协调配合甚至集团相关部门支持协作`。证照办理工作对公司、门店依法、依规经营关系重大，对创建文明城市、评选诚信企业、门店、不超范围经营都有举足轻重的作用。证照办理、变更或新增营业范围都是企业质量工作的重要组成部份，为此，质管部应加强学习，随时掌握国家、地方相关政策、法令的变化情况并及时与相关药监、工商、社保等部门联系、沟通。 加强办证工作计划性、可控性，保证好门店药品经营许可证、新增经营范围、迁址、关停等变更事宜的掌控性、预见性，更好的为公司特别是门店一线服好务。 </vt:lpstr>
      <vt:lpstr>         （二）2017年五个计划   4、加盟药房培训    加盟药房与公司是利益共同体，公司要关注加盟店需求，打好太极品牌这张好牌，既维护公司信誉不受损害，又要兼顾加盟店的利益需求，在为加盟店服务中建立合作共蠃的双蠃模式。建议通过培训、共享资源、统一服装等多种形式共盟合作发展，但因为加盟店人员素质、设施设备、资金规模等情况参差不齐，差距较大，可以重点抓好条件好、影响大的加盟店，以点带面，积累经验。对违反公司相关规定的加盟店实行违规淘汰，逐步加强对加盟药店的管理，从而统一要求，统一步调，达到强化加盟店管理的目的。  </vt:lpstr>
      <vt:lpstr>         （二）2017年五个计划  5、质量事故为零        质量工作是药品经营企业的重要工作，是药品经营企业各项工作正常开展的前提、基础和保障，公司各项工作都要符合《药品经营企业质量管理规范》的要求。如人员要按GSP要求是医药或相关专业中专以上学历；经营场地要达到要求的面积；仓库要实行色标、分区管理，计算机信息管理要加密、备份等，只有在各部门工作中严格遵守GSP要求，才能保证从购进到售后的质量体系符合GSP相关的人员、场地、物流、计算机管理等要求，不断的根据实际工作重心的变化、需求，自我内省、自我完善，保证公司质量事故为零，保证公司的长治久安，为打造百年的太极大业而不懈努力！ </vt:lpstr>
      <vt:lpstr>拥抱改变  做最好的自己</vt:lpstr>
      <vt:lpstr>拥抱改变  做最好的自己</vt:lpstr>
      <vt:lpstr>     拥抱改变  做最好的自己　  不断挑战自我： 1、周二晚上远程审方微信值班 2、周末去帮扶门店上班 3、周末参加旗舰店、杉板桥门店促销活动 4、积极做好新员工、门店帮扶工作。        在新员工邦扶工作中利用自己对劳资政策的熟悉，为帮扶员工争取到了一千元应享受的岗位津贴，该员工在公司“2016年中药岗位技能比赛暨星极评定”中被评定为三星级，获得公司颁发的星级证书。另外二家帮扶门店水杉街、崇州中心店也都较好的完成了公司任务。 </vt:lpstr>
      <vt:lpstr>拥抱改变   做最好的自己</vt:lpstr>
      <vt:lpstr>谢   谢</vt:lpstr>
    </vt:vector>
  </TitlesOfParts>
  <Company>BenQ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BenQ CUSTOMER</dc:creator>
  <cp:lastModifiedBy>Administrator</cp:lastModifiedBy>
  <cp:revision>115</cp:revision>
  <dcterms:created xsi:type="dcterms:W3CDTF">2008-03-07T01:18:00Z</dcterms:created>
  <dcterms:modified xsi:type="dcterms:W3CDTF">2016-12-23T07:54:58Z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2052-10.1.0.6135</vt:lpwstr>
  </property>
</Properties>
</file>