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1" r:id="rId4"/>
    <p:sldId id="264" r:id="rId5"/>
    <p:sldId id="263" r:id="rId6"/>
    <p:sldId id="262" r:id="rId7"/>
    <p:sldId id="265" r:id="rId8"/>
    <p:sldId id="266" r:id="rId9"/>
    <p:sldId id="267" r:id="rId10"/>
    <p:sldId id="279" r:id="rId11"/>
    <p:sldId id="281" r:id="rId12"/>
    <p:sldId id="280" r:id="rId13"/>
    <p:sldId id="268" r:id="rId14"/>
    <p:sldId id="282" r:id="rId15"/>
    <p:sldId id="283" r:id="rId16"/>
    <p:sldId id="284" r:id="rId17"/>
    <p:sldId id="285" r:id="rId18"/>
    <p:sldId id="286" r:id="rId19"/>
    <p:sldId id="270" r:id="rId20"/>
    <p:sldId id="287" r:id="rId21"/>
    <p:sldId id="288" r:id="rId22"/>
    <p:sldId id="271" r:id="rId23"/>
    <p:sldId id="289" r:id="rId24"/>
    <p:sldId id="290" r:id="rId25"/>
    <p:sldId id="272" r:id="rId26"/>
    <p:sldId id="291" r:id="rId27"/>
    <p:sldId id="292" r:id="rId28"/>
    <p:sldId id="273" r:id="rId29"/>
    <p:sldId id="293" r:id="rId30"/>
    <p:sldId id="294" r:id="rId31"/>
    <p:sldId id="295" r:id="rId32"/>
    <p:sldId id="296" r:id="rId33"/>
    <p:sldId id="275" r:id="rId34"/>
    <p:sldId id="299" r:id="rId35"/>
    <p:sldId id="301" r:id="rId36"/>
    <p:sldId id="276" r:id="rId3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0" autoAdjust="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65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3D654-3B33-40FD-B208-C7DA863BD427}" type="datetimeFigureOut">
              <a:rPr lang="zh-CN" altLang="en-US"/>
              <a:pPr>
                <a:defRPr/>
              </a:pPr>
              <a:t>2016/11/12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FC363-F351-4DA5-95F3-572EC7FE36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81715-FE5A-4452-AEDD-88F4C476809C}" type="datetimeFigureOut">
              <a:rPr lang="zh-CN" altLang="en-US"/>
              <a:pPr>
                <a:defRPr/>
              </a:pPr>
              <a:t>2016/11/12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06ABD-A914-4975-BEA1-46C38B7C659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113E6-83BE-41F9-8B1C-31249931B6DD}" type="datetimeFigureOut">
              <a:rPr lang="zh-CN" altLang="en-US"/>
              <a:pPr>
                <a:defRPr/>
              </a:pPr>
              <a:t>2016/11/12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9244F-F3C2-4744-AF8C-50B56B6C084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2C073-7AF7-4E2E-B8A6-3B70E2EF030A}" type="datetimeFigureOut">
              <a:rPr lang="zh-CN" altLang="en-US"/>
              <a:pPr>
                <a:defRPr/>
              </a:pPr>
              <a:t>2016/11/12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59C7F-46CE-48B9-B037-4546A6AFA59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80675-CA04-4E4B-A411-72C19EC2763F}" type="datetimeFigureOut">
              <a:rPr lang="zh-CN" altLang="en-US"/>
              <a:pPr>
                <a:defRPr/>
              </a:pPr>
              <a:t>2016/11/12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E9335-C1CD-4832-A40F-2D8D721DCDD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DBE9E-2F41-4549-B377-63E25FEEE741}" type="datetimeFigureOut">
              <a:rPr lang="zh-CN" altLang="en-US"/>
              <a:pPr>
                <a:defRPr/>
              </a:pPr>
              <a:t>2016/11/12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E5C7D-43A5-480B-942A-DA50E35E65E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8BB12-CDBF-45E4-83BF-FCE6D7A45B28}" type="datetimeFigureOut">
              <a:rPr lang="zh-CN" altLang="en-US"/>
              <a:pPr>
                <a:defRPr/>
              </a:pPr>
              <a:t>2016/11/12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D7BCB-F1FE-49F7-90BC-5A2AF1912BB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2BD1B-922B-4D90-9BB6-84D1A395CE69}" type="datetimeFigureOut">
              <a:rPr lang="zh-CN" altLang="en-US"/>
              <a:pPr>
                <a:defRPr/>
              </a:pPr>
              <a:t>2016/11/12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193B6-E996-437A-8A9E-80DE0B7FD92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4F3E4-7CE5-4E22-AFF5-0B8E1A108065}" type="datetimeFigureOut">
              <a:rPr lang="zh-CN" altLang="en-US"/>
              <a:pPr>
                <a:defRPr/>
              </a:pPr>
              <a:t>2016/11/12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C22D-660C-4B0E-801E-D6494352E4A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A9768-1671-4FEA-86A8-3A91F2EB0AE9}" type="datetimeFigureOut">
              <a:rPr lang="zh-CN" altLang="en-US"/>
              <a:pPr>
                <a:defRPr/>
              </a:pPr>
              <a:t>2016/11/12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A53AA-B079-41E4-80DF-98970F74750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F9ABB-D611-40A6-A3EA-66F8675AE749}" type="datetimeFigureOut">
              <a:rPr lang="zh-CN" altLang="en-US"/>
              <a:pPr>
                <a:defRPr/>
              </a:pPr>
              <a:t>2016/11/12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901F6-D6A7-4D4F-ACC2-15614D85105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973B6CA-369D-4F5E-A40A-99B422910AD0}" type="datetimeFigureOut">
              <a:rPr lang="zh-CN" altLang="en-US"/>
              <a:pPr>
                <a:defRPr/>
              </a:pPr>
              <a:t>2016/11/12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9D93055-BA8C-45DF-A1CB-C865F51ADDA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1"/>
          <p:cNvSpPr>
            <a:spLocks noGrp="1"/>
          </p:cNvSpPr>
          <p:nvPr>
            <p:ph type="ctrTitle"/>
          </p:nvPr>
        </p:nvSpPr>
        <p:spPr>
          <a:xfrm>
            <a:off x="685800" y="571500"/>
            <a:ext cx="7772400" cy="3028950"/>
          </a:xfrm>
        </p:spPr>
        <p:txBody>
          <a:bodyPr/>
          <a:lstStyle/>
          <a:p>
            <a:r>
              <a:rPr lang="zh-CN" altLang="en-US" dirty="0" smtClean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/>
            </a:r>
            <a:br>
              <a:rPr lang="zh-CN" altLang="en-US" dirty="0" smtClean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dirty="0" smtClean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/>
            </a:r>
            <a:br>
              <a:rPr lang="zh-CN" altLang="en-US" dirty="0" smtClean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dirty="0" smtClean="0">
                <a:latin typeface="隶书" panose="02010509060101010101" pitchFamily="49" charset="-122"/>
                <a:ea typeface="隶书" panose="02010509060101010101" pitchFamily="49" charset="-122"/>
              </a:rPr>
              <a:t>太极大药房</a:t>
            </a:r>
            <a:br>
              <a:rPr lang="zh-CN" altLang="en-US" dirty="0" smtClean="0"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dirty="0" smtClean="0">
                <a:latin typeface="隶书" panose="02010509060101010101" pitchFamily="49" charset="-122"/>
                <a:ea typeface="隶书" panose="02010509060101010101" pitchFamily="49" charset="-122"/>
              </a:rPr>
              <a:t>员工销售能力提高班课程</a:t>
            </a:r>
            <a:r>
              <a:rPr lang="zh-CN" altLang="en-US" dirty="0" smtClean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/>
            </a:r>
            <a:br>
              <a:rPr lang="zh-CN" altLang="en-US" dirty="0" smtClean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sz="5400" dirty="0" smtClean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中医体质辨证及用药推荐</a:t>
            </a:r>
            <a:r>
              <a:rPr lang="zh-CN" altLang="en-US" dirty="0" smtClean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/>
            </a:r>
            <a:br>
              <a:rPr lang="zh-CN" altLang="en-US" dirty="0" smtClean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dirty="0" smtClean="0">
                <a:solidFill>
                  <a:srgbClr val="0000CC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       </a:t>
            </a:r>
            <a:r>
              <a:rPr lang="zh-CN" altLang="en-US" dirty="0" smtClean="0">
                <a:latin typeface="隶书" panose="02010509060101010101" pitchFamily="49" charset="-122"/>
                <a:ea typeface="隶书" panose="02010509060101010101" pitchFamily="49" charset="-122"/>
              </a:rPr>
              <a:t>内训师</a:t>
            </a:r>
            <a:r>
              <a:rPr lang="zh-CN" altLang="en-US" dirty="0" smtClean="0">
                <a:latin typeface="隶书" panose="02010509060101010101" pitchFamily="49" charset="-122"/>
                <a:ea typeface="隶书" panose="02010509060101010101" pitchFamily="49" charset="-122"/>
              </a:rPr>
              <a:t>：</a:t>
            </a:r>
            <a:r>
              <a:rPr lang="zh-CN" altLang="en-US" dirty="0" smtClean="0">
                <a:latin typeface="隶书" panose="02010509060101010101" pitchFamily="49" charset="-122"/>
                <a:ea typeface="隶书" panose="02010509060101010101" pitchFamily="49" charset="-122"/>
              </a:rPr>
              <a:t>周佳玉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711200"/>
            <a:ext cx="8229600" cy="5415280"/>
          </a:xfrm>
        </p:spPr>
        <p:txBody>
          <a:bodyPr/>
          <a:lstStyle/>
          <a:p>
            <a:pPr marL="0" indent="0">
              <a:buNone/>
            </a:pPr>
            <a:endParaRPr lang="en-US" altLang="zh-CN" sz="16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</a:rPr>
              <a:t>2.</a:t>
            </a:r>
            <a:r>
              <a:rPr lang="zh-CN" altLang="en-US" sz="2800" dirty="0" smtClean="0">
                <a:solidFill>
                  <a:srgbClr val="0000CC"/>
                </a:solidFill>
              </a:rPr>
              <a:t>阳虚体质特别容易患的疾病：</a:t>
            </a:r>
          </a:p>
          <a:p>
            <a:pPr marL="0" indent="0">
              <a:buNone/>
            </a:pPr>
            <a:r>
              <a:rPr lang="zh-CN" altLang="en-US" sz="1600" dirty="0" smtClean="0">
                <a:solidFill>
                  <a:srgbClr val="0000CC"/>
                </a:solidFill>
              </a:rPr>
              <a:t>                    </a:t>
            </a: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FF0000"/>
                </a:solidFill>
              </a:rPr>
              <a:t> </a:t>
            </a:r>
            <a:r>
              <a:rPr lang="zh-CN" altLang="en-US" sz="2800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肥胖，脱发，阳痿早泄，风湿关节炎，痛经等。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最常见的阳虚是：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                     </a:t>
            </a:r>
            <a:r>
              <a:rPr lang="zh-CN" altLang="en-US" sz="4000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肾阳虚</a:t>
            </a:r>
          </a:p>
          <a:p>
            <a:pPr marL="0" indent="0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常见症状：</a:t>
            </a:r>
          </a:p>
          <a:p>
            <a:pPr marL="0" indent="0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   </a:t>
            </a:r>
            <a:r>
              <a:rPr lang="zh-CN" altLang="en-US" dirty="0" smtClean="0">
                <a:solidFill>
                  <a:srgbClr val="0000CC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四肢冷，夜尿频数，腰酸腿软、 乏力，</a:t>
            </a: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   性功能下降等。</a:t>
            </a:r>
            <a:endParaRPr lang="zh-CN" altLang="en-US" dirty="0" smtClean="0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</a:endParaRPr>
          </a:p>
          <a:p>
            <a:pPr marL="0" indent="0">
              <a:buNone/>
            </a:pPr>
            <a:endParaRPr lang="en-US" altLang="zh-CN" sz="2000" dirty="0" smtClean="0">
              <a:solidFill>
                <a:srgbClr val="0000CC"/>
              </a:solidFill>
            </a:endParaRPr>
          </a:p>
          <a:p>
            <a:endParaRPr lang="en-US" altLang="zh-CN" sz="1600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354965"/>
            <a:ext cx="8229600" cy="5604510"/>
          </a:xfrm>
        </p:spPr>
        <p:txBody>
          <a:bodyPr/>
          <a:lstStyle/>
          <a:p>
            <a:pPr marL="0" indent="0">
              <a:buNone/>
            </a:pPr>
            <a:endParaRPr lang="en-US" altLang="zh-CN" sz="16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endParaRPr lang="zh-CN" altLang="en-US" sz="2800" dirty="0" smtClean="0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sz="36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用药推荐：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肥胖：</a:t>
            </a:r>
            <a:r>
              <a:rPr lang="zh-CN" altLang="en-US" sz="2800" dirty="0" smtClean="0">
                <a:solidFill>
                  <a:srgbClr val="0000CC"/>
                </a:solidFill>
              </a:rPr>
              <a:t>奥利司他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降脂灵片（血脂高）或盐酸二甲双胍片（血糖高）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脱发：</a:t>
            </a:r>
            <a:r>
              <a:rPr lang="zh-CN" altLang="en-US" sz="2800" dirty="0" smtClean="0">
                <a:solidFill>
                  <a:srgbClr val="0000CC"/>
                </a:solidFill>
              </a:rPr>
              <a:t>斑秃丸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米诺地尔酊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维生素</a:t>
            </a:r>
            <a:r>
              <a:rPr lang="en-US" altLang="zh-CN" sz="2800" dirty="0" smtClean="0">
                <a:solidFill>
                  <a:srgbClr val="0000CC"/>
                </a:solidFill>
              </a:rPr>
              <a:t>B</a:t>
            </a:r>
            <a:r>
              <a:rPr lang="zh-CN" altLang="en-US" sz="2800" dirty="0" smtClean="0">
                <a:solidFill>
                  <a:srgbClr val="0000CC"/>
                </a:solidFill>
              </a:rPr>
              <a:t>族片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阳痿早泄：</a:t>
            </a:r>
            <a:r>
              <a:rPr lang="zh-CN" altLang="en-US" sz="2800" dirty="0" smtClean="0">
                <a:solidFill>
                  <a:srgbClr val="0000CC"/>
                </a:solidFill>
              </a:rPr>
              <a:t>万艾可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蚕蛾公补片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风湿关节炎：</a:t>
            </a:r>
            <a:r>
              <a:rPr lang="zh-CN" altLang="en-US" sz="2800" dirty="0" smtClean="0">
                <a:solidFill>
                  <a:srgbClr val="0000CC"/>
                </a:solidFill>
              </a:rPr>
              <a:t>麝香风湿胶囊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奥泰灵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英太青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外用（贴膏搽剂）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痛经：</a:t>
            </a:r>
            <a:r>
              <a:rPr lang="zh-CN" altLang="en-US" sz="2800" dirty="0" smtClean="0">
                <a:solidFill>
                  <a:srgbClr val="0000CC"/>
                </a:solidFill>
              </a:rPr>
              <a:t>乌鸡白凤丸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止痛药或当归片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止痛药或暖宫孕子丸或暖宫贴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endParaRPr lang="en-US" altLang="zh-CN" sz="1600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24865"/>
            <a:ext cx="8229600" cy="5301615"/>
          </a:xfrm>
        </p:spPr>
        <p:txBody>
          <a:bodyPr/>
          <a:lstStyle/>
          <a:p>
            <a:pPr marL="0" indent="0">
              <a:buNone/>
            </a:pPr>
            <a:endParaRPr lang="en-US" altLang="zh-CN" sz="1600" dirty="0" smtClean="0">
              <a:solidFill>
                <a:srgbClr val="0000CC"/>
              </a:solidFill>
            </a:endParaRPr>
          </a:p>
          <a:p>
            <a:endParaRPr lang="en-US" altLang="zh-CN" sz="16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3.</a:t>
            </a:r>
            <a:r>
              <a:rPr lang="zh-CN" altLang="en-US" sz="2800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食疗方推荐：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     乌发方</a:t>
            </a:r>
            <a:r>
              <a:rPr lang="en-US" altLang="zh-CN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</a:t>
            </a: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：</a:t>
            </a:r>
            <a:r>
              <a:rPr lang="en-US" altLang="zh-CN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</a:t>
            </a: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制何首乌粉</a:t>
            </a:r>
            <a:r>
              <a:rPr lang="en-US" altLang="zh-CN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制黄精粉</a:t>
            </a:r>
            <a:r>
              <a:rPr lang="en-US" altLang="zh-CN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熟地粉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                       </a:t>
            </a:r>
            <a:r>
              <a:rPr lang="en-US" altLang="zh-CN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黑芝麻粉</a:t>
            </a:r>
            <a:r>
              <a:rPr lang="en-US" altLang="zh-CN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天胶粉</a:t>
            </a:r>
            <a:endParaRPr lang="en-US" altLang="zh-CN" sz="2800" dirty="0" smtClean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     </a:t>
            </a: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减 肥方 ： 荷叶</a:t>
            </a:r>
            <a:r>
              <a:rPr lang="en-US" altLang="zh-CN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决明子</a:t>
            </a:r>
            <a:r>
              <a:rPr lang="en-US" altLang="zh-CN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番泻叶</a:t>
            </a:r>
            <a:endParaRPr lang="en-US" altLang="zh-CN" sz="2800" dirty="0" smtClean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endParaRPr lang="en-US" altLang="zh-CN" sz="16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4.</a:t>
            </a:r>
            <a:r>
              <a:rPr lang="zh-CN" altLang="en-US" sz="2800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阳虚体质的注意事项</a:t>
            </a:r>
            <a:r>
              <a:rPr lang="en-US" altLang="zh-CN" sz="2800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:</a:t>
            </a: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      </a:t>
            </a: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忌生冷食物，节制性生活等</a:t>
            </a:r>
            <a:endParaRPr lang="en-US" altLang="zh-CN" sz="2800" dirty="0" smtClean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00CC"/>
                </a:solidFill>
              </a:rPr>
              <a:t>第三种     气虚体质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</a:rPr>
              <a:t>1</a:t>
            </a:r>
            <a:r>
              <a:rPr lang="zh-CN" altLang="en-US" sz="2800" dirty="0" smtClean="0">
                <a:solidFill>
                  <a:srgbClr val="FF0000"/>
                </a:solidFill>
              </a:rPr>
              <a:t>、主要变现：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脏腑功能差，尤其是脾胃和肺（吃点东西少，并很容易胃胀腹胀，气虚咳喘）；气息低，说话声音小；免疫力差，冬天特别怕冷，夏天特别怕热，吃热性食物容易上火，吃冷的东西，很容易拉肚子，并且很容易感冒；大便困难，但大便并不干硬；面色萎黄，口唇色淡，肌肉皮肤松弛，胃，乳房，臀部等容易下垂，容易脱肛；没有活力，容易疲惫乏力，常唉声叹气；常头晕，血压偏低。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endParaRPr lang="zh-CN" altLang="en-US" sz="16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3855" y="511175"/>
            <a:ext cx="8322945" cy="5615305"/>
          </a:xfrm>
        </p:spPr>
        <p:txBody>
          <a:bodyPr/>
          <a:lstStyle/>
          <a:p>
            <a:endParaRPr lang="en-US" altLang="zh-CN" sz="16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400" dirty="0" smtClean="0">
                <a:solidFill>
                  <a:srgbClr val="FF0000"/>
                </a:solidFill>
              </a:rPr>
              <a:t>2</a:t>
            </a:r>
            <a:r>
              <a:rPr lang="zh-CN" altLang="en-US" sz="2400" dirty="0" smtClean="0">
                <a:solidFill>
                  <a:srgbClr val="FF0000"/>
                </a:solidFill>
              </a:rPr>
              <a:t>、气虚体质容易患的疾病：</a:t>
            </a: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0000CC"/>
                </a:solidFill>
              </a:rPr>
              <a:t>        消化不良，气血不足（低血压），胃下垂，体虚感冒，过敏性鼻炎，支气管哮喘等。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400" dirty="0" smtClean="0">
                <a:solidFill>
                  <a:srgbClr val="FF0000"/>
                </a:solidFill>
              </a:rPr>
              <a:t>3</a:t>
            </a:r>
            <a:r>
              <a:rPr lang="zh-CN" altLang="en-US" sz="2400" dirty="0" smtClean="0">
                <a:solidFill>
                  <a:srgbClr val="FF0000"/>
                </a:solidFill>
              </a:rPr>
              <a:t>、用药推荐：</a:t>
            </a: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0000CC"/>
                </a:solidFill>
              </a:rPr>
              <a:t>     消化不良：健胃消食片或沉香化气片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吗丁啉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0000CC"/>
                </a:solidFill>
              </a:rPr>
              <a:t>    气血不足：天胶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黄芪颗粒                 </a:t>
            </a: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0000CC"/>
                </a:solidFill>
              </a:rPr>
              <a:t>    体虚感冒：西药感冒药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参苏感冒片或玉屏风</a:t>
            </a:r>
            <a:r>
              <a:rPr lang="en-US" altLang="zh-CN" sz="2400" dirty="0" smtClean="0">
                <a:solidFill>
                  <a:srgbClr val="0000CC"/>
                </a:solidFill>
              </a:rPr>
              <a:t>+VC</a:t>
            </a: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0000CC"/>
                </a:solidFill>
              </a:rPr>
              <a:t>    胃下垂：补中益气丸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人参归脾丸      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0000CC"/>
                </a:solidFill>
              </a:rPr>
              <a:t>    过敏性鼻炎：辛芩颗粒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迪敏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曲安奈得鼻喷雾剂（或布地奈得）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蜂胶软胶囊</a:t>
            </a:r>
            <a:r>
              <a:rPr lang="en-US" altLang="zh-CN" sz="2400" dirty="0" smtClean="0">
                <a:solidFill>
                  <a:srgbClr val="0000CC"/>
                </a:solidFill>
              </a:rPr>
              <a:t>                       </a:t>
            </a:r>
          </a:p>
          <a:p>
            <a:pPr marL="0" indent="0">
              <a:buNone/>
            </a:pPr>
            <a:r>
              <a:rPr lang="en-US" altLang="zh-CN" sz="2400" dirty="0" smtClean="0">
                <a:solidFill>
                  <a:srgbClr val="0000CC"/>
                </a:solidFill>
              </a:rPr>
              <a:t>  </a:t>
            </a:r>
            <a:r>
              <a:rPr lang="zh-CN" altLang="en-US" sz="2400" dirty="0" smtClean="0">
                <a:solidFill>
                  <a:srgbClr val="0000CC"/>
                </a:solidFill>
              </a:rPr>
              <a:t>支气管哮喘：盐酸丙卡特罗片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哮喘片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补肾防喘片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蜂胶或喷雾剂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endParaRPr lang="zh-CN" altLang="en-US" sz="16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90220"/>
            <a:ext cx="8229600" cy="5636260"/>
          </a:xfrm>
        </p:spPr>
        <p:txBody>
          <a:bodyPr/>
          <a:lstStyle/>
          <a:p>
            <a:endParaRPr lang="en-US" altLang="zh-CN" dirty="0" smtClean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4</a:t>
            </a:r>
            <a:r>
              <a:rPr lang="zh-CN" altLang="en-US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、常用组方推荐：</a:t>
            </a: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       当归补血方  ：  当归</a:t>
            </a:r>
            <a:r>
              <a:rPr lang="en-US" altLang="zh-CN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黄芪（</a:t>
            </a:r>
            <a:r>
              <a:rPr lang="en-US" altLang="zh-CN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1:5</a:t>
            </a:r>
            <a:r>
              <a:rPr lang="zh-CN" altLang="en-US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）</a:t>
            </a:r>
            <a:endParaRPr lang="en-US" altLang="zh-CN" dirty="0" smtClean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       </a:t>
            </a:r>
            <a:r>
              <a:rPr lang="zh-CN" altLang="en-US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健脾祛湿方  ： 薏苡仁</a:t>
            </a:r>
            <a:r>
              <a:rPr lang="en-US" altLang="zh-CN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芡实</a:t>
            </a:r>
            <a:r>
              <a:rPr lang="en-US" altLang="zh-CN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茯苓</a:t>
            </a: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                                   </a:t>
            </a:r>
            <a:r>
              <a:rPr lang="en-US" altLang="zh-CN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山药</a:t>
            </a:r>
            <a:r>
              <a:rPr lang="en-US" altLang="zh-CN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赤小豆</a:t>
            </a:r>
            <a:endParaRPr lang="en-US" altLang="zh-CN" dirty="0" smtClean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5</a:t>
            </a:r>
            <a:r>
              <a:rPr lang="zh-CN" altLang="en-US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、肾气虚的主要症状及用药：</a:t>
            </a: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                  补肾益寿胶囊</a:t>
            </a:r>
            <a:endParaRPr lang="zh-CN" altLang="en-US" dirty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00CC"/>
                </a:solidFill>
              </a:rPr>
              <a:t>第四种      痰湿体质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1</a:t>
            </a:r>
            <a:r>
              <a:rPr lang="zh-CN" altLang="en-US" dirty="0" smtClean="0">
                <a:solidFill>
                  <a:srgbClr val="FF0000"/>
                </a:solidFill>
              </a:rPr>
              <a:t>、主要表现：</a:t>
            </a: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    很容易长胖，身体沉重，笨重，反映迟钝；不爱喝水，不爱出汗；口味重，爱吃辛辣油腻的食物；小便混浊，大便粘滞（帖在马桶上，不容易冲掉）；舌体胖大，舌苔厚腻等。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2</a:t>
            </a:r>
            <a:r>
              <a:rPr lang="zh-CN" altLang="en-US" dirty="0" smtClean="0">
                <a:solidFill>
                  <a:srgbClr val="FF0000"/>
                </a:solidFill>
              </a:rPr>
              <a:t>、痰湿体质容易引起的疾病：</a:t>
            </a: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       肥胖，脂肪肝，高血压，高血糖，</a:t>
            </a: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       高血脂，痛风等。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endParaRPr lang="en-US" altLang="zh-CN" sz="1800" dirty="0" smtClean="0">
              <a:solidFill>
                <a:srgbClr val="0000CC"/>
              </a:solidFill>
            </a:endParaRPr>
          </a:p>
          <a:p>
            <a:endParaRPr lang="zh-CN" altLang="en-US" sz="18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532130"/>
            <a:ext cx="8229600" cy="5594350"/>
          </a:xfrm>
        </p:spPr>
        <p:txBody>
          <a:bodyPr/>
          <a:lstStyle/>
          <a:p>
            <a:endParaRPr lang="en-US" altLang="zh-CN" sz="1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</a:rPr>
              <a:t>3</a:t>
            </a:r>
            <a:r>
              <a:rPr lang="zh-CN" altLang="en-US" sz="2800" dirty="0" smtClean="0">
                <a:solidFill>
                  <a:srgbClr val="FF0000"/>
                </a:solidFill>
              </a:rPr>
              <a:t>、用药推荐：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脂肪肝：易善复（多烯磷脂酰胆碱胶囊）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护肝片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         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赶黄草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高血压：西药降压药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龙生蛭胶囊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罗布麻叶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高血糖：西药降糖药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降糖宁胶囊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西洋参片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高血脂：他汀类（胆固醇）或贝特类（甘油三脂）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         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降脂灵片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鱼油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痛   风：强力天麻杜仲丸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秋水仙碱片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碳酸氢钠片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         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太极水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endParaRPr lang="en-US" altLang="zh-CN" sz="1800" dirty="0" smtClean="0">
              <a:solidFill>
                <a:srgbClr val="0000CC"/>
              </a:solidFill>
            </a:endParaRPr>
          </a:p>
          <a:p>
            <a:endParaRPr lang="zh-CN" altLang="en-US" sz="18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39825"/>
            <a:ext cx="8229600" cy="4986655"/>
          </a:xfrm>
        </p:spPr>
        <p:txBody>
          <a:bodyPr/>
          <a:lstStyle/>
          <a:p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4</a:t>
            </a:r>
            <a:r>
              <a:rPr lang="zh-CN" altLang="en-US" sz="2800" dirty="0" smtClean="0">
                <a:solidFill>
                  <a:srgbClr val="FF0000"/>
                </a:solidFill>
              </a:rPr>
              <a:t>、常用组方推荐</a:t>
            </a:r>
            <a:r>
              <a:rPr lang="en-US" altLang="zh-CN" sz="2800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</a:rPr>
              <a:t>                        </a:t>
            </a:r>
            <a:r>
              <a:rPr lang="zh-CN" altLang="en-US" sz="2800" dirty="0" smtClean="0">
                <a:solidFill>
                  <a:srgbClr val="0000CC"/>
                </a:solidFill>
              </a:rPr>
              <a:t>降脂配方  决明子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山楂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荷叶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</a:rPr>
              <a:t>                        </a:t>
            </a:r>
            <a:r>
              <a:rPr lang="zh-CN" altLang="en-US" sz="2800" dirty="0" smtClean="0">
                <a:solidFill>
                  <a:srgbClr val="0000CC"/>
                </a:solidFill>
              </a:rPr>
              <a:t>降血糖方   西洋参片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麦冬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</a:rPr>
              <a:t>5</a:t>
            </a:r>
            <a:r>
              <a:rPr lang="zh-CN" altLang="en-US" sz="2800" dirty="0" smtClean="0">
                <a:solidFill>
                  <a:srgbClr val="FF0000"/>
                </a:solidFill>
              </a:rPr>
              <a:t>、痰湿体质的注意事项：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饮食清淡，加强运动，坚持温水泡脚（改善体内循环，促进体内代谢）。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endParaRPr lang="zh-CN" altLang="en-US" sz="18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00CC"/>
                </a:solidFill>
              </a:rPr>
              <a:t>第五种    湿热体质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</a:rPr>
              <a:t>1</a:t>
            </a:r>
            <a:r>
              <a:rPr lang="zh-CN" altLang="en-US" sz="2800" dirty="0" smtClean="0">
                <a:solidFill>
                  <a:srgbClr val="FF0000"/>
                </a:solidFill>
              </a:rPr>
              <a:t>、主要表现：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面色发黄发暗，皮肤油腻，易长痤疮；经常口苦，口干，口臭，体味大，大便秘结或黏滞，臭味很重，小便赤黄；性情暴躁，容易上火；女性白带多，色黄；舌色红，舌苔黄等。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</a:rPr>
              <a:t>2</a:t>
            </a:r>
            <a:r>
              <a:rPr lang="zh-CN" altLang="en-US" sz="2800" dirty="0" smtClean="0">
                <a:solidFill>
                  <a:srgbClr val="FF0000"/>
                </a:solidFill>
              </a:rPr>
              <a:t>、湿热体质容易患的疾病：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痤疮、体癣、脚癣等；体臭、脂溢性皮炎、湿疹等。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endParaRPr lang="zh-CN" altLang="en-US" sz="16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在销售过程中，是否会遇到</a:t>
            </a:r>
            <a:br>
              <a:rPr lang="zh-CN" altLang="en-US" sz="3600" b="1" dirty="0" smtClean="0">
                <a:solidFill>
                  <a:srgbClr val="FF0000"/>
                </a:solidFill>
              </a:rPr>
            </a:br>
            <a:r>
              <a:rPr lang="zh-CN" altLang="en-US" sz="3600" b="1" dirty="0" smtClean="0">
                <a:solidFill>
                  <a:srgbClr val="FF0000"/>
                </a:solidFill>
              </a:rPr>
              <a:t>这样的顾客</a:t>
            </a:r>
            <a:r>
              <a:rPr lang="zh-CN" altLang="en-US" sz="3600" dirty="0" smtClean="0">
                <a:solidFill>
                  <a:srgbClr val="FF0000"/>
                </a:solidFill>
              </a:rPr>
              <a:t>？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00CC"/>
                </a:solidFill>
              </a:rPr>
              <a:t>1.</a:t>
            </a:r>
            <a:r>
              <a:rPr lang="zh-CN" altLang="en-US" dirty="0" smtClean="0">
                <a:solidFill>
                  <a:srgbClr val="0000CC"/>
                </a:solidFill>
              </a:rPr>
              <a:t>比别人更</a:t>
            </a:r>
            <a:r>
              <a:rPr lang="zh-CN" altLang="en-US" dirty="0" smtClean="0">
                <a:solidFill>
                  <a:srgbClr val="FF0000"/>
                </a:solidFill>
              </a:rPr>
              <a:t>怕冷</a:t>
            </a:r>
            <a:r>
              <a:rPr lang="zh-CN" altLang="en-US" dirty="0" smtClean="0">
                <a:solidFill>
                  <a:srgbClr val="0000CC"/>
                </a:solidFill>
              </a:rPr>
              <a:t>的顾客？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r>
              <a:rPr lang="en-US" altLang="zh-CN" dirty="0" smtClean="0">
                <a:solidFill>
                  <a:srgbClr val="0000CC"/>
                </a:solidFill>
              </a:rPr>
              <a:t>2.</a:t>
            </a:r>
            <a:r>
              <a:rPr lang="zh-CN" altLang="en-US" dirty="0" smtClean="0">
                <a:solidFill>
                  <a:srgbClr val="FF0000"/>
                </a:solidFill>
              </a:rPr>
              <a:t>耳屎特别多</a:t>
            </a:r>
            <a:r>
              <a:rPr lang="zh-CN" altLang="en-US" dirty="0" smtClean="0">
                <a:solidFill>
                  <a:srgbClr val="0000CC"/>
                </a:solidFill>
              </a:rPr>
              <a:t>的顾客？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r>
              <a:rPr lang="en-US" altLang="zh-CN" dirty="0" smtClean="0">
                <a:solidFill>
                  <a:srgbClr val="0000CC"/>
                </a:solidFill>
              </a:rPr>
              <a:t>3.</a:t>
            </a:r>
            <a:r>
              <a:rPr lang="zh-CN" altLang="en-US" dirty="0" smtClean="0">
                <a:solidFill>
                  <a:srgbClr val="0000CC"/>
                </a:solidFill>
              </a:rPr>
              <a:t>尽量控制饮食，但依然</a:t>
            </a:r>
            <a:r>
              <a:rPr lang="zh-CN" altLang="en-US" dirty="0" smtClean="0">
                <a:solidFill>
                  <a:srgbClr val="FF0000"/>
                </a:solidFill>
              </a:rPr>
              <a:t>容易肥胖</a:t>
            </a:r>
            <a:r>
              <a:rPr lang="zh-CN" altLang="en-US" dirty="0" smtClean="0">
                <a:solidFill>
                  <a:srgbClr val="0000CC"/>
                </a:solidFill>
              </a:rPr>
              <a:t>的顾客？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r>
              <a:rPr lang="en-US" altLang="zh-CN" dirty="0" smtClean="0">
                <a:solidFill>
                  <a:srgbClr val="0000CC"/>
                </a:solidFill>
              </a:rPr>
              <a:t>4.</a:t>
            </a:r>
            <a:r>
              <a:rPr lang="zh-CN" altLang="en-US" dirty="0" smtClean="0">
                <a:solidFill>
                  <a:srgbClr val="0000CC"/>
                </a:solidFill>
              </a:rPr>
              <a:t>特别容易</a:t>
            </a:r>
            <a:r>
              <a:rPr lang="zh-CN" altLang="en-US" dirty="0" smtClean="0">
                <a:solidFill>
                  <a:srgbClr val="FF0000"/>
                </a:solidFill>
              </a:rPr>
              <a:t>痛经</a:t>
            </a:r>
            <a:r>
              <a:rPr lang="zh-CN" altLang="en-US" dirty="0" smtClean="0">
                <a:solidFill>
                  <a:srgbClr val="0000CC"/>
                </a:solidFill>
              </a:rPr>
              <a:t>和</a:t>
            </a:r>
            <a:r>
              <a:rPr lang="zh-CN" altLang="en-US" dirty="0" smtClean="0">
                <a:solidFill>
                  <a:srgbClr val="FF0000"/>
                </a:solidFill>
              </a:rPr>
              <a:t>长斑</a:t>
            </a:r>
            <a:r>
              <a:rPr lang="zh-CN" altLang="en-US" dirty="0" smtClean="0">
                <a:solidFill>
                  <a:srgbClr val="0000CC"/>
                </a:solidFill>
              </a:rPr>
              <a:t>的顾客？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r>
              <a:rPr lang="en-US" altLang="zh-CN" dirty="0" smtClean="0">
                <a:solidFill>
                  <a:srgbClr val="0000CC"/>
                </a:solidFill>
              </a:rPr>
              <a:t>5.</a:t>
            </a:r>
            <a:r>
              <a:rPr lang="zh-CN" altLang="en-US" dirty="0" smtClean="0">
                <a:solidFill>
                  <a:srgbClr val="0000CC"/>
                </a:solidFill>
              </a:rPr>
              <a:t>特别</a:t>
            </a:r>
            <a:r>
              <a:rPr lang="zh-CN" altLang="en-US" dirty="0" smtClean="0">
                <a:solidFill>
                  <a:srgbClr val="FF0000"/>
                </a:solidFill>
              </a:rPr>
              <a:t>容易过敏</a:t>
            </a:r>
            <a:r>
              <a:rPr lang="zh-CN" altLang="en-US" dirty="0" smtClean="0">
                <a:solidFill>
                  <a:srgbClr val="0000CC"/>
                </a:solidFill>
              </a:rPr>
              <a:t>的顾客？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r>
              <a:rPr lang="en-US" altLang="zh-CN" dirty="0" smtClean="0">
                <a:solidFill>
                  <a:srgbClr val="0000CC"/>
                </a:solidFill>
              </a:rPr>
              <a:t>6.</a:t>
            </a:r>
            <a:r>
              <a:rPr lang="zh-CN" altLang="en-US" dirty="0" smtClean="0">
                <a:solidFill>
                  <a:srgbClr val="0000CC"/>
                </a:solidFill>
              </a:rPr>
              <a:t>用尽全力，但说话</a:t>
            </a:r>
            <a:r>
              <a:rPr lang="zh-CN" altLang="en-US" dirty="0" smtClean="0">
                <a:solidFill>
                  <a:srgbClr val="FF0000"/>
                </a:solidFill>
              </a:rPr>
              <a:t>声音</a:t>
            </a:r>
            <a:r>
              <a:rPr lang="zh-CN" altLang="en-US" dirty="0" smtClean="0">
                <a:solidFill>
                  <a:srgbClr val="0000CC"/>
                </a:solidFill>
              </a:rPr>
              <a:t>依然</a:t>
            </a:r>
            <a:r>
              <a:rPr lang="zh-CN" altLang="en-US" dirty="0" smtClean="0">
                <a:solidFill>
                  <a:srgbClr val="FF0000"/>
                </a:solidFill>
              </a:rPr>
              <a:t>很小</a:t>
            </a:r>
            <a:r>
              <a:rPr lang="zh-CN" altLang="en-US" dirty="0" smtClean="0">
                <a:solidFill>
                  <a:srgbClr val="0000CC"/>
                </a:solidFill>
              </a:rPr>
              <a:t>的顾客？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r>
              <a:rPr lang="en-US" altLang="zh-CN" dirty="0" smtClean="0">
                <a:solidFill>
                  <a:srgbClr val="0000CC"/>
                </a:solidFill>
              </a:rPr>
              <a:t>7.</a:t>
            </a:r>
            <a:r>
              <a:rPr lang="zh-CN" altLang="en-US" dirty="0" smtClean="0">
                <a:solidFill>
                  <a:srgbClr val="0000CC"/>
                </a:solidFill>
              </a:rPr>
              <a:t>经常</a:t>
            </a:r>
            <a:r>
              <a:rPr lang="zh-CN" altLang="en-US" dirty="0" smtClean="0">
                <a:solidFill>
                  <a:srgbClr val="FF0000"/>
                </a:solidFill>
              </a:rPr>
              <a:t>不经意</a:t>
            </a:r>
            <a:r>
              <a:rPr lang="zh-CN" altLang="en-US" dirty="0" smtClean="0">
                <a:solidFill>
                  <a:srgbClr val="0000CC"/>
                </a:solidFill>
              </a:rPr>
              <a:t>间发现自己身上又有一块</a:t>
            </a:r>
            <a:r>
              <a:rPr lang="zh-CN" altLang="en-US" dirty="0" smtClean="0">
                <a:solidFill>
                  <a:srgbClr val="FF0000"/>
                </a:solidFill>
              </a:rPr>
              <a:t>淤青</a:t>
            </a:r>
            <a:r>
              <a:rPr lang="zh-CN" altLang="en-US" dirty="0" smtClean="0">
                <a:solidFill>
                  <a:srgbClr val="0000CC"/>
                </a:solidFill>
              </a:rPr>
              <a:t>？</a:t>
            </a:r>
            <a:endParaRPr lang="zh-CN" altLang="en-US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4335" y="606425"/>
            <a:ext cx="8292465" cy="5520055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rgbClr val="0000CC"/>
                </a:solidFill>
              </a:rPr>
              <a:t>3</a:t>
            </a:r>
            <a:r>
              <a:rPr lang="zh-CN" altLang="en-US" sz="2800" dirty="0" smtClean="0">
                <a:solidFill>
                  <a:srgbClr val="0000CC"/>
                </a:solidFill>
              </a:rPr>
              <a:t>、用药推荐：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痤疮：</a:t>
            </a:r>
            <a:r>
              <a:rPr lang="zh-CN" altLang="en-US" sz="2800" dirty="0" smtClean="0">
                <a:solidFill>
                  <a:srgbClr val="0000CC"/>
                </a:solidFill>
              </a:rPr>
              <a:t>排毒养颜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维氨酯胶囊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阿达帕林凝胶或克林霉素甲硝唑茶剂或维</a:t>
            </a:r>
            <a:r>
              <a:rPr lang="en-US" altLang="zh-CN" sz="2800" dirty="0" smtClean="0">
                <a:solidFill>
                  <a:srgbClr val="0000CC"/>
                </a:solidFill>
              </a:rPr>
              <a:t>A</a:t>
            </a:r>
            <a:r>
              <a:rPr lang="zh-CN" altLang="en-US" sz="2800" dirty="0" smtClean="0">
                <a:solidFill>
                  <a:srgbClr val="0000CC"/>
                </a:solidFill>
              </a:rPr>
              <a:t>酸乳膏</a:t>
            </a:r>
            <a:r>
              <a:rPr lang="en-US" altLang="zh-CN" sz="2800" dirty="0" smtClean="0">
                <a:solidFill>
                  <a:srgbClr val="0000CC"/>
                </a:solidFill>
              </a:rPr>
              <a:t>+VB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体癣：</a:t>
            </a:r>
            <a:r>
              <a:rPr lang="zh-CN" altLang="en-US" sz="2800" dirty="0" smtClean="0">
                <a:solidFill>
                  <a:srgbClr val="0000CC"/>
                </a:solidFill>
              </a:rPr>
              <a:t>伊曲康唑或氟康唑或酮康唑胶囊或盐酸特比萘芬片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百癣夏塔热片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外用乳膏</a:t>
            </a:r>
            <a:r>
              <a:rPr lang="en-US" altLang="zh-CN" sz="2800" dirty="0" smtClean="0">
                <a:solidFill>
                  <a:srgbClr val="0000CC"/>
                </a:solidFill>
              </a:rPr>
              <a:t>+VB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狐臭：</a:t>
            </a:r>
            <a:r>
              <a:rPr lang="zh-CN" altLang="en-US" sz="2800" dirty="0" smtClean="0">
                <a:solidFill>
                  <a:srgbClr val="0000CC"/>
                </a:solidFill>
              </a:rPr>
              <a:t>西施兰露或冰王克或何氏狐臭净或郁方牌狐臭液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脂溢性皮炎：</a:t>
            </a:r>
            <a:r>
              <a:rPr lang="zh-CN" altLang="en-US" sz="2800" dirty="0" smtClean="0">
                <a:solidFill>
                  <a:srgbClr val="0000CC"/>
                </a:solidFill>
              </a:rPr>
              <a:t>维氨酯胶囊</a:t>
            </a:r>
            <a:r>
              <a:rPr lang="en-US" altLang="zh-CN" sz="2800" baseline="-250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克林霉素甲硝唑茶剂或硫化硒洗剂</a:t>
            </a:r>
            <a:r>
              <a:rPr lang="en-US" altLang="zh-CN" sz="2800" dirty="0" smtClean="0">
                <a:solidFill>
                  <a:srgbClr val="0000CC"/>
                </a:solidFill>
              </a:rPr>
              <a:t>+VB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湿     疹：</a:t>
            </a:r>
            <a:r>
              <a:rPr lang="zh-CN" altLang="en-US" sz="2800" dirty="0" smtClean="0">
                <a:solidFill>
                  <a:srgbClr val="0000CC"/>
                </a:solidFill>
              </a:rPr>
              <a:t>皮肤血毒丸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盐酸左氧氟沙星片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布地奈德乳膏或曲安奈德益康唑乳膏</a:t>
            </a:r>
            <a:r>
              <a:rPr lang="en-US" altLang="zh-CN" sz="2800" dirty="0" smtClean="0">
                <a:solidFill>
                  <a:srgbClr val="0000CC"/>
                </a:solidFill>
              </a:rPr>
              <a:t>+VB</a:t>
            </a:r>
          </a:p>
          <a:p>
            <a:pPr marL="0" indent="0">
              <a:buNone/>
            </a:pPr>
            <a:endParaRPr lang="zh-CN" altLang="en-US" sz="16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5925" y="845820"/>
            <a:ext cx="8270875" cy="5280660"/>
          </a:xfrm>
        </p:spPr>
        <p:txBody>
          <a:bodyPr/>
          <a:lstStyle/>
          <a:p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</a:rPr>
              <a:t>4</a:t>
            </a:r>
            <a:r>
              <a:rPr lang="zh-CN" altLang="en-US" sz="2800" dirty="0" smtClean="0">
                <a:solidFill>
                  <a:srgbClr val="FF0000"/>
                </a:solidFill>
              </a:rPr>
              <a:t>、常用组方推荐：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七子美白方：  白茯苓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白芍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白蔹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白及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                                   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白术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白芷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白珍珠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</a:rPr>
              <a:t>          </a:t>
            </a:r>
            <a:r>
              <a:rPr lang="zh-CN" altLang="en-US" sz="2800" dirty="0" smtClean="0">
                <a:solidFill>
                  <a:srgbClr val="0000CC"/>
                </a:solidFill>
              </a:rPr>
              <a:t>活血美颜方：  当归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黄芪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玫瑰花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5</a:t>
            </a:r>
            <a:r>
              <a:rPr lang="zh-CN" altLang="en-US" sz="2800" dirty="0" smtClean="0">
                <a:solidFill>
                  <a:srgbClr val="FF0000"/>
                </a:solidFill>
              </a:rPr>
              <a:t>、湿热体质的生活注意事项：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 饮食清淡，戒烟酒，少熬夜，不要居住在潮湿的环境，冬季不宜进补，可以喝绿茶，花茶，可以多吃冬瓜，绿豆，丝瓜等。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00CC"/>
                </a:solidFill>
              </a:rPr>
              <a:t>第六种     阴虚体质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27785"/>
            <a:ext cx="8229600" cy="4798695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1</a:t>
            </a:r>
            <a:r>
              <a:rPr lang="zh-CN" altLang="en-US" sz="2800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、主要表现：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  五心潮热；口唇又干又红，爱喝水，怕过夏天，大便干结；眼睛干涩，皮肤干燥；吃饭多，但不容易长胖；干耳屎比较多；心烦易怒，睡眠少或睡眠质量差；精力旺盛，体型偏瘦，肌肉较为结实。</a:t>
            </a:r>
            <a:endParaRPr lang="en-US" altLang="zh-CN" sz="2800" dirty="0" smtClean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2</a:t>
            </a:r>
            <a:r>
              <a:rPr lang="zh-CN" altLang="en-US" sz="2800" dirty="0" smtClean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、阴虚人群易患疾病：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     失眠、肺结核、便秘、糖尿病、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    上火、慢性咽炎等。</a:t>
            </a:r>
            <a:endParaRPr lang="en-US" altLang="zh-CN" sz="2800" dirty="0" smtClean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endParaRPr lang="zh-CN" altLang="en-US" sz="16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400" dirty="0" smtClean="0">
                <a:solidFill>
                  <a:srgbClr val="FF0000"/>
                </a:solidFill>
              </a:rPr>
              <a:t>3</a:t>
            </a:r>
            <a:r>
              <a:rPr lang="zh-CN" altLang="en-US" sz="2400" dirty="0" smtClean="0">
                <a:solidFill>
                  <a:srgbClr val="FF0000"/>
                </a:solidFill>
              </a:rPr>
              <a:t>、用药推荐：</a:t>
            </a: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FF0000"/>
                </a:solidFill>
              </a:rPr>
              <a:t>失眠：</a:t>
            </a:r>
            <a:r>
              <a:rPr lang="zh-CN" altLang="en-US" sz="2400" dirty="0" smtClean="0">
                <a:solidFill>
                  <a:srgbClr val="0000CC"/>
                </a:solidFill>
              </a:rPr>
              <a:t>百乐眠胶囊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褪黑素片</a:t>
            </a:r>
            <a:r>
              <a:rPr lang="en-US" altLang="zh-CN" sz="2400" dirty="0" smtClean="0">
                <a:solidFill>
                  <a:srgbClr val="0000CC"/>
                </a:solidFill>
              </a:rPr>
              <a:t>+vb6+</a:t>
            </a:r>
            <a:r>
              <a:rPr lang="zh-CN" altLang="en-US" sz="2400" dirty="0" smtClean="0">
                <a:solidFill>
                  <a:srgbClr val="0000CC"/>
                </a:solidFill>
              </a:rPr>
              <a:t>谷维素片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FF0000"/>
                </a:solidFill>
              </a:rPr>
              <a:t>肺结核：</a:t>
            </a:r>
            <a:r>
              <a:rPr lang="zh-CN" altLang="en-US" sz="2400" dirty="0" smtClean="0">
                <a:solidFill>
                  <a:srgbClr val="0000CC"/>
                </a:solidFill>
              </a:rPr>
              <a:t>异烟肼片（利福平胶囊）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川贝清肺糖浆（肺虚干 咳）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蜂胶软胶囊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FF0000"/>
                </a:solidFill>
              </a:rPr>
              <a:t>便秘：</a:t>
            </a:r>
            <a:r>
              <a:rPr lang="zh-CN" altLang="en-US" sz="2400" dirty="0" smtClean="0">
                <a:solidFill>
                  <a:srgbClr val="0000CC"/>
                </a:solidFill>
              </a:rPr>
              <a:t>麻仁丸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比沙可啶肠溶片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清好清畅胶囊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FF0000"/>
                </a:solidFill>
              </a:rPr>
              <a:t>上火：</a:t>
            </a:r>
            <a:r>
              <a:rPr lang="zh-CN" altLang="en-US" sz="2400" dirty="0" smtClean="0">
                <a:solidFill>
                  <a:srgbClr val="0000CC"/>
                </a:solidFill>
              </a:rPr>
              <a:t>各类中成药清火药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消炎药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各类含片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FF0000"/>
                </a:solidFill>
              </a:rPr>
              <a:t>慢性咽炎：</a:t>
            </a:r>
            <a:r>
              <a:rPr lang="zh-CN" altLang="en-US" sz="2400" dirty="0" smtClean="0">
                <a:solidFill>
                  <a:srgbClr val="0000CC"/>
                </a:solidFill>
              </a:rPr>
              <a:t>咽炎片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蒲地蓝消炎片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阿奇霉素片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熊胆含片</a:t>
            </a: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0000CC"/>
                </a:solidFill>
              </a:rPr>
              <a:t>                      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蜂胶软胶囊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endParaRPr lang="zh-CN" altLang="en-US" sz="16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4495" y="751840"/>
            <a:ext cx="8282305" cy="5374640"/>
          </a:xfrm>
        </p:spPr>
        <p:txBody>
          <a:bodyPr/>
          <a:lstStyle/>
          <a:p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</a:rPr>
              <a:t>4</a:t>
            </a:r>
            <a:r>
              <a:rPr lang="zh-CN" altLang="en-US" sz="2800" dirty="0" smtClean="0">
                <a:solidFill>
                  <a:srgbClr val="FF0000"/>
                </a:solidFill>
              </a:rPr>
              <a:t>、常用组方推荐：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      失眠方： </a:t>
            </a:r>
            <a:r>
              <a:rPr lang="zh-CN" altLang="en-US" sz="2800" dirty="0" smtClean="0">
                <a:solidFill>
                  <a:srgbClr val="0000CC"/>
                </a:solidFill>
              </a:rPr>
              <a:t>    炒酸枣仁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柏子仁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</a:rPr>
              <a:t>   </a:t>
            </a:r>
            <a:r>
              <a:rPr lang="en-US" altLang="zh-CN" sz="2800" dirty="0" smtClean="0">
                <a:solidFill>
                  <a:srgbClr val="FF0000"/>
                </a:solidFill>
              </a:rPr>
              <a:t>   </a:t>
            </a:r>
            <a:r>
              <a:rPr lang="zh-CN" altLang="en-US" sz="2800" dirty="0" smtClean="0">
                <a:solidFill>
                  <a:srgbClr val="FF0000"/>
                </a:solidFill>
              </a:rPr>
              <a:t>玄麦甘桔汤：</a:t>
            </a:r>
            <a:r>
              <a:rPr lang="zh-CN" altLang="en-US" sz="2800" dirty="0" smtClean="0">
                <a:solidFill>
                  <a:srgbClr val="0000CC"/>
                </a:solidFill>
              </a:rPr>
              <a:t>    玄参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麦冬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甘草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桔梗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</a:rPr>
              <a:t>      </a:t>
            </a:r>
            <a:r>
              <a:rPr lang="en-US" altLang="zh-CN" sz="2800" dirty="0" smtClean="0">
                <a:solidFill>
                  <a:srgbClr val="FF0000"/>
                </a:solidFill>
              </a:rPr>
              <a:t> </a:t>
            </a:r>
            <a:r>
              <a:rPr lang="zh-CN" altLang="en-US" sz="2800" dirty="0" smtClean="0">
                <a:solidFill>
                  <a:srgbClr val="FF0000"/>
                </a:solidFill>
              </a:rPr>
              <a:t>咽炎方：  </a:t>
            </a:r>
            <a:r>
              <a:rPr lang="zh-CN" altLang="en-US" sz="2800" dirty="0" smtClean="0">
                <a:solidFill>
                  <a:srgbClr val="0000CC"/>
                </a:solidFill>
              </a:rPr>
              <a:t>    金银花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菊花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麦冬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罗汉果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</a:rPr>
              <a:t>5</a:t>
            </a:r>
            <a:r>
              <a:rPr lang="zh-CN" altLang="en-US" sz="2800" dirty="0" smtClean="0">
                <a:solidFill>
                  <a:srgbClr val="FF0000"/>
                </a:solidFill>
              </a:rPr>
              <a:t>、阴虚体质的注意事项：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   饮食清淡，少熬夜，少吃羊肉，狗肉等热性食物，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   秋季要润燥，冬季要养阴护肾等。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00CC"/>
                </a:solidFill>
              </a:rPr>
              <a:t>第七种  淤血体质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</a:rPr>
              <a:t>1</a:t>
            </a:r>
            <a:r>
              <a:rPr lang="zh-CN" altLang="en-US" sz="2800" dirty="0" smtClean="0">
                <a:solidFill>
                  <a:srgbClr val="FF0000"/>
                </a:solidFill>
              </a:rPr>
              <a:t>、主要表现：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面色晦暗，口唇发暗，易长色斑；一般不长痤疮，一旦长了，很容易留下色素印；表情呆板，易健忘；舌上长期有不滑的淤血点和淤血斑，舌下静脉怒张；容易头晕头痛；身上很容易出现淤青，淤血不易散去；痛经，经血偏黑，甚至有血块等。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</a:rPr>
              <a:t>2</a:t>
            </a:r>
            <a:r>
              <a:rPr lang="zh-CN" altLang="en-US" sz="2800" dirty="0" smtClean="0">
                <a:solidFill>
                  <a:srgbClr val="FF0000"/>
                </a:solidFill>
              </a:rPr>
              <a:t>、淤血体质人群易患疾病</a:t>
            </a:r>
            <a:r>
              <a:rPr lang="zh-CN" altLang="en-US" sz="2800" dirty="0" smtClean="0">
                <a:solidFill>
                  <a:srgbClr val="0000CC"/>
                </a:solidFill>
              </a:rPr>
              <a:t>：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 色斑，痛经，偏头痛，中风，冠心病等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1800" dirty="0" smtClean="0">
                <a:solidFill>
                  <a:srgbClr val="0000CC"/>
                </a:solidFill>
              </a:rPr>
              <a:t>                                          </a:t>
            </a:r>
          </a:p>
          <a:p>
            <a:endParaRPr lang="en-US" altLang="zh-CN" sz="1600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4015" y="826135"/>
            <a:ext cx="8312785" cy="5300345"/>
          </a:xfrm>
        </p:spPr>
        <p:txBody>
          <a:bodyPr/>
          <a:lstStyle/>
          <a:p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400" dirty="0" smtClean="0">
                <a:solidFill>
                  <a:srgbClr val="FF0000"/>
                </a:solidFill>
              </a:rPr>
              <a:t>3</a:t>
            </a:r>
            <a:r>
              <a:rPr lang="zh-CN" altLang="en-US" sz="2400" dirty="0" smtClean="0">
                <a:solidFill>
                  <a:srgbClr val="FF0000"/>
                </a:solidFill>
              </a:rPr>
              <a:t>、用药推荐：</a:t>
            </a: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FF0000"/>
                </a:solidFill>
              </a:rPr>
              <a:t>色    斑：</a:t>
            </a:r>
            <a:r>
              <a:rPr lang="zh-CN" altLang="en-US" sz="2400" dirty="0" smtClean="0">
                <a:solidFill>
                  <a:srgbClr val="0000CC"/>
                </a:solidFill>
              </a:rPr>
              <a:t>气血和胶囊或排毒养颜或美美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清好清畅或</a:t>
            </a:r>
            <a:r>
              <a:rPr lang="en-US" altLang="zh-CN" sz="2400" dirty="0" smtClean="0">
                <a:solidFill>
                  <a:srgbClr val="0000CC"/>
                </a:solidFill>
              </a:rPr>
              <a:t>VCVE</a:t>
            </a:r>
          </a:p>
          <a:p>
            <a:pPr marL="0" indent="0">
              <a:buNone/>
            </a:pPr>
            <a:r>
              <a:rPr lang="en-US" altLang="zh-CN" sz="2400" dirty="0" smtClean="0">
                <a:solidFill>
                  <a:srgbClr val="0000CC"/>
                </a:solidFill>
              </a:rPr>
              <a:t>                  +</a:t>
            </a:r>
            <a:r>
              <a:rPr lang="zh-CN" altLang="en-US" sz="2400" dirty="0" smtClean="0">
                <a:solidFill>
                  <a:srgbClr val="0000CC"/>
                </a:solidFill>
              </a:rPr>
              <a:t>氢琨乳膏（千白）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FF0000"/>
                </a:solidFill>
              </a:rPr>
              <a:t>偏头痛：</a:t>
            </a:r>
            <a:r>
              <a:rPr lang="zh-CN" altLang="en-US" sz="2400" dirty="0" smtClean="0">
                <a:solidFill>
                  <a:srgbClr val="0000CC"/>
                </a:solidFill>
              </a:rPr>
              <a:t>正天丸或天麻头痛片或通天口服液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布洛芬缓释片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FF0000"/>
                </a:solidFill>
              </a:rPr>
              <a:t>中   风：</a:t>
            </a:r>
            <a:r>
              <a:rPr lang="zh-CN" altLang="en-US" sz="2400" dirty="0" smtClean="0">
                <a:solidFill>
                  <a:srgbClr val="0000CC"/>
                </a:solidFill>
              </a:rPr>
              <a:t>脑心通胶囊</a:t>
            </a:r>
            <a:r>
              <a:rPr lang="en-US" altLang="zh-CN" sz="2400" dirty="0" smtClean="0">
                <a:solidFill>
                  <a:srgbClr val="0000CC"/>
                </a:solidFill>
              </a:rPr>
              <a:t>/</a:t>
            </a:r>
            <a:r>
              <a:rPr lang="zh-CN" altLang="en-US" sz="2400" dirty="0" smtClean="0">
                <a:solidFill>
                  <a:srgbClr val="0000CC"/>
                </a:solidFill>
              </a:rPr>
              <a:t>血塞通分散片</a:t>
            </a:r>
            <a:r>
              <a:rPr lang="en-US" altLang="zh-CN" sz="2400" dirty="0" smtClean="0">
                <a:solidFill>
                  <a:srgbClr val="0000CC"/>
                </a:solidFill>
              </a:rPr>
              <a:t>/</a:t>
            </a:r>
            <a:r>
              <a:rPr lang="zh-CN" altLang="en-US" sz="2400" dirty="0" smtClean="0">
                <a:solidFill>
                  <a:srgbClr val="0000CC"/>
                </a:solidFill>
              </a:rPr>
              <a:t>中风回春胶囊</a:t>
            </a:r>
            <a:r>
              <a:rPr lang="en-US" altLang="zh-CN" sz="2400" dirty="0" smtClean="0">
                <a:solidFill>
                  <a:srgbClr val="0000CC"/>
                </a:solidFill>
              </a:rPr>
              <a:t>/</a:t>
            </a:r>
          </a:p>
          <a:p>
            <a:pPr marL="0" indent="0">
              <a:buNone/>
            </a:pPr>
            <a:r>
              <a:rPr lang="en-US" altLang="zh-CN" sz="2400" dirty="0" smtClean="0">
                <a:solidFill>
                  <a:srgbClr val="0000CC"/>
                </a:solidFill>
              </a:rPr>
              <a:t>                </a:t>
            </a:r>
            <a:r>
              <a:rPr lang="zh-CN" altLang="en-US" sz="2400" dirty="0" smtClean="0">
                <a:solidFill>
                  <a:srgbClr val="0000CC"/>
                </a:solidFill>
              </a:rPr>
              <a:t>银杏叶片</a:t>
            </a:r>
            <a:r>
              <a:rPr lang="en-US" altLang="zh-CN" sz="2400" dirty="0" smtClean="0">
                <a:solidFill>
                  <a:srgbClr val="0000CC"/>
                </a:solidFill>
              </a:rPr>
              <a:t>/ </a:t>
            </a:r>
            <a:r>
              <a:rPr lang="zh-CN" altLang="en-US" sz="2400" dirty="0" smtClean="0">
                <a:solidFill>
                  <a:srgbClr val="0000CC"/>
                </a:solidFill>
              </a:rPr>
              <a:t>安宫牛黄丸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鱼油等</a:t>
            </a:r>
            <a:endParaRPr lang="en-US" altLang="zh-CN" sz="24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FF0000"/>
                </a:solidFill>
              </a:rPr>
              <a:t>冠心病：</a:t>
            </a:r>
            <a:r>
              <a:rPr lang="zh-CN" altLang="en-US" sz="2400" dirty="0" smtClean="0">
                <a:solidFill>
                  <a:srgbClr val="0000CC"/>
                </a:solidFill>
                <a:sym typeface="Wingdings" panose="05000000000000000000" charset="0"/>
              </a:rPr>
              <a:t></a:t>
            </a:r>
            <a:r>
              <a:rPr lang="zh-CN" altLang="en-US" sz="2400" dirty="0" smtClean="0">
                <a:solidFill>
                  <a:srgbClr val="0000CC"/>
                </a:solidFill>
              </a:rPr>
              <a:t>稳心颗粒</a:t>
            </a:r>
            <a:r>
              <a:rPr lang="en-US" altLang="zh-CN" sz="2400" dirty="0" smtClean="0">
                <a:solidFill>
                  <a:srgbClr val="0000CC"/>
                </a:solidFill>
              </a:rPr>
              <a:t>/</a:t>
            </a:r>
            <a:r>
              <a:rPr lang="zh-CN" altLang="en-US" sz="2400" dirty="0" smtClean="0">
                <a:solidFill>
                  <a:srgbClr val="0000CC"/>
                </a:solidFill>
              </a:rPr>
              <a:t>地奥心血康</a:t>
            </a:r>
            <a:r>
              <a:rPr lang="en-US" altLang="zh-CN" sz="2400" dirty="0" smtClean="0">
                <a:solidFill>
                  <a:srgbClr val="0000CC"/>
                </a:solidFill>
              </a:rPr>
              <a:t>/</a:t>
            </a:r>
            <a:r>
              <a:rPr lang="zh-CN" altLang="en-US" sz="2400" dirty="0" smtClean="0">
                <a:solidFill>
                  <a:srgbClr val="0000CC"/>
                </a:solidFill>
              </a:rPr>
              <a:t>参松养心胶囊</a:t>
            </a:r>
            <a:r>
              <a:rPr lang="en-US" altLang="zh-CN" sz="2400" dirty="0" smtClean="0">
                <a:solidFill>
                  <a:srgbClr val="0000CC"/>
                </a:solidFill>
              </a:rPr>
              <a:t>/</a:t>
            </a:r>
            <a:r>
              <a:rPr lang="zh-CN" altLang="en-US" sz="2400" dirty="0" smtClean="0">
                <a:solidFill>
                  <a:srgbClr val="0000CC"/>
                </a:solidFill>
              </a:rPr>
              <a:t>复方丹参片</a:t>
            </a:r>
            <a:r>
              <a:rPr lang="en-US" altLang="zh-CN" sz="2400" dirty="0" smtClean="0">
                <a:solidFill>
                  <a:srgbClr val="0000CC"/>
                </a:solidFill>
              </a:rPr>
              <a:t>/</a:t>
            </a: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0000CC"/>
                </a:solidFill>
              </a:rPr>
              <a:t>                 银杏蜜环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速效救心丸</a:t>
            </a:r>
          </a:p>
          <a:p>
            <a:pPr marL="0" indent="0">
              <a:buNone/>
            </a:pPr>
            <a:r>
              <a:rPr lang="zh-CN" altLang="en-US" sz="2400" dirty="0" smtClean="0">
                <a:solidFill>
                  <a:srgbClr val="0000CC"/>
                </a:solidFill>
              </a:rPr>
              <a:t>                  </a:t>
            </a:r>
            <a:r>
              <a:rPr lang="zh-CN" altLang="en-US" sz="2400" dirty="0" smtClean="0">
                <a:solidFill>
                  <a:srgbClr val="0000CC"/>
                </a:solidFill>
                <a:sym typeface="Wingdings" panose="05000000000000000000" charset="0"/>
              </a:rPr>
              <a:t></a:t>
            </a:r>
            <a:r>
              <a:rPr lang="zh-CN" altLang="en-US" sz="2400" dirty="0" smtClean="0">
                <a:solidFill>
                  <a:srgbClr val="0000CC"/>
                </a:solidFill>
              </a:rPr>
              <a:t>或硝酸甘油片</a:t>
            </a:r>
            <a:r>
              <a:rPr lang="en-US" altLang="zh-CN" sz="2400" dirty="0" smtClean="0">
                <a:solidFill>
                  <a:srgbClr val="0000CC"/>
                </a:solidFill>
              </a:rPr>
              <a:t>+</a:t>
            </a:r>
            <a:r>
              <a:rPr lang="zh-CN" altLang="en-US" sz="2400" dirty="0" smtClean="0">
                <a:solidFill>
                  <a:srgbClr val="0000CC"/>
                </a:solidFill>
              </a:rPr>
              <a:t>辅酶</a:t>
            </a:r>
            <a:r>
              <a:rPr lang="en-US" altLang="zh-CN" sz="2400" dirty="0" smtClean="0">
                <a:solidFill>
                  <a:srgbClr val="0000CC"/>
                </a:solidFill>
              </a:rPr>
              <a:t>Q10</a:t>
            </a:r>
          </a:p>
          <a:p>
            <a:pPr marL="0" indent="0">
              <a:buNone/>
            </a:pPr>
            <a:r>
              <a:rPr lang="en-US" altLang="zh-CN" sz="1800" dirty="0" smtClean="0">
                <a:solidFill>
                  <a:srgbClr val="0000CC"/>
                </a:solidFill>
              </a:rPr>
              <a:t>                       </a:t>
            </a:r>
          </a:p>
          <a:p>
            <a:endParaRPr lang="en-US" altLang="zh-CN" sz="1600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1630" y="731520"/>
            <a:ext cx="8345170" cy="5394960"/>
          </a:xfrm>
        </p:spPr>
        <p:txBody>
          <a:bodyPr/>
          <a:lstStyle/>
          <a:p>
            <a:endParaRPr lang="en-US" altLang="zh-CN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4</a:t>
            </a:r>
            <a:r>
              <a:rPr lang="zh-CN" altLang="en-US" dirty="0" smtClean="0">
                <a:solidFill>
                  <a:srgbClr val="FF0000"/>
                </a:solidFill>
              </a:rPr>
              <a:t>、常用组方推荐：</a:t>
            </a: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 降压保心方 ： 三七粉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丹参粉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西洋参</a:t>
            </a: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 生化汤：桃仁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当归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川芎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泡姜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蜜甘草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米酒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5</a:t>
            </a:r>
            <a:r>
              <a:rPr lang="zh-CN" altLang="en-US" dirty="0" smtClean="0">
                <a:solidFill>
                  <a:srgbClr val="FF0000"/>
                </a:solidFill>
              </a:rPr>
              <a:t>、淤血体质人群的注意事项：</a:t>
            </a: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      </a:t>
            </a:r>
            <a:r>
              <a:rPr lang="en-US" altLang="zh-CN" dirty="0" smtClean="0">
                <a:solidFill>
                  <a:srgbClr val="0000CC"/>
                </a:solidFill>
              </a:rPr>
              <a:t> </a:t>
            </a:r>
            <a:r>
              <a:rPr lang="zh-CN" altLang="en-US" dirty="0" smtClean="0">
                <a:solidFill>
                  <a:srgbClr val="0000CC"/>
                </a:solidFill>
              </a:rPr>
              <a:t>不宜久坐久站，少吃酸涩寒冷食物</a:t>
            </a:r>
            <a:r>
              <a:rPr lang="en-US" altLang="zh-CN" dirty="0" smtClean="0">
                <a:solidFill>
                  <a:srgbClr val="0000CC"/>
                </a:solidFill>
              </a:rPr>
              <a:t> </a:t>
            </a:r>
            <a:r>
              <a:rPr lang="zh-CN" altLang="en-US" dirty="0" smtClean="0">
                <a:solidFill>
                  <a:srgbClr val="0000CC"/>
                </a:solidFill>
              </a:rPr>
              <a:t>，加强运动， 可以适量喝点红酒。</a:t>
            </a:r>
            <a:r>
              <a:rPr lang="en-US" altLang="zh-CN" sz="1800" dirty="0" smtClean="0">
                <a:solidFill>
                  <a:srgbClr val="0000CC"/>
                </a:solidFill>
              </a:rPr>
              <a:t>                                          </a:t>
            </a:r>
          </a:p>
          <a:p>
            <a:endParaRPr lang="en-US" altLang="zh-CN" sz="1600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00CC"/>
                </a:solidFill>
              </a:rPr>
              <a:t>第八种  气郁体质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</a:rPr>
              <a:t>1</a:t>
            </a:r>
            <a:r>
              <a:rPr lang="zh-CN" altLang="en-US" sz="2800" dirty="0" smtClean="0">
                <a:solidFill>
                  <a:srgbClr val="FF0000"/>
                </a:solidFill>
              </a:rPr>
              <a:t>、主要表现</a:t>
            </a:r>
            <a:r>
              <a:rPr lang="en-US" altLang="zh-CN" sz="2800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面色黄或青黄，面色无光泽；表情抑郁，冷淡，情绪消极，不由自主唉声叹气；经前乳房胀痛；性格内向，情感敏感，斤斤计较，很小的事，易生闷气；大便干，便无力。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FF0000"/>
                </a:solidFill>
              </a:rPr>
              <a:t>2</a:t>
            </a:r>
            <a:r>
              <a:rPr lang="zh-CN" altLang="en-US" sz="2800" dirty="0" smtClean="0">
                <a:solidFill>
                  <a:srgbClr val="FF0000"/>
                </a:solidFill>
              </a:rPr>
              <a:t>、气郁体质易患疾病：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 乳腺增生，胃溃疡，月经不调，失眠，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 抑郁症，狂躁症等。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endParaRPr lang="zh-CN" altLang="en-US" sz="18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2270" y="833755"/>
            <a:ext cx="8387080" cy="5321300"/>
          </a:xfrm>
        </p:spPr>
        <p:txBody>
          <a:bodyPr/>
          <a:lstStyle/>
          <a:p>
            <a:endParaRPr lang="en-US" altLang="zh-CN" sz="1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3600" dirty="0" smtClean="0">
                <a:solidFill>
                  <a:srgbClr val="FF0000"/>
                </a:solidFill>
              </a:rPr>
              <a:t>3</a:t>
            </a:r>
            <a:r>
              <a:rPr lang="zh-CN" altLang="en-US" sz="3600" dirty="0" smtClean="0">
                <a:solidFill>
                  <a:srgbClr val="FF0000"/>
                </a:solidFill>
              </a:rPr>
              <a:t>、用药推荐：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乳腺增生：</a:t>
            </a:r>
            <a:r>
              <a:rPr lang="zh-CN" altLang="en-US" sz="2800" dirty="0" smtClean="0">
                <a:solidFill>
                  <a:srgbClr val="0000CC"/>
                </a:solidFill>
              </a:rPr>
              <a:t>乳安片</a:t>
            </a:r>
            <a:r>
              <a:rPr lang="en-US" altLang="zh-CN" sz="2800" dirty="0" smtClean="0">
                <a:solidFill>
                  <a:srgbClr val="0000CC"/>
                </a:solidFill>
              </a:rPr>
              <a:t>/</a:t>
            </a:r>
            <a:r>
              <a:rPr lang="zh-CN" altLang="en-US" sz="2800" dirty="0" smtClean="0">
                <a:solidFill>
                  <a:srgbClr val="0000CC"/>
                </a:solidFill>
              </a:rPr>
              <a:t>乳核内消液</a:t>
            </a:r>
            <a:r>
              <a:rPr lang="en-US" altLang="zh-CN" sz="2800" dirty="0" smtClean="0">
                <a:solidFill>
                  <a:srgbClr val="0000CC"/>
                </a:solidFill>
              </a:rPr>
              <a:t>/</a:t>
            </a:r>
            <a:r>
              <a:rPr lang="zh-CN" altLang="en-US" sz="2800" dirty="0" smtClean="0">
                <a:solidFill>
                  <a:srgbClr val="0000CC"/>
                </a:solidFill>
              </a:rPr>
              <a:t>消乳散结胶囊</a:t>
            </a:r>
            <a:r>
              <a:rPr lang="en-US" altLang="zh-CN" sz="2800" dirty="0" smtClean="0">
                <a:solidFill>
                  <a:srgbClr val="0000CC"/>
                </a:solidFill>
              </a:rPr>
              <a:t>/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           小金丸</a:t>
            </a:r>
            <a:r>
              <a:rPr lang="en-US" altLang="zh-CN" sz="2800" dirty="0" smtClean="0">
                <a:solidFill>
                  <a:srgbClr val="0000CC"/>
                </a:solidFill>
              </a:rPr>
              <a:t>/</a:t>
            </a:r>
            <a:r>
              <a:rPr lang="zh-CN" altLang="en-US" sz="2800" dirty="0" smtClean="0">
                <a:solidFill>
                  <a:srgbClr val="0000CC"/>
                </a:solidFill>
              </a:rPr>
              <a:t>消核片</a:t>
            </a:r>
            <a:r>
              <a:rPr lang="en-US" altLang="zh-CN" sz="2800" dirty="0" smtClean="0">
                <a:solidFill>
                  <a:srgbClr val="0000CC"/>
                </a:solidFill>
              </a:rPr>
              <a:t>/</a:t>
            </a:r>
            <a:r>
              <a:rPr lang="zh-CN" altLang="en-US" sz="2800" dirty="0" smtClean="0">
                <a:solidFill>
                  <a:srgbClr val="0000CC"/>
                </a:solidFill>
              </a:rPr>
              <a:t>乳癖清</a:t>
            </a:r>
            <a:r>
              <a:rPr lang="en-US" altLang="zh-CN" sz="2800" dirty="0" smtClean="0">
                <a:solidFill>
                  <a:srgbClr val="0000CC"/>
                </a:solidFill>
              </a:rPr>
              <a:t>/</a:t>
            </a:r>
            <a:r>
              <a:rPr lang="zh-CN" altLang="en-US" sz="2800" dirty="0" smtClean="0">
                <a:solidFill>
                  <a:srgbClr val="0000CC"/>
                </a:solidFill>
              </a:rPr>
              <a:t>乳癖消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逍遥丸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抑郁症：</a:t>
            </a:r>
            <a:r>
              <a:rPr lang="zh-CN" altLang="en-US" sz="2800" dirty="0" smtClean="0">
                <a:solidFill>
                  <a:srgbClr val="0000CC"/>
                </a:solidFill>
              </a:rPr>
              <a:t>舒必利片</a:t>
            </a:r>
            <a:r>
              <a:rPr lang="en-US" altLang="zh-CN" sz="2800" dirty="0" smtClean="0">
                <a:solidFill>
                  <a:srgbClr val="0000CC"/>
                </a:solidFill>
              </a:rPr>
              <a:t>/</a:t>
            </a:r>
            <a:r>
              <a:rPr lang="zh-CN" altLang="en-US" sz="2800" dirty="0" smtClean="0">
                <a:solidFill>
                  <a:srgbClr val="0000CC"/>
                </a:solidFill>
              </a:rPr>
              <a:t>舍曲林片</a:t>
            </a:r>
            <a:r>
              <a:rPr lang="en-US" altLang="zh-CN" sz="2800" dirty="0" smtClean="0">
                <a:solidFill>
                  <a:srgbClr val="0000CC"/>
                </a:solidFill>
              </a:rPr>
              <a:t>/</a:t>
            </a:r>
            <a:r>
              <a:rPr lang="zh-CN" altLang="en-US" sz="2800" dirty="0" smtClean="0">
                <a:solidFill>
                  <a:srgbClr val="0000CC"/>
                </a:solidFill>
              </a:rPr>
              <a:t>帕罗西汀</a:t>
            </a:r>
            <a:r>
              <a:rPr lang="en-US" altLang="zh-CN" sz="2800" dirty="0" smtClean="0">
                <a:solidFill>
                  <a:srgbClr val="0000CC"/>
                </a:solidFill>
              </a:rPr>
              <a:t>/</a:t>
            </a:r>
            <a:r>
              <a:rPr lang="zh-CN" altLang="en-US" sz="2800" dirty="0" smtClean="0">
                <a:solidFill>
                  <a:srgbClr val="0000CC"/>
                </a:solidFill>
              </a:rPr>
              <a:t>文拉法辛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         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安神助眠药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狂躁症：</a:t>
            </a:r>
            <a:r>
              <a:rPr lang="zh-CN" altLang="en-US" sz="2800" dirty="0" smtClean="0">
                <a:solidFill>
                  <a:srgbClr val="0000CC"/>
                </a:solidFill>
              </a:rPr>
              <a:t>碳酸锂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安神助眠药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FF0000"/>
                </a:solidFill>
              </a:rPr>
              <a:t>胃溃疡：</a:t>
            </a:r>
            <a:r>
              <a:rPr lang="zh-CN" altLang="en-US" sz="2800" dirty="0" smtClean="0">
                <a:solidFill>
                  <a:srgbClr val="0000CC"/>
                </a:solidFill>
              </a:rPr>
              <a:t>奥美拉唑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安中片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硫糖铝咀嚼片</a:t>
            </a: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CC"/>
                </a:solidFill>
              </a:rPr>
              <a:t>                  </a:t>
            </a:r>
            <a:r>
              <a:rPr lang="en-US" altLang="zh-CN" sz="2800" dirty="0" smtClean="0">
                <a:solidFill>
                  <a:srgbClr val="0000CC"/>
                </a:solidFill>
              </a:rPr>
              <a:t>+</a:t>
            </a:r>
            <a:r>
              <a:rPr lang="zh-CN" altLang="en-US" sz="2800" dirty="0" smtClean="0">
                <a:solidFill>
                  <a:srgbClr val="0000CC"/>
                </a:solidFill>
              </a:rPr>
              <a:t>螺旋藻片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endParaRPr lang="zh-CN" altLang="en-US" sz="18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19256" cy="1080120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</a:rPr>
              <a:t>为什么</a:t>
            </a:r>
            <a:r>
              <a:rPr lang="zh-CN" altLang="en-US" dirty="0" smtClean="0">
                <a:solidFill>
                  <a:srgbClr val="0000CC"/>
                </a:solidFill>
                <a:latin typeface="华文新魏" panose="02010800040101010101" charset="-122"/>
                <a:ea typeface="华文新魏" panose="02010800040101010101" charset="-122"/>
              </a:rPr>
              <a:t>会出现以上这些症状？</a:t>
            </a:r>
            <a:r>
              <a:rPr lang="zh-CN" altLang="en-US" dirty="0" smtClean="0">
                <a:solidFill>
                  <a:srgbClr val="0000CC"/>
                </a:solidFill>
              </a:rPr>
              <a:t/>
            </a:r>
            <a:br>
              <a:rPr lang="zh-CN" altLang="en-US" dirty="0" smtClean="0">
                <a:solidFill>
                  <a:srgbClr val="0000CC"/>
                </a:solidFill>
              </a:rPr>
            </a:br>
            <a:endParaRPr lang="zh-CN" altLang="en-US" dirty="0">
              <a:solidFill>
                <a:srgbClr val="0000CC"/>
              </a:solidFill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57200" y="2143760"/>
            <a:ext cx="8229600" cy="2087880"/>
          </a:xfrm>
        </p:spPr>
        <p:txBody>
          <a:bodyPr/>
          <a:lstStyle/>
          <a:p>
            <a:endParaRPr lang="en-US" altLang="zh-CN" dirty="0" smtClean="0"/>
          </a:p>
          <a:p>
            <a:pPr marL="0" indent="0">
              <a:buNone/>
            </a:pPr>
            <a:r>
              <a:rPr lang="zh-CN" altLang="en-US" sz="4400" dirty="0" smtClean="0">
                <a:solidFill>
                  <a:srgbClr val="0000CC"/>
                </a:solidFill>
                <a:latin typeface="华文新魏" panose="02010800040101010101" charset="-122"/>
                <a:ea typeface="华文新魏" panose="02010800040101010101" charset="-122"/>
              </a:rPr>
              <a:t>   因为：每个人的体质</a:t>
            </a:r>
            <a:r>
              <a:rPr lang="zh-CN" altLang="en-US" sz="4400" dirty="0" smtClean="0"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</a:rPr>
              <a:t>不一样！</a:t>
            </a:r>
            <a:endParaRPr lang="zh-CN" altLang="en-US" sz="4400" dirty="0"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3065" y="728980"/>
            <a:ext cx="8376285" cy="5426075"/>
          </a:xfrm>
        </p:spPr>
        <p:txBody>
          <a:bodyPr/>
          <a:lstStyle/>
          <a:p>
            <a:endParaRPr lang="en-US" altLang="zh-CN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4</a:t>
            </a:r>
            <a:r>
              <a:rPr lang="zh-CN" altLang="en-US" dirty="0" smtClean="0">
                <a:solidFill>
                  <a:srgbClr val="FF0000"/>
                </a:solidFill>
              </a:rPr>
              <a:t>、常用组方推荐：</a:t>
            </a:r>
          </a:p>
          <a:p>
            <a:pPr marL="0" indent="0">
              <a:buNone/>
            </a:pPr>
            <a:r>
              <a:rPr lang="en-US" altLang="zh-CN" dirty="0" smtClean="0">
                <a:solidFill>
                  <a:srgbClr val="0000CC"/>
                </a:solidFill>
              </a:rPr>
              <a:t> </a:t>
            </a:r>
            <a:r>
              <a:rPr lang="zh-CN" altLang="en-US" dirty="0" smtClean="0">
                <a:solidFill>
                  <a:srgbClr val="0000CC"/>
                </a:solidFill>
              </a:rPr>
              <a:t>疏肝理气方 ： 陈皮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柴胡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白芍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当归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</a:p>
          <a:p>
            <a:pPr marL="0" indent="0">
              <a:buNone/>
            </a:pPr>
            <a:r>
              <a:rPr lang="en-US" altLang="zh-CN" dirty="0" smtClean="0">
                <a:solidFill>
                  <a:srgbClr val="0000CC"/>
                </a:solidFill>
              </a:rPr>
              <a:t>                              </a:t>
            </a:r>
            <a:r>
              <a:rPr lang="zh-CN" altLang="en-US" dirty="0" smtClean="0">
                <a:solidFill>
                  <a:srgbClr val="0000CC"/>
                </a:solidFill>
              </a:rPr>
              <a:t>白术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甘草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5</a:t>
            </a:r>
            <a:r>
              <a:rPr lang="zh-CN" altLang="en-US" dirty="0" smtClean="0">
                <a:solidFill>
                  <a:srgbClr val="FF0000"/>
                </a:solidFill>
              </a:rPr>
              <a:t>、气郁体质人群的注意事项：</a:t>
            </a: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 保持心情开朗，多参加户外活动；</a:t>
            </a: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 听一些舒缓的音乐； 注意保暖；</a:t>
            </a: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多注意养肝，少生气，多沟通，少熬夜。</a:t>
            </a:r>
            <a:endParaRPr lang="zh-CN" altLang="en-US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00CC"/>
                </a:solidFill>
              </a:rPr>
              <a:t>第九种 特禀体质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3600" dirty="0" smtClean="0">
                <a:solidFill>
                  <a:srgbClr val="FF0000"/>
                </a:solidFill>
              </a:rPr>
              <a:t>1</a:t>
            </a:r>
            <a:r>
              <a:rPr lang="zh-CN" altLang="en-US" sz="3600" dirty="0" smtClean="0">
                <a:solidFill>
                  <a:srgbClr val="FF0000"/>
                </a:solidFill>
              </a:rPr>
              <a:t>、主要原因：</a:t>
            </a:r>
          </a:p>
          <a:p>
            <a:pPr marL="0" indent="0">
              <a:buNone/>
            </a:pPr>
            <a:r>
              <a:rPr lang="zh-CN" altLang="en-US" sz="3600" dirty="0" smtClean="0">
                <a:solidFill>
                  <a:srgbClr val="0000CC"/>
                </a:solidFill>
              </a:rPr>
              <a:t>     是由于遗传因素和先天因素导致特殊体质，主要包括过敏体质，遗传体质，胎传体质。</a:t>
            </a:r>
            <a:endParaRPr lang="en-US" altLang="zh-CN" sz="36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3600" dirty="0" smtClean="0">
                <a:solidFill>
                  <a:srgbClr val="FF0000"/>
                </a:solidFill>
              </a:rPr>
              <a:t>2</a:t>
            </a:r>
            <a:r>
              <a:rPr lang="zh-CN" altLang="en-US" sz="3600" dirty="0" smtClean="0">
                <a:solidFill>
                  <a:srgbClr val="FF0000"/>
                </a:solidFill>
              </a:rPr>
              <a:t>、特禀体质易患疾病：</a:t>
            </a:r>
          </a:p>
          <a:p>
            <a:pPr marL="0" indent="0">
              <a:buNone/>
            </a:pPr>
            <a:r>
              <a:rPr lang="zh-CN" altLang="en-US" sz="3600" dirty="0" smtClean="0">
                <a:solidFill>
                  <a:srgbClr val="0000CC"/>
                </a:solidFill>
              </a:rPr>
              <a:t>       过敏性皮炎，过敏性鼻炎等</a:t>
            </a:r>
            <a:endParaRPr lang="en-US" altLang="zh-CN" sz="3600" dirty="0" smtClean="0">
              <a:solidFill>
                <a:srgbClr val="0000CC"/>
              </a:solidFill>
            </a:endParaRPr>
          </a:p>
          <a:p>
            <a:endParaRPr lang="en-US" altLang="zh-CN" sz="2000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1470" y="815340"/>
            <a:ext cx="8355330" cy="5311140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3</a:t>
            </a:r>
            <a:r>
              <a:rPr lang="zh-CN" altLang="en-US" dirty="0" smtClean="0">
                <a:solidFill>
                  <a:srgbClr val="FF0000"/>
                </a:solidFill>
              </a:rPr>
              <a:t>、用药推荐</a:t>
            </a:r>
            <a:r>
              <a:rPr lang="en-US" altLang="zh-CN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过敏性皮炎：扑尔敏或氯雷他定或西替利嗪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肤痒颗粒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外用乳膏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钙剂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胸腺肽肠溶片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4</a:t>
            </a:r>
            <a:r>
              <a:rPr lang="zh-CN" altLang="en-US" dirty="0" smtClean="0">
                <a:solidFill>
                  <a:srgbClr val="FF0000"/>
                </a:solidFill>
              </a:rPr>
              <a:t>、常用中药组方推荐：</a:t>
            </a:r>
          </a:p>
          <a:p>
            <a:pPr marL="0" indent="0">
              <a:buNone/>
            </a:pPr>
            <a:r>
              <a:rPr lang="en-US" altLang="zh-CN" dirty="0" smtClean="0">
                <a:solidFill>
                  <a:srgbClr val="0000CC"/>
                </a:solidFill>
              </a:rPr>
              <a:t>       </a:t>
            </a:r>
            <a:r>
              <a:rPr lang="zh-CN" altLang="en-US" dirty="0" smtClean="0">
                <a:solidFill>
                  <a:srgbClr val="0000CC"/>
                </a:solidFill>
              </a:rPr>
              <a:t>益气固表方：   黄芪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白术</a:t>
            </a:r>
            <a:r>
              <a:rPr lang="en-US" altLang="zh-CN" dirty="0" smtClean="0">
                <a:solidFill>
                  <a:srgbClr val="0000CC"/>
                </a:solidFill>
              </a:rPr>
              <a:t>+</a:t>
            </a:r>
            <a:r>
              <a:rPr lang="zh-CN" altLang="en-US" dirty="0" smtClean="0">
                <a:solidFill>
                  <a:srgbClr val="0000CC"/>
                </a:solidFill>
              </a:rPr>
              <a:t>甘草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5</a:t>
            </a:r>
            <a:r>
              <a:rPr lang="zh-CN" altLang="en-US" dirty="0" smtClean="0">
                <a:solidFill>
                  <a:srgbClr val="FF0000"/>
                </a:solidFill>
              </a:rPr>
              <a:t>、特禀体质的注意事项：</a:t>
            </a: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       隔离过敏源，加强锻炼，增强体质，</a:t>
            </a: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       提高免疫力。</a:t>
            </a:r>
            <a:endParaRPr lang="en-US" altLang="zh-CN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辩证配伍练习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</a:rPr>
              <a:t>1</a:t>
            </a:r>
            <a:r>
              <a:rPr lang="zh-CN" altLang="en-US" sz="2800" dirty="0" smtClean="0">
                <a:solidFill>
                  <a:srgbClr val="0000CC"/>
                </a:solidFill>
              </a:rPr>
              <a:t>、</a:t>
            </a:r>
            <a:r>
              <a:rPr lang="zh-CN" altLang="zh-CN" sz="2800" dirty="0" smtClean="0">
                <a:solidFill>
                  <a:srgbClr val="0000CC"/>
                </a:solidFill>
              </a:rPr>
              <a:t>顾客，男，</a:t>
            </a:r>
            <a:r>
              <a:rPr lang="en-US" altLang="zh-CN" sz="2800" dirty="0" smtClean="0">
                <a:solidFill>
                  <a:srgbClr val="0000CC"/>
                </a:solidFill>
              </a:rPr>
              <a:t>56</a:t>
            </a:r>
            <a:r>
              <a:rPr lang="zh-CN" altLang="zh-CN" sz="2800" dirty="0" smtClean="0">
                <a:solidFill>
                  <a:srgbClr val="0000CC"/>
                </a:solidFill>
              </a:rPr>
              <a:t>岁，尿频，尿急，尿痛，腰酸腿软，睡眠不好，乏力，病史</a:t>
            </a:r>
            <a:r>
              <a:rPr lang="en-US" altLang="zh-CN" sz="2800" dirty="0" smtClean="0">
                <a:solidFill>
                  <a:srgbClr val="0000CC"/>
                </a:solidFill>
              </a:rPr>
              <a:t>1</a:t>
            </a:r>
            <a:r>
              <a:rPr lang="zh-CN" altLang="zh-CN" sz="2800" dirty="0" smtClean="0">
                <a:solidFill>
                  <a:srgbClr val="0000CC"/>
                </a:solidFill>
              </a:rPr>
              <a:t>年余。请判断该顾客是什么病，并给出合理的用药建议（</a:t>
            </a:r>
            <a:r>
              <a:rPr lang="en-US" altLang="zh-CN" sz="2800" dirty="0" smtClean="0">
                <a:solidFill>
                  <a:srgbClr val="0000CC"/>
                </a:solidFill>
              </a:rPr>
              <a:t>4</a:t>
            </a:r>
            <a:r>
              <a:rPr lang="zh-CN" altLang="zh-CN" sz="2800" dirty="0" smtClean="0">
                <a:solidFill>
                  <a:srgbClr val="0000CC"/>
                </a:solidFill>
              </a:rPr>
              <a:t>种以上），并给出用药</a:t>
            </a:r>
            <a:r>
              <a:rPr lang="zh-CN" altLang="en-US" sz="2800" dirty="0" smtClean="0">
                <a:solidFill>
                  <a:srgbClr val="0000CC"/>
                </a:solidFill>
              </a:rPr>
              <a:t>或生活</a:t>
            </a:r>
            <a:r>
              <a:rPr lang="zh-CN" altLang="zh-CN" sz="2800" dirty="0" smtClean="0">
                <a:solidFill>
                  <a:srgbClr val="0000CC"/>
                </a:solidFill>
              </a:rPr>
              <a:t>注意事项</a:t>
            </a:r>
            <a:r>
              <a:rPr lang="zh-CN" altLang="en-US" sz="2800" dirty="0" smtClean="0">
                <a:solidFill>
                  <a:srgbClr val="0000CC"/>
                </a:solidFill>
              </a:rPr>
              <a:t>。</a:t>
            </a: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  <a:sym typeface="+mn-ea"/>
              </a:rPr>
              <a:t> 2</a:t>
            </a:r>
            <a:r>
              <a:rPr lang="zh-CN" altLang="en-US" sz="2800" dirty="0" smtClean="0">
                <a:solidFill>
                  <a:srgbClr val="0000CC"/>
                </a:solidFill>
                <a:sym typeface="+mn-ea"/>
              </a:rPr>
              <a:t>、</a:t>
            </a:r>
            <a:r>
              <a:rPr lang="zh-CN" altLang="zh-CN" sz="2800" dirty="0" smtClean="0">
                <a:solidFill>
                  <a:srgbClr val="0000CC"/>
                </a:solidFill>
                <a:sym typeface="+mn-ea"/>
              </a:rPr>
              <a:t>顾客，女，</a:t>
            </a:r>
            <a:r>
              <a:rPr lang="en-US" altLang="zh-CN" sz="2800" dirty="0" smtClean="0">
                <a:solidFill>
                  <a:srgbClr val="0000CC"/>
                </a:solidFill>
                <a:sym typeface="+mn-ea"/>
              </a:rPr>
              <a:t>43</a:t>
            </a:r>
            <a:r>
              <a:rPr lang="zh-CN" altLang="zh-CN" sz="2800" dirty="0" smtClean="0">
                <a:solidFill>
                  <a:srgbClr val="0000CC"/>
                </a:solidFill>
                <a:sym typeface="+mn-ea"/>
              </a:rPr>
              <a:t>岁，腰痛，小肚子痛，白带多呈白色豆腐渣样，有异味，外阴奇痒，舌苔厚黄，舌边有齿痕。请判断顾客是什么病？并给出合理的用药建议（</a:t>
            </a:r>
            <a:r>
              <a:rPr lang="en-US" altLang="zh-CN" sz="2800" dirty="0" smtClean="0">
                <a:solidFill>
                  <a:srgbClr val="0000CC"/>
                </a:solidFill>
                <a:sym typeface="+mn-ea"/>
              </a:rPr>
              <a:t>3</a:t>
            </a:r>
            <a:r>
              <a:rPr lang="zh-CN" altLang="zh-CN" sz="2800" dirty="0" smtClean="0">
                <a:solidFill>
                  <a:srgbClr val="0000CC"/>
                </a:solidFill>
                <a:sym typeface="+mn-ea"/>
              </a:rPr>
              <a:t>种以上）。同时给出用药注意事项或生活注意事项</a:t>
            </a:r>
            <a:r>
              <a:rPr lang="zh-CN" altLang="en-US" sz="2800" dirty="0" smtClean="0">
                <a:solidFill>
                  <a:srgbClr val="0000CC"/>
                </a:solidFill>
                <a:sym typeface="+mn-ea"/>
              </a:rPr>
              <a:t>。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altLang="zh-CN" sz="1800" dirty="0" smtClean="0">
                <a:solidFill>
                  <a:srgbClr val="0000CC"/>
                </a:solidFill>
              </a:rPr>
              <a:t>       </a:t>
            </a:r>
            <a:endParaRPr lang="zh-CN" altLang="zh-CN" sz="1600" dirty="0" smtClean="0">
              <a:solidFill>
                <a:srgbClr val="0000CC"/>
              </a:solidFill>
            </a:endParaRPr>
          </a:p>
          <a:p>
            <a:endParaRPr lang="en-US" altLang="zh-CN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辩证配伍练习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6695" y="1192530"/>
            <a:ext cx="8460105" cy="4933950"/>
          </a:xfrm>
        </p:spPr>
        <p:txBody>
          <a:bodyPr/>
          <a:lstStyle/>
          <a:p>
            <a:pPr marL="0" indent="0">
              <a:buNone/>
            </a:pPr>
            <a:endParaRPr lang="zh-CN" altLang="zh-CN" sz="1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</a:rPr>
              <a:t>3</a:t>
            </a:r>
            <a:r>
              <a:rPr lang="zh-CN" altLang="en-US" sz="2800" dirty="0" smtClean="0">
                <a:solidFill>
                  <a:srgbClr val="0000CC"/>
                </a:solidFill>
              </a:rPr>
              <a:t>、</a:t>
            </a:r>
            <a:r>
              <a:rPr lang="zh-CN" altLang="zh-CN" sz="2800" dirty="0" smtClean="0">
                <a:solidFill>
                  <a:srgbClr val="0000CC"/>
                </a:solidFill>
              </a:rPr>
              <a:t>顾客，男，</a:t>
            </a:r>
            <a:r>
              <a:rPr lang="en-US" altLang="zh-CN" sz="2800" dirty="0" smtClean="0">
                <a:solidFill>
                  <a:srgbClr val="0000CC"/>
                </a:solidFill>
              </a:rPr>
              <a:t>28</a:t>
            </a:r>
            <a:r>
              <a:rPr lang="zh-CN" altLang="zh-CN" sz="2800" dirty="0" smtClean="0">
                <a:solidFill>
                  <a:srgbClr val="0000CC"/>
                </a:solidFill>
              </a:rPr>
              <a:t>岁，嗳气，反酸，烧心，吃饭后胃痛加重，空腹痛减，大便有时为黑色。请判断顾客是什么病？请给出合理的用药建议（</a:t>
            </a:r>
            <a:r>
              <a:rPr lang="en-US" altLang="zh-CN" sz="2800" dirty="0" smtClean="0">
                <a:solidFill>
                  <a:srgbClr val="0000CC"/>
                </a:solidFill>
              </a:rPr>
              <a:t>4</a:t>
            </a:r>
            <a:r>
              <a:rPr lang="zh-CN" altLang="zh-CN" sz="2800" dirty="0" smtClean="0">
                <a:solidFill>
                  <a:srgbClr val="0000CC"/>
                </a:solidFill>
              </a:rPr>
              <a:t>种以上）。并给出合理的用药注意事项或生活注意事项</a:t>
            </a:r>
            <a:r>
              <a:rPr lang="zh-CN" altLang="en-US" sz="2800" dirty="0" smtClean="0">
                <a:solidFill>
                  <a:srgbClr val="0000CC"/>
                </a:solidFill>
              </a:rPr>
              <a:t>。</a:t>
            </a: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  <a:sym typeface="+mn-ea"/>
              </a:rPr>
              <a:t>4</a:t>
            </a:r>
            <a:r>
              <a:rPr lang="zh-CN" altLang="en-US" sz="2800" dirty="0" smtClean="0">
                <a:solidFill>
                  <a:srgbClr val="0000CC"/>
                </a:solidFill>
                <a:sym typeface="+mn-ea"/>
              </a:rPr>
              <a:t>、</a:t>
            </a:r>
            <a:r>
              <a:rPr lang="zh-CN" altLang="zh-CN" sz="2800" dirty="0" smtClean="0">
                <a:solidFill>
                  <a:srgbClr val="0000CC"/>
                </a:solidFill>
                <a:sym typeface="+mn-ea"/>
              </a:rPr>
              <a:t>顾客，女，</a:t>
            </a:r>
            <a:r>
              <a:rPr lang="en-US" altLang="zh-CN" sz="2800" dirty="0" smtClean="0">
                <a:solidFill>
                  <a:srgbClr val="0000CC"/>
                </a:solidFill>
                <a:sym typeface="+mn-ea"/>
              </a:rPr>
              <a:t>65</a:t>
            </a:r>
            <a:r>
              <a:rPr lang="zh-CN" altLang="zh-CN" sz="2800" dirty="0" smtClean="0">
                <a:solidFill>
                  <a:srgbClr val="0000CC"/>
                </a:solidFill>
                <a:sym typeface="+mn-ea"/>
              </a:rPr>
              <a:t>岁，手指关节痛且已红肿，晨僵，脚指麻木疼痛，病史</a:t>
            </a:r>
            <a:r>
              <a:rPr lang="en-US" altLang="zh-CN" sz="2800" dirty="0" smtClean="0">
                <a:solidFill>
                  <a:srgbClr val="0000CC"/>
                </a:solidFill>
                <a:sym typeface="+mn-ea"/>
              </a:rPr>
              <a:t>3</a:t>
            </a:r>
            <a:r>
              <a:rPr lang="zh-CN" altLang="zh-CN" sz="2800" dirty="0" smtClean="0">
                <a:solidFill>
                  <a:srgbClr val="0000CC"/>
                </a:solidFill>
                <a:sym typeface="+mn-ea"/>
              </a:rPr>
              <a:t>年以上，得暖则舒，遇冷加剧。请判断顾客什么病？并给出合理的用药的建议（</a:t>
            </a:r>
            <a:r>
              <a:rPr lang="en-US" altLang="zh-CN" sz="2800" dirty="0" smtClean="0">
                <a:solidFill>
                  <a:srgbClr val="0000CC"/>
                </a:solidFill>
                <a:sym typeface="+mn-ea"/>
              </a:rPr>
              <a:t>3</a:t>
            </a:r>
            <a:r>
              <a:rPr lang="zh-CN" altLang="zh-CN" sz="2800" dirty="0" smtClean="0">
                <a:solidFill>
                  <a:srgbClr val="0000CC"/>
                </a:solidFill>
                <a:sym typeface="+mn-ea"/>
              </a:rPr>
              <a:t>种以上），同时给出用药或生活注意事项</a:t>
            </a:r>
            <a:r>
              <a:rPr lang="zh-CN" altLang="en-US" sz="2800" dirty="0" smtClean="0">
                <a:solidFill>
                  <a:srgbClr val="0000CC"/>
                </a:solidFill>
                <a:sym typeface="+mn-ea"/>
              </a:rPr>
              <a:t>。</a:t>
            </a:r>
            <a:endParaRPr lang="zh-CN" altLang="zh-CN" sz="2800" dirty="0" smtClean="0">
              <a:solidFill>
                <a:srgbClr val="0000CC"/>
              </a:solidFill>
            </a:endParaRPr>
          </a:p>
          <a:p>
            <a:endParaRPr lang="zh-CN" altLang="zh-CN" sz="3600" dirty="0" smtClean="0">
              <a:solidFill>
                <a:srgbClr val="0000CC"/>
              </a:solidFill>
            </a:endParaRPr>
          </a:p>
          <a:p>
            <a:endParaRPr lang="en-US" altLang="zh-CN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辩证配伍练习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zh-CN" sz="1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3600" dirty="0" smtClean="0">
                <a:solidFill>
                  <a:srgbClr val="0000CC"/>
                </a:solidFill>
              </a:rPr>
              <a:t>5</a:t>
            </a:r>
            <a:r>
              <a:rPr lang="zh-CN" altLang="en-US" sz="3600" dirty="0" smtClean="0">
                <a:solidFill>
                  <a:srgbClr val="0000CC"/>
                </a:solidFill>
              </a:rPr>
              <a:t>、</a:t>
            </a:r>
            <a:r>
              <a:rPr lang="zh-CN" altLang="zh-CN" sz="3600" dirty="0" smtClean="0">
                <a:solidFill>
                  <a:srgbClr val="0000CC"/>
                </a:solidFill>
              </a:rPr>
              <a:t>顾客，男，</a:t>
            </a:r>
            <a:r>
              <a:rPr lang="en-US" altLang="zh-CN" sz="3600" dirty="0" smtClean="0">
                <a:solidFill>
                  <a:srgbClr val="0000CC"/>
                </a:solidFill>
              </a:rPr>
              <a:t>46</a:t>
            </a:r>
            <a:r>
              <a:rPr lang="zh-CN" altLang="zh-CN" sz="3600" dirty="0" smtClean="0">
                <a:solidFill>
                  <a:srgbClr val="0000CC"/>
                </a:solidFill>
              </a:rPr>
              <a:t>岁，咳嗽</a:t>
            </a:r>
            <a:r>
              <a:rPr lang="en-US" altLang="zh-CN" sz="3600" dirty="0" smtClean="0">
                <a:solidFill>
                  <a:srgbClr val="0000CC"/>
                </a:solidFill>
              </a:rPr>
              <a:t>1</a:t>
            </a:r>
            <a:r>
              <a:rPr lang="zh-CN" altLang="zh-CN" sz="3600" dirty="0" smtClean="0">
                <a:solidFill>
                  <a:srgbClr val="0000CC"/>
                </a:solidFill>
              </a:rPr>
              <a:t>月余，有黄痰，不易咳出，爱抽烟，经常熬夜，舌苔薄黄，咽痛。请判断顾客是什么病？并该出合理的用药推荐（</a:t>
            </a:r>
            <a:r>
              <a:rPr lang="en-US" altLang="zh-CN" sz="3600" dirty="0" smtClean="0">
                <a:solidFill>
                  <a:srgbClr val="0000CC"/>
                </a:solidFill>
              </a:rPr>
              <a:t>3</a:t>
            </a:r>
            <a:r>
              <a:rPr lang="zh-CN" altLang="zh-CN" sz="3600" dirty="0" smtClean="0">
                <a:solidFill>
                  <a:srgbClr val="0000CC"/>
                </a:solidFill>
              </a:rPr>
              <a:t>种以上），同时给出用药或生活注意事项</a:t>
            </a:r>
            <a:r>
              <a:rPr lang="zh-CN" altLang="en-US" sz="3600" dirty="0" smtClean="0">
                <a:solidFill>
                  <a:srgbClr val="0000CC"/>
                </a:solidFill>
              </a:rPr>
              <a:t>。</a:t>
            </a:r>
            <a:r>
              <a:rPr lang="en-US" altLang="zh-CN" sz="3600" dirty="0" smtClean="0">
                <a:solidFill>
                  <a:srgbClr val="0000CC"/>
                </a:solidFill>
              </a:rPr>
              <a:t> </a:t>
            </a:r>
            <a:endParaRPr lang="zh-CN" altLang="zh-CN" sz="3600" dirty="0" smtClean="0">
              <a:solidFill>
                <a:srgbClr val="0000CC"/>
              </a:solidFill>
            </a:endParaRPr>
          </a:p>
          <a:p>
            <a:endParaRPr lang="en-US" altLang="zh-CN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</a:t>
            </a:r>
          </a:p>
          <a:p>
            <a:pPr>
              <a:buNone/>
            </a:pPr>
            <a:r>
              <a:rPr lang="en-US" altLang="zh-CN" sz="6000" dirty="0" smtClean="0"/>
              <a:t>           </a:t>
            </a:r>
            <a:r>
              <a:rPr lang="en-US" altLang="zh-CN" sz="6600" dirty="0" smtClean="0">
                <a:latin typeface="华文行楷" panose="02010800040101010101" charset="-122"/>
                <a:ea typeface="华文行楷" panose="02010800040101010101" charset="-122"/>
              </a:rPr>
              <a:t> </a:t>
            </a:r>
            <a:r>
              <a:rPr lang="zh-CN" altLang="en-US" sz="6600" dirty="0" smtClean="0">
                <a:solidFill>
                  <a:srgbClr val="0000CC"/>
                </a:solidFill>
                <a:latin typeface="华文行楷" panose="02010800040101010101" charset="-122"/>
                <a:ea typeface="华文行楷" panose="02010800040101010101" charset="-122"/>
              </a:rPr>
              <a:t>谢谢聆听</a:t>
            </a:r>
            <a:endParaRPr lang="zh-CN" altLang="en-US" sz="6600" dirty="0">
              <a:solidFill>
                <a:srgbClr val="0000CC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6000" dirty="0" smtClean="0">
                <a:solidFill>
                  <a:srgbClr val="0000CC"/>
                </a:solidFill>
                <a:latin typeface="华文新魏" panose="02010800040101010101" charset="-122"/>
                <a:ea typeface="华文新魏" panose="02010800040101010101" charset="-122"/>
              </a:rPr>
              <a:t>什么是体质？</a:t>
            </a:r>
            <a:endParaRPr lang="zh-CN" altLang="en-US" sz="6000" dirty="0">
              <a:solidFill>
                <a:srgbClr val="0000CC"/>
              </a:solidFill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4400" dirty="0" smtClean="0">
                <a:solidFill>
                  <a:srgbClr val="FF0000"/>
                </a:solidFill>
                <a:latin typeface="华文新魏" panose="02010800040101010101" charset="-122"/>
                <a:ea typeface="华文新魏" panose="02010800040101010101" charset="-122"/>
              </a:rPr>
              <a:t>体质的定义：</a:t>
            </a:r>
          </a:p>
          <a:p>
            <a:pPr marL="0" indent="0">
              <a:buNone/>
            </a:pPr>
            <a:r>
              <a:rPr lang="zh-CN" altLang="en-US" sz="4400" dirty="0" smtClean="0">
                <a:solidFill>
                  <a:srgbClr val="0000CC"/>
                </a:solidFill>
                <a:latin typeface="华文新魏" panose="02010800040101010101" charset="-122"/>
                <a:ea typeface="华文新魏" panose="02010800040101010101" charset="-122"/>
              </a:rPr>
              <a:t>   在人的生命过程中，先天禀赋和后天获得的基础上，逐渐形成的在形态，结构，生理功能，物质代谢和性格心理方面的，综合的，固有的一些特质</a:t>
            </a:r>
            <a:r>
              <a:rPr lang="zh-CN" altLang="en-US" sz="4400" dirty="0" smtClean="0">
                <a:latin typeface="华文新魏" panose="02010800040101010101" charset="-122"/>
                <a:ea typeface="华文新魏" panose="02010800040101010101" charset="-122"/>
              </a:rPr>
              <a:t>。</a:t>
            </a:r>
            <a:endParaRPr lang="en-US" altLang="zh-CN" sz="4400" dirty="0" smtClean="0">
              <a:latin typeface="华文新魏" panose="02010800040101010101" charset="-122"/>
              <a:ea typeface="华文新魏" panose="02010800040101010101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6000" dirty="0" smtClean="0">
                <a:solidFill>
                  <a:srgbClr val="0000CC"/>
                </a:solidFill>
              </a:rPr>
              <a:t>体质的特点</a:t>
            </a:r>
            <a:endParaRPr lang="zh-CN" altLang="en-US" sz="6000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4400" dirty="0" smtClean="0">
                <a:solidFill>
                  <a:srgbClr val="0000CC"/>
                </a:solidFill>
                <a:latin typeface="华文新魏" panose="02010800040101010101" charset="-122"/>
                <a:ea typeface="华文新魏" panose="02010800040101010101" charset="-122"/>
              </a:rPr>
              <a:t>1</a:t>
            </a:r>
            <a:r>
              <a:rPr lang="zh-CN" altLang="en-US" sz="4400" dirty="0" smtClean="0">
                <a:solidFill>
                  <a:srgbClr val="0000CC"/>
                </a:solidFill>
                <a:latin typeface="华文新魏" panose="02010800040101010101" charset="-122"/>
                <a:ea typeface="华文新魏" panose="02010800040101010101" charset="-122"/>
              </a:rPr>
              <a:t>、每个人的体质具有相对的稳定性。</a:t>
            </a:r>
            <a:endParaRPr lang="en-US" altLang="zh-CN" sz="4400" dirty="0" smtClean="0">
              <a:solidFill>
                <a:srgbClr val="0000CC"/>
              </a:solidFill>
              <a:latin typeface="华文新魏" panose="02010800040101010101" charset="-122"/>
              <a:ea typeface="华文新魏" panose="02010800040101010101" charset="-122"/>
            </a:endParaRPr>
          </a:p>
          <a:p>
            <a:pPr marL="0" indent="0">
              <a:buNone/>
            </a:pPr>
            <a:r>
              <a:rPr lang="en-US" altLang="zh-CN" sz="4400" dirty="0" smtClean="0">
                <a:solidFill>
                  <a:srgbClr val="0000CC"/>
                </a:solidFill>
                <a:latin typeface="华文新魏" panose="02010800040101010101" charset="-122"/>
                <a:ea typeface="华文新魏" panose="02010800040101010101" charset="-122"/>
              </a:rPr>
              <a:t>2</a:t>
            </a:r>
            <a:r>
              <a:rPr lang="zh-CN" altLang="en-US" sz="4400" dirty="0" smtClean="0">
                <a:solidFill>
                  <a:srgbClr val="0000CC"/>
                </a:solidFill>
                <a:latin typeface="华文新魏" panose="02010800040101010101" charset="-122"/>
                <a:ea typeface="华文新魏" panose="02010800040101010101" charset="-122"/>
              </a:rPr>
              <a:t>、每个人的体质具有动态的可变性。</a:t>
            </a:r>
            <a:endParaRPr lang="zh-CN" altLang="en-US" sz="4400" dirty="0">
              <a:solidFill>
                <a:srgbClr val="0000CC"/>
              </a:solidFill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00CC"/>
                </a:solidFill>
              </a:rPr>
              <a:t>小           结</a:t>
            </a:r>
            <a:endParaRPr lang="zh-CN" altLang="en-US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>
                <a:solidFill>
                  <a:srgbClr val="0000CC"/>
                </a:solidFill>
              </a:rPr>
              <a:t>1</a:t>
            </a:r>
            <a:r>
              <a:rPr lang="zh-CN" altLang="en-US" dirty="0" smtClean="0">
                <a:solidFill>
                  <a:srgbClr val="0000CC"/>
                </a:solidFill>
              </a:rPr>
              <a:t>、</a:t>
            </a:r>
            <a:r>
              <a:rPr lang="zh-CN" altLang="en-US" dirty="0" smtClean="0">
                <a:solidFill>
                  <a:srgbClr val="FF0000"/>
                </a:solidFill>
              </a:rPr>
              <a:t>体质决定了我们的健康</a:t>
            </a:r>
            <a:r>
              <a:rPr lang="zh-CN" altLang="en-US" dirty="0" smtClean="0">
                <a:solidFill>
                  <a:srgbClr val="0000CC"/>
                </a:solidFill>
              </a:rPr>
              <a:t>，决定了我们对疾病的易感性，也决定了得病之后对治疗的反应以及预后转归。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0000CC"/>
                </a:solidFill>
              </a:rPr>
              <a:t>2</a:t>
            </a:r>
            <a:r>
              <a:rPr lang="zh-CN" altLang="en-US" dirty="0" smtClean="0">
                <a:solidFill>
                  <a:srgbClr val="0000CC"/>
                </a:solidFill>
              </a:rPr>
              <a:t>、病理体质大部分是由</a:t>
            </a:r>
            <a:r>
              <a:rPr lang="zh-CN" altLang="en-US" dirty="0" smtClean="0">
                <a:solidFill>
                  <a:srgbClr val="FF0000"/>
                </a:solidFill>
              </a:rPr>
              <a:t>不良的生活习惯</a:t>
            </a:r>
            <a:r>
              <a:rPr lang="zh-CN" altLang="en-US" dirty="0" smtClean="0">
                <a:solidFill>
                  <a:srgbClr val="0000CC"/>
                </a:solidFill>
              </a:rPr>
              <a:t>和</a:t>
            </a:r>
            <a:r>
              <a:rPr lang="zh-CN" altLang="en-US" dirty="0" smtClean="0">
                <a:solidFill>
                  <a:srgbClr val="FF0000"/>
                </a:solidFill>
              </a:rPr>
              <a:t>不良的生活环境</a:t>
            </a:r>
            <a:r>
              <a:rPr lang="zh-CN" altLang="en-US" dirty="0" smtClean="0">
                <a:solidFill>
                  <a:srgbClr val="0000CC"/>
                </a:solidFill>
              </a:rPr>
              <a:t>导致的。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0000CC"/>
                </a:solidFill>
              </a:rPr>
              <a:t>3</a:t>
            </a:r>
            <a:r>
              <a:rPr lang="zh-CN" altLang="en-US" dirty="0" smtClean="0">
                <a:solidFill>
                  <a:srgbClr val="0000CC"/>
                </a:solidFill>
              </a:rPr>
              <a:t>、要想有一个健康的身体，必须要有一个健康的体质。</a:t>
            </a:r>
            <a:r>
              <a:rPr lang="zh-CN" altLang="en-US" dirty="0" smtClean="0">
                <a:solidFill>
                  <a:srgbClr val="FF0000"/>
                </a:solidFill>
              </a:rPr>
              <a:t>健康的体质，需要从健康的生活方式中获得。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00CC"/>
                </a:solidFill>
              </a:rPr>
              <a:t>常见的九种体质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00CC"/>
                </a:solidFill>
              </a:rPr>
              <a:t>国家重点学科</a:t>
            </a:r>
            <a:r>
              <a:rPr lang="en-US" altLang="zh-CN" dirty="0" smtClean="0">
                <a:solidFill>
                  <a:srgbClr val="0000CC"/>
                </a:solidFill>
              </a:rPr>
              <a:t>《</a:t>
            </a:r>
            <a:r>
              <a:rPr lang="zh-CN" altLang="en-US" dirty="0" smtClean="0">
                <a:solidFill>
                  <a:srgbClr val="0000CC"/>
                </a:solidFill>
              </a:rPr>
              <a:t>中医体质学</a:t>
            </a:r>
            <a:r>
              <a:rPr lang="en-US" altLang="zh-CN" dirty="0" smtClean="0">
                <a:solidFill>
                  <a:srgbClr val="0000CC"/>
                </a:solidFill>
              </a:rPr>
              <a:t>》</a:t>
            </a:r>
            <a:r>
              <a:rPr lang="zh-CN" altLang="en-US" dirty="0" smtClean="0">
                <a:solidFill>
                  <a:srgbClr val="0000CC"/>
                </a:solidFill>
              </a:rPr>
              <a:t>带头人</a:t>
            </a:r>
            <a:r>
              <a:rPr lang="zh-CN" altLang="en-US" dirty="0" smtClean="0">
                <a:solidFill>
                  <a:srgbClr val="FF0000"/>
                </a:solidFill>
              </a:rPr>
              <a:t>王琦教授</a:t>
            </a:r>
            <a:r>
              <a:rPr lang="zh-CN" altLang="en-US" dirty="0" smtClean="0">
                <a:solidFill>
                  <a:srgbClr val="0000CC"/>
                </a:solidFill>
              </a:rPr>
              <a:t>根据标准将人群体质分为：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  </a:t>
            </a:r>
            <a:r>
              <a:rPr lang="zh-CN" altLang="en-US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平和质             气虚质             阳虚质</a:t>
            </a:r>
            <a:endParaRPr lang="en-US" altLang="zh-CN" dirty="0" smtClean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   阴虚质             痰湿质             湿热质</a:t>
            </a:r>
            <a:endParaRPr lang="en-US" altLang="zh-CN" dirty="0" smtClean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  <a:latin typeface="华文楷体" panose="02010600040101010101" charset="-122"/>
                <a:ea typeface="华文楷体" panose="02010600040101010101" charset="-122"/>
              </a:rPr>
              <a:t>    血瘀质             气郁质             特禀质</a:t>
            </a:r>
            <a:endParaRPr lang="zh-CN" altLang="en-US" dirty="0">
              <a:solidFill>
                <a:srgbClr val="0000CC"/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00CC"/>
                </a:solidFill>
              </a:rPr>
              <a:t>第一种       平和体质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</a:rPr>
              <a:t>1</a:t>
            </a:r>
            <a:r>
              <a:rPr lang="zh-CN" altLang="en-US" sz="2800" dirty="0" smtClean="0">
                <a:solidFill>
                  <a:srgbClr val="0000CC"/>
                </a:solidFill>
              </a:rPr>
              <a:t>、主要表现：阴阳均衡，脏腑功能好，健康少病。形态匀称，体型适中，体重波动小，食欲稳定，二便通畅。心态平和，情绪变化小。毛发光泽，皮肤好，油性皮肤不出痘，干性皮肤不长斑，口唇红润。淡红舌，薄白苔。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</a:rPr>
              <a:t>2</a:t>
            </a:r>
            <a:r>
              <a:rPr lang="zh-CN" altLang="en-US" sz="2800" dirty="0" smtClean="0">
                <a:solidFill>
                  <a:srgbClr val="0000CC"/>
                </a:solidFill>
              </a:rPr>
              <a:t>、形成的原因：一般在长寿家族，无家族性的疾病，生活有规律，性格平稳。</a:t>
            </a:r>
            <a:endParaRPr lang="en-US" altLang="zh-CN" sz="2800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en-US" altLang="zh-CN" sz="2800" dirty="0" smtClean="0">
                <a:solidFill>
                  <a:srgbClr val="0000CC"/>
                </a:solidFill>
              </a:rPr>
              <a:t>3</a:t>
            </a:r>
            <a:r>
              <a:rPr lang="zh-CN" altLang="en-US" sz="2800" dirty="0" smtClean="0">
                <a:solidFill>
                  <a:srgbClr val="0000CC"/>
                </a:solidFill>
              </a:rPr>
              <a:t>、养生建议</a:t>
            </a:r>
            <a:r>
              <a:rPr lang="en-US" altLang="zh-CN" sz="2800" dirty="0" smtClean="0">
                <a:solidFill>
                  <a:srgbClr val="0000CC"/>
                </a:solidFill>
              </a:rPr>
              <a:t>:</a:t>
            </a:r>
            <a:r>
              <a:rPr lang="zh-CN" altLang="en-US" sz="2800" dirty="0" smtClean="0">
                <a:solidFill>
                  <a:srgbClr val="0000CC"/>
                </a:solidFill>
              </a:rPr>
              <a:t>不恣情纵欲，保持良好的生活习惯，保持良好的心态，不伤不忧。不要乱进补，避免打破人体内环境的平衡。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00CC"/>
                </a:solidFill>
              </a:rPr>
              <a:t>第二种  阳虚体质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1.</a:t>
            </a:r>
            <a:r>
              <a:rPr lang="zh-CN" altLang="en-US" dirty="0" smtClean="0">
                <a:solidFill>
                  <a:srgbClr val="FF0000"/>
                </a:solidFill>
              </a:rPr>
              <a:t>主要表现：</a:t>
            </a:r>
          </a:p>
          <a:p>
            <a:pPr marL="0" indent="0">
              <a:buNone/>
            </a:pPr>
            <a:r>
              <a:rPr lang="zh-CN" altLang="en-US" dirty="0" smtClean="0">
                <a:solidFill>
                  <a:srgbClr val="0000CC"/>
                </a:solidFill>
              </a:rPr>
              <a:t>    火力不足，畏寒怕冷（背部，小腹部，四肢），阳气不足，活力差，性格沉静，易抑郁。腰酸腿软，尿频，夜尿，小便清长，脸色苍白，头发不茂密。吃东西不容易消化，吃冷的东西，很容易拉肚子。舌体胖大，娇嫩。</a:t>
            </a:r>
            <a:endParaRPr lang="en-US" altLang="zh-CN" dirty="0" smtClean="0">
              <a:solidFill>
                <a:srgbClr val="0000CC"/>
              </a:solidFill>
            </a:endParaRPr>
          </a:p>
          <a:p>
            <a:endParaRPr lang="en-US" altLang="zh-CN" sz="1600" dirty="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2889</Words>
  <Application>Microsoft Office PowerPoint</Application>
  <PresentationFormat>全屏显示(4:3)</PresentationFormat>
  <Paragraphs>213</Paragraphs>
  <Slides>36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36</vt:i4>
      </vt:variant>
    </vt:vector>
  </HeadingPairs>
  <TitlesOfParts>
    <vt:vector size="37" baseType="lpstr">
      <vt:lpstr>Office 主题</vt:lpstr>
      <vt:lpstr>  太极大药房 员工销售能力提高班课程 中医体质辨证及用药推荐           内训师：周佳玉</vt:lpstr>
      <vt:lpstr>在销售过程中，是否会遇到 这样的顾客？</vt:lpstr>
      <vt:lpstr>为什么会出现以上这些症状？ </vt:lpstr>
      <vt:lpstr>什么是体质？</vt:lpstr>
      <vt:lpstr>体质的特点</vt:lpstr>
      <vt:lpstr>小           结</vt:lpstr>
      <vt:lpstr>常见的九种体质</vt:lpstr>
      <vt:lpstr>第一种       平和体质</vt:lpstr>
      <vt:lpstr>第二种  阳虚体质</vt:lpstr>
      <vt:lpstr>幻灯片 10</vt:lpstr>
      <vt:lpstr>幻灯片 11</vt:lpstr>
      <vt:lpstr>幻灯片 12</vt:lpstr>
      <vt:lpstr>第三种     气虚体质</vt:lpstr>
      <vt:lpstr>幻灯片 14</vt:lpstr>
      <vt:lpstr>幻灯片 15</vt:lpstr>
      <vt:lpstr>第四种      痰湿体质</vt:lpstr>
      <vt:lpstr>幻灯片 17</vt:lpstr>
      <vt:lpstr>幻灯片 18</vt:lpstr>
      <vt:lpstr>第五种    湿热体质</vt:lpstr>
      <vt:lpstr>幻灯片 20</vt:lpstr>
      <vt:lpstr>幻灯片 21</vt:lpstr>
      <vt:lpstr>第六种     阴虚体质</vt:lpstr>
      <vt:lpstr>幻灯片 23</vt:lpstr>
      <vt:lpstr>幻灯片 24</vt:lpstr>
      <vt:lpstr>第七种  淤血体质</vt:lpstr>
      <vt:lpstr>幻灯片 26</vt:lpstr>
      <vt:lpstr>幻灯片 27</vt:lpstr>
      <vt:lpstr>第八种  气郁体质</vt:lpstr>
      <vt:lpstr>幻灯片 29</vt:lpstr>
      <vt:lpstr>幻灯片 30</vt:lpstr>
      <vt:lpstr>第九种 特禀体质</vt:lpstr>
      <vt:lpstr>幻灯片 32</vt:lpstr>
      <vt:lpstr>辩证配伍练习</vt:lpstr>
      <vt:lpstr>辩证配伍练习</vt:lpstr>
      <vt:lpstr>辩证配伍练习</vt:lpstr>
      <vt:lpstr>幻灯片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呼吸系统疾病</dc:title>
  <dc:creator>张蓉</dc:creator>
  <cp:lastModifiedBy>yy</cp:lastModifiedBy>
  <cp:revision>160</cp:revision>
  <dcterms:created xsi:type="dcterms:W3CDTF">2016-10-13T12:53:00Z</dcterms:created>
  <dcterms:modified xsi:type="dcterms:W3CDTF">2016-11-12T14:48:03Z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2052-10.1.0.6029</vt:lpwstr>
  </property>
</Properties>
</file>