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4" r:id="rId5"/>
    <p:sldId id="263" r:id="rId6"/>
    <p:sldId id="262"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0" autoAdjust="0"/>
  </p:normalViewPr>
  <p:slideViewPr>
    <p:cSldViewPr>
      <p:cViewPr varScale="1">
        <p:scale>
          <a:sx n="66" d="100"/>
          <a:sy n="66" d="100"/>
        </p:scale>
        <p:origin x="-1494" y="-114"/>
      </p:cViewPr>
      <p:guideLst>
        <p:guide orient="horz" pos="2160"/>
        <p:guide pos="2880"/>
      </p:guideLst>
    </p:cSldViewPr>
  </p:slideViewPr>
  <p:outlineViewPr>
    <p:cViewPr>
      <p:scale>
        <a:sx n="33" d="100"/>
        <a:sy n="33" d="100"/>
      </p:scale>
      <p:origin x="0" y="306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26A3D654-3B33-40FD-B208-C7DA863BD427}" type="datetimeFigureOut">
              <a:rPr lang="zh-CN" altLang="en-US"/>
              <a:pPr>
                <a:defRPr/>
              </a:pPr>
              <a:t>2016/11/3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2CFC363-F351-4DA5-95F3-572EC7FE360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15D81715-FE5A-4452-AEDD-88F4C476809C}" type="datetimeFigureOut">
              <a:rPr lang="zh-CN" altLang="en-US"/>
              <a:pPr>
                <a:defRPr/>
              </a:pPr>
              <a:t>2016/11/3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AF06ABD-A914-4975-BEA1-46C38B7C6596}"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9C113E6-83BE-41F9-8B1C-31249931B6DD}" type="datetimeFigureOut">
              <a:rPr lang="zh-CN" altLang="en-US"/>
              <a:pPr>
                <a:defRPr/>
              </a:pPr>
              <a:t>2016/11/3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999244F-F3C2-4744-AF8C-50B56B6C084D}"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412C073-7AF7-4E2E-B8A6-3B70E2EF030A}" type="datetimeFigureOut">
              <a:rPr lang="zh-CN" altLang="en-US"/>
              <a:pPr>
                <a:defRPr/>
              </a:pPr>
              <a:t>2016/11/3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CF59C7F-46CE-48B9-B037-4546A6AFA598}"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9C280675-CA04-4E4B-A411-72C19EC2763F}" type="datetimeFigureOut">
              <a:rPr lang="zh-CN" altLang="en-US"/>
              <a:pPr>
                <a:defRPr/>
              </a:pPr>
              <a:t>2016/11/3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5DE9335-C1CD-4832-A40F-2D8D721DCDDC}"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E0DBE9E-2F41-4549-B377-63E25FEEE741}" type="datetimeFigureOut">
              <a:rPr lang="zh-CN" altLang="en-US"/>
              <a:pPr>
                <a:defRPr/>
              </a:pPr>
              <a:t>2016/11/3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09E5C7D-43A5-480B-942A-DA50E35E65E8}"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75B8BB12-CDBF-45E4-83BF-FCE6D7A45B28}" type="datetimeFigureOut">
              <a:rPr lang="zh-CN" altLang="en-US"/>
              <a:pPr>
                <a:defRPr/>
              </a:pPr>
              <a:t>2016/11/3</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CED7BCB-F1FE-49F7-90BC-5A2AF1912BB8}"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61F2BD1B-922B-4D90-9BB6-84D1A395CE69}" type="datetimeFigureOut">
              <a:rPr lang="zh-CN" altLang="en-US"/>
              <a:pPr>
                <a:defRPr/>
              </a:pPr>
              <a:t>2016/11/3</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47193B6-E996-437A-8A9E-80DE0B7FD92E}"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574F3E4-7CE5-4E22-AFF5-0B8E1A108065}" type="datetimeFigureOut">
              <a:rPr lang="zh-CN" altLang="en-US"/>
              <a:pPr>
                <a:defRPr/>
              </a:pPr>
              <a:t>2016/11/3</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E35DC22D-660C-4B0E-801E-D6494352E4A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E9A9768-1671-4FEA-86A8-3A91F2EB0AE9}" type="datetimeFigureOut">
              <a:rPr lang="zh-CN" altLang="en-US"/>
              <a:pPr>
                <a:defRPr/>
              </a:pPr>
              <a:t>2016/11/3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311A53AA-B079-41E4-80DF-98970F74750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E4F9ABB-D611-40A6-A3EA-66F8675AE749}" type="datetimeFigureOut">
              <a:rPr lang="zh-CN" altLang="en-US"/>
              <a:pPr>
                <a:defRPr/>
              </a:pPr>
              <a:t>2016/11/3</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D5901F6-D6A7-4D4F-ACC2-15614D85105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B973B6CA-369D-4F5E-A40A-99B422910AD0}" type="datetimeFigureOut">
              <a:rPr lang="zh-CN" altLang="en-US"/>
              <a:pPr>
                <a:defRPr/>
              </a:pPr>
              <a:t>2016/11/3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59D93055-BA8C-45DF-A1CB-C865F51ADDA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
          <p:cNvSpPr>
            <a:spLocks noGrp="1"/>
          </p:cNvSpPr>
          <p:nvPr>
            <p:ph type="ctrTitle"/>
          </p:nvPr>
        </p:nvSpPr>
        <p:spPr>
          <a:xfrm>
            <a:off x="685800" y="571500"/>
            <a:ext cx="7772400" cy="3028950"/>
          </a:xfrm>
        </p:spPr>
        <p:txBody>
          <a:bodyPr/>
          <a:lstStyle/>
          <a:p>
            <a:r>
              <a:rPr lang="zh-CN" altLang="en-US" dirty="0" smtClean="0">
                <a:solidFill>
                  <a:srgbClr val="0000CC"/>
                </a:solidFill>
                <a:latin typeface="隶书" pitchFamily="49" charset="-122"/>
                <a:ea typeface="隶书" pitchFamily="49" charset="-122"/>
              </a:rPr>
              <a:t/>
            </a:r>
            <a:br>
              <a:rPr lang="zh-CN" altLang="en-US" dirty="0" smtClean="0">
                <a:solidFill>
                  <a:srgbClr val="0000CC"/>
                </a:solidFill>
                <a:latin typeface="隶书" pitchFamily="49" charset="-122"/>
                <a:ea typeface="隶书" pitchFamily="49" charset="-122"/>
              </a:rPr>
            </a:br>
            <a:r>
              <a:rPr lang="zh-CN" altLang="en-US" dirty="0" smtClean="0">
                <a:solidFill>
                  <a:srgbClr val="0000CC"/>
                </a:solidFill>
                <a:latin typeface="隶书" pitchFamily="49" charset="-122"/>
                <a:ea typeface="隶书" pitchFamily="49" charset="-122"/>
              </a:rPr>
              <a:t/>
            </a:r>
            <a:br>
              <a:rPr lang="zh-CN" altLang="en-US" dirty="0" smtClean="0">
                <a:solidFill>
                  <a:srgbClr val="0000CC"/>
                </a:solidFill>
                <a:latin typeface="隶书" pitchFamily="49" charset="-122"/>
                <a:ea typeface="隶书" pitchFamily="49" charset="-122"/>
              </a:rPr>
            </a:br>
            <a:r>
              <a:rPr lang="zh-CN" altLang="en-US" dirty="0" smtClean="0">
                <a:latin typeface="隶书" pitchFamily="49" charset="-122"/>
                <a:ea typeface="隶书" pitchFamily="49" charset="-122"/>
              </a:rPr>
              <a:t>太极大药房</a:t>
            </a:r>
            <a:br>
              <a:rPr lang="zh-CN" altLang="en-US" dirty="0" smtClean="0">
                <a:latin typeface="隶书" pitchFamily="49" charset="-122"/>
                <a:ea typeface="隶书" pitchFamily="49" charset="-122"/>
              </a:rPr>
            </a:br>
            <a:r>
              <a:rPr lang="zh-CN" altLang="en-US" dirty="0" smtClean="0">
                <a:latin typeface="隶书" pitchFamily="49" charset="-122"/>
                <a:ea typeface="隶书" pitchFamily="49" charset="-122"/>
              </a:rPr>
              <a:t>员工销售能力提高班课程</a:t>
            </a:r>
            <a:r>
              <a:rPr lang="zh-CN" altLang="en-US" dirty="0" smtClean="0">
                <a:solidFill>
                  <a:srgbClr val="0000CC"/>
                </a:solidFill>
                <a:latin typeface="隶书" pitchFamily="49" charset="-122"/>
                <a:ea typeface="隶书" pitchFamily="49" charset="-122"/>
              </a:rPr>
              <a:t/>
            </a:r>
            <a:br>
              <a:rPr lang="zh-CN" altLang="en-US" dirty="0" smtClean="0">
                <a:solidFill>
                  <a:srgbClr val="0000CC"/>
                </a:solidFill>
                <a:latin typeface="隶书" pitchFamily="49" charset="-122"/>
                <a:ea typeface="隶书" pitchFamily="49" charset="-122"/>
              </a:rPr>
            </a:br>
            <a:r>
              <a:rPr lang="zh-CN" altLang="en-US" sz="5400" dirty="0" smtClean="0">
                <a:solidFill>
                  <a:srgbClr val="0000CC"/>
                </a:solidFill>
                <a:latin typeface="隶书" pitchFamily="49" charset="-122"/>
                <a:ea typeface="隶书" pitchFamily="49" charset="-122"/>
              </a:rPr>
              <a:t>中医体质辨认及用药推荐</a:t>
            </a:r>
            <a:r>
              <a:rPr lang="zh-CN" altLang="en-US" dirty="0" smtClean="0">
                <a:solidFill>
                  <a:srgbClr val="0000CC"/>
                </a:solidFill>
                <a:latin typeface="隶书" pitchFamily="49" charset="-122"/>
                <a:ea typeface="隶书" pitchFamily="49" charset="-122"/>
              </a:rPr>
              <a:t/>
            </a:r>
            <a:br>
              <a:rPr lang="zh-CN" altLang="en-US" dirty="0" smtClean="0">
                <a:solidFill>
                  <a:srgbClr val="0000CC"/>
                </a:solidFill>
                <a:latin typeface="隶书" pitchFamily="49" charset="-122"/>
                <a:ea typeface="隶书" pitchFamily="49" charset="-122"/>
              </a:rPr>
            </a:br>
            <a:r>
              <a:rPr lang="zh-CN" altLang="en-US" dirty="0" smtClean="0">
                <a:solidFill>
                  <a:srgbClr val="0000CC"/>
                </a:solidFill>
                <a:latin typeface="隶书" pitchFamily="49" charset="-122"/>
                <a:ea typeface="隶书" pitchFamily="49" charset="-122"/>
              </a:rPr>
              <a:t>          </a:t>
            </a:r>
            <a:r>
              <a:rPr lang="zh-CN" altLang="en-US" dirty="0" smtClean="0">
                <a:latin typeface="隶书" pitchFamily="49" charset="-122"/>
                <a:ea typeface="隶书" pitchFamily="49" charset="-122"/>
              </a:rPr>
              <a:t>讲师：周佳玉</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第三种气虚体质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600" dirty="0" smtClean="0">
                <a:solidFill>
                  <a:srgbClr val="0000CC"/>
                </a:solidFill>
              </a:rPr>
              <a:t>1</a:t>
            </a:r>
            <a:r>
              <a:rPr lang="zh-CN" altLang="en-US" sz="1600" dirty="0" smtClean="0">
                <a:solidFill>
                  <a:srgbClr val="0000CC"/>
                </a:solidFill>
              </a:rPr>
              <a:t>，主要变现：脏腑功能差，尤其是脾胃和肺（吃点东西少，并很容易胃胀腹胀，气虚咳喘）；气息低，说话声音小；免疫力差：冬天特别怕冷，夏天特别怕热，吃热性食物容易上火，吃冷的东西，很容易拉肚子，并且很容易感冒；大便困难，但大便并不干硬；面色萎黄，口唇色淡，肌肉皮肤松弛，胃，乳房，臀部等容易下垂，容易脱肛；没有活力，容易疲惫乏力，常唉声叹气；常头晕，血压偏低。</a:t>
            </a:r>
            <a:endParaRPr lang="en-US" altLang="zh-CN" sz="1600" dirty="0" smtClean="0">
              <a:solidFill>
                <a:srgbClr val="0000CC"/>
              </a:solidFill>
            </a:endParaRPr>
          </a:p>
          <a:p>
            <a:r>
              <a:rPr lang="en-US" altLang="zh-CN" sz="1600" dirty="0" smtClean="0">
                <a:solidFill>
                  <a:srgbClr val="0000CC"/>
                </a:solidFill>
              </a:rPr>
              <a:t>2</a:t>
            </a:r>
            <a:r>
              <a:rPr lang="zh-CN" altLang="en-US" sz="1600" dirty="0" smtClean="0">
                <a:solidFill>
                  <a:srgbClr val="0000CC"/>
                </a:solidFill>
              </a:rPr>
              <a:t>，气虚体质容易患的疾病：消化不良，气血不足（低血压），胃下垂，体虚感冒，过敏性鼻炎，支气管哮喘等。</a:t>
            </a:r>
            <a:endParaRPr lang="en-US" altLang="zh-CN" sz="1600" dirty="0" smtClean="0">
              <a:solidFill>
                <a:srgbClr val="0000CC"/>
              </a:solidFill>
            </a:endParaRPr>
          </a:p>
          <a:p>
            <a:r>
              <a:rPr lang="en-US" altLang="zh-CN" sz="1600" dirty="0" smtClean="0">
                <a:solidFill>
                  <a:srgbClr val="0000CC"/>
                </a:solidFill>
              </a:rPr>
              <a:t>3</a:t>
            </a:r>
            <a:r>
              <a:rPr lang="zh-CN" altLang="en-US" sz="1600" dirty="0" smtClean="0">
                <a:solidFill>
                  <a:srgbClr val="0000CC"/>
                </a:solidFill>
              </a:rPr>
              <a:t>，以上几种疾病的用药推荐：</a:t>
            </a:r>
            <a:endParaRPr lang="en-US" altLang="zh-CN" sz="1600" dirty="0" smtClean="0">
              <a:solidFill>
                <a:srgbClr val="0000CC"/>
              </a:solidFill>
            </a:endParaRPr>
          </a:p>
          <a:p>
            <a:r>
              <a:rPr lang="zh-CN" altLang="en-US" sz="1600" dirty="0" smtClean="0">
                <a:solidFill>
                  <a:srgbClr val="0000CC"/>
                </a:solidFill>
              </a:rPr>
              <a:t>消化不良</a:t>
            </a:r>
            <a:r>
              <a:rPr lang="en-US" altLang="zh-CN" sz="1600" dirty="0" smtClean="0">
                <a:solidFill>
                  <a:srgbClr val="0000CC"/>
                </a:solidFill>
              </a:rPr>
              <a:t>—</a:t>
            </a:r>
            <a:r>
              <a:rPr lang="zh-CN" altLang="en-US" sz="1600" dirty="0" smtClean="0">
                <a:solidFill>
                  <a:srgbClr val="0000CC"/>
                </a:solidFill>
              </a:rPr>
              <a:t>健胃消食片或沉香化气片</a:t>
            </a:r>
            <a:r>
              <a:rPr lang="en-US" altLang="zh-CN" sz="1600" dirty="0" smtClean="0">
                <a:solidFill>
                  <a:srgbClr val="0000CC"/>
                </a:solidFill>
              </a:rPr>
              <a:t>+</a:t>
            </a:r>
            <a:r>
              <a:rPr lang="zh-CN" altLang="en-US" sz="1600" dirty="0" smtClean="0">
                <a:solidFill>
                  <a:srgbClr val="0000CC"/>
                </a:solidFill>
              </a:rPr>
              <a:t>吗丁啉</a:t>
            </a:r>
            <a:endParaRPr lang="en-US" altLang="zh-CN" sz="1600" dirty="0" smtClean="0">
              <a:solidFill>
                <a:srgbClr val="0000CC"/>
              </a:solidFill>
            </a:endParaRPr>
          </a:p>
          <a:p>
            <a:r>
              <a:rPr lang="zh-CN" altLang="en-US" sz="1600" dirty="0" smtClean="0">
                <a:solidFill>
                  <a:srgbClr val="0000CC"/>
                </a:solidFill>
              </a:rPr>
              <a:t>气血不足</a:t>
            </a:r>
            <a:r>
              <a:rPr lang="en-US" altLang="zh-CN" sz="1600" dirty="0" smtClean="0">
                <a:solidFill>
                  <a:srgbClr val="0000CC"/>
                </a:solidFill>
              </a:rPr>
              <a:t>—</a:t>
            </a:r>
            <a:r>
              <a:rPr lang="zh-CN" altLang="en-US" sz="1600" dirty="0" smtClean="0">
                <a:solidFill>
                  <a:srgbClr val="0000CC"/>
                </a:solidFill>
              </a:rPr>
              <a:t>天胶</a:t>
            </a:r>
            <a:r>
              <a:rPr lang="en-US" altLang="zh-CN" sz="1600" dirty="0" smtClean="0">
                <a:solidFill>
                  <a:srgbClr val="0000CC"/>
                </a:solidFill>
              </a:rPr>
              <a:t>+</a:t>
            </a:r>
            <a:r>
              <a:rPr lang="zh-CN" altLang="en-US" sz="1600" dirty="0" smtClean="0">
                <a:solidFill>
                  <a:srgbClr val="0000CC"/>
                </a:solidFill>
              </a:rPr>
              <a:t>黄芪颗粒                 体虚感冒：西药感冒药</a:t>
            </a:r>
            <a:r>
              <a:rPr lang="en-US" altLang="zh-CN" sz="1600" dirty="0" smtClean="0">
                <a:solidFill>
                  <a:srgbClr val="0000CC"/>
                </a:solidFill>
              </a:rPr>
              <a:t>+</a:t>
            </a:r>
            <a:r>
              <a:rPr lang="zh-CN" altLang="en-US" sz="1600" dirty="0" smtClean="0">
                <a:solidFill>
                  <a:srgbClr val="0000CC"/>
                </a:solidFill>
              </a:rPr>
              <a:t>参苏感冒片或玉屏风</a:t>
            </a:r>
            <a:r>
              <a:rPr lang="en-US" altLang="zh-CN" sz="1600" dirty="0" smtClean="0">
                <a:solidFill>
                  <a:srgbClr val="0000CC"/>
                </a:solidFill>
              </a:rPr>
              <a:t>+VC</a:t>
            </a:r>
          </a:p>
          <a:p>
            <a:r>
              <a:rPr lang="zh-CN" altLang="en-US" sz="1600" dirty="0" smtClean="0">
                <a:solidFill>
                  <a:srgbClr val="0000CC"/>
                </a:solidFill>
              </a:rPr>
              <a:t>胃下垂：补中益气丸</a:t>
            </a:r>
            <a:r>
              <a:rPr lang="en-US" altLang="zh-CN" sz="1600" dirty="0" smtClean="0">
                <a:solidFill>
                  <a:srgbClr val="0000CC"/>
                </a:solidFill>
              </a:rPr>
              <a:t>+</a:t>
            </a:r>
            <a:r>
              <a:rPr lang="zh-CN" altLang="en-US" sz="1600" dirty="0" smtClean="0">
                <a:solidFill>
                  <a:srgbClr val="0000CC"/>
                </a:solidFill>
              </a:rPr>
              <a:t>人参归脾丸      </a:t>
            </a:r>
            <a:endParaRPr lang="en-US" altLang="zh-CN" sz="1600" dirty="0" smtClean="0">
              <a:solidFill>
                <a:srgbClr val="0000CC"/>
              </a:solidFill>
            </a:endParaRPr>
          </a:p>
          <a:p>
            <a:r>
              <a:rPr lang="zh-CN" altLang="en-US" sz="1600" dirty="0" smtClean="0">
                <a:solidFill>
                  <a:srgbClr val="0000CC"/>
                </a:solidFill>
              </a:rPr>
              <a:t>过敏性鼻炎：辛芩颗粒</a:t>
            </a:r>
            <a:r>
              <a:rPr lang="en-US" altLang="zh-CN" sz="1600" dirty="0" smtClean="0">
                <a:solidFill>
                  <a:srgbClr val="0000CC"/>
                </a:solidFill>
              </a:rPr>
              <a:t>+</a:t>
            </a:r>
            <a:r>
              <a:rPr lang="zh-CN" altLang="en-US" sz="1600" dirty="0" smtClean="0">
                <a:solidFill>
                  <a:srgbClr val="0000CC"/>
                </a:solidFill>
              </a:rPr>
              <a:t>迪敏</a:t>
            </a:r>
            <a:r>
              <a:rPr lang="en-US" altLang="zh-CN" sz="1600" dirty="0" smtClean="0">
                <a:solidFill>
                  <a:srgbClr val="0000CC"/>
                </a:solidFill>
              </a:rPr>
              <a:t>+</a:t>
            </a:r>
            <a:r>
              <a:rPr lang="zh-CN" altLang="en-US" sz="1600" dirty="0" smtClean="0">
                <a:solidFill>
                  <a:srgbClr val="0000CC"/>
                </a:solidFill>
              </a:rPr>
              <a:t>曲安奈得鼻喷雾剂（或布地奈得）</a:t>
            </a:r>
            <a:r>
              <a:rPr lang="en-US" altLang="zh-CN" sz="1600" dirty="0" smtClean="0">
                <a:solidFill>
                  <a:srgbClr val="0000CC"/>
                </a:solidFill>
              </a:rPr>
              <a:t>+</a:t>
            </a:r>
            <a:r>
              <a:rPr lang="zh-CN" altLang="en-US" sz="1600" dirty="0" smtClean="0">
                <a:solidFill>
                  <a:srgbClr val="0000CC"/>
                </a:solidFill>
              </a:rPr>
              <a:t>蜂胶软胶囊</a:t>
            </a:r>
            <a:r>
              <a:rPr lang="en-US" altLang="zh-CN" sz="1600" dirty="0" smtClean="0">
                <a:solidFill>
                  <a:srgbClr val="0000CC"/>
                </a:solidFill>
              </a:rPr>
              <a:t>                       </a:t>
            </a:r>
            <a:r>
              <a:rPr lang="zh-CN" altLang="en-US" sz="1600" dirty="0" smtClean="0">
                <a:solidFill>
                  <a:srgbClr val="0000CC"/>
                </a:solidFill>
              </a:rPr>
              <a:t>支气管哮喘：盐酸丙卡特罗片</a:t>
            </a:r>
            <a:r>
              <a:rPr lang="en-US" altLang="zh-CN" sz="1600" dirty="0" smtClean="0">
                <a:solidFill>
                  <a:srgbClr val="0000CC"/>
                </a:solidFill>
              </a:rPr>
              <a:t>+</a:t>
            </a:r>
            <a:r>
              <a:rPr lang="zh-CN" altLang="en-US" sz="1600" dirty="0" smtClean="0">
                <a:solidFill>
                  <a:srgbClr val="0000CC"/>
                </a:solidFill>
              </a:rPr>
              <a:t>哮喘片</a:t>
            </a:r>
            <a:r>
              <a:rPr lang="en-US" altLang="zh-CN" sz="1600" dirty="0" smtClean="0">
                <a:solidFill>
                  <a:srgbClr val="0000CC"/>
                </a:solidFill>
              </a:rPr>
              <a:t>+</a:t>
            </a:r>
            <a:r>
              <a:rPr lang="zh-CN" altLang="en-US" sz="1600" dirty="0" smtClean="0">
                <a:solidFill>
                  <a:srgbClr val="0000CC"/>
                </a:solidFill>
              </a:rPr>
              <a:t>补肾防喘片</a:t>
            </a:r>
            <a:r>
              <a:rPr lang="en-US" altLang="zh-CN" sz="1600" dirty="0" smtClean="0">
                <a:solidFill>
                  <a:srgbClr val="0000CC"/>
                </a:solidFill>
              </a:rPr>
              <a:t>+</a:t>
            </a:r>
            <a:r>
              <a:rPr lang="zh-CN" altLang="en-US" sz="1600" dirty="0" smtClean="0">
                <a:solidFill>
                  <a:srgbClr val="0000CC"/>
                </a:solidFill>
              </a:rPr>
              <a:t>蜂胶或喷雾剂</a:t>
            </a:r>
            <a:endParaRPr lang="en-US" altLang="zh-CN" sz="1600" dirty="0" smtClean="0">
              <a:solidFill>
                <a:srgbClr val="0000CC"/>
              </a:solidFill>
            </a:endParaRPr>
          </a:p>
          <a:p>
            <a:r>
              <a:rPr lang="en-US" altLang="zh-CN" sz="1600" dirty="0" smtClean="0">
                <a:solidFill>
                  <a:srgbClr val="0000CC"/>
                </a:solidFill>
              </a:rPr>
              <a:t>4</a:t>
            </a:r>
            <a:r>
              <a:rPr lang="zh-CN" altLang="en-US" sz="1600" dirty="0" smtClean="0">
                <a:solidFill>
                  <a:srgbClr val="0000CC"/>
                </a:solidFill>
              </a:rPr>
              <a:t>，简单中药组方推荐：当归补血方    当归</a:t>
            </a:r>
            <a:r>
              <a:rPr lang="en-US" altLang="zh-CN" sz="1600" dirty="0" smtClean="0">
                <a:solidFill>
                  <a:srgbClr val="0000CC"/>
                </a:solidFill>
              </a:rPr>
              <a:t>+</a:t>
            </a:r>
            <a:r>
              <a:rPr lang="zh-CN" altLang="en-US" sz="1600" dirty="0" smtClean="0">
                <a:solidFill>
                  <a:srgbClr val="0000CC"/>
                </a:solidFill>
              </a:rPr>
              <a:t>黄芪（</a:t>
            </a:r>
            <a:r>
              <a:rPr lang="en-US" altLang="zh-CN" sz="1600" dirty="0" smtClean="0">
                <a:solidFill>
                  <a:srgbClr val="0000CC"/>
                </a:solidFill>
              </a:rPr>
              <a:t>1:5</a:t>
            </a:r>
            <a:r>
              <a:rPr lang="zh-CN" altLang="en-US" sz="1600" dirty="0" smtClean="0">
                <a:solidFill>
                  <a:srgbClr val="0000CC"/>
                </a:solidFill>
              </a:rPr>
              <a:t>）</a:t>
            </a:r>
            <a:endParaRPr lang="en-US" altLang="zh-CN" sz="1600" dirty="0" smtClean="0">
              <a:solidFill>
                <a:srgbClr val="0000CC"/>
              </a:solidFill>
            </a:endParaRPr>
          </a:p>
          <a:p>
            <a:r>
              <a:rPr lang="en-US" altLang="zh-CN" sz="1600" dirty="0" smtClean="0">
                <a:solidFill>
                  <a:srgbClr val="0000CC"/>
                </a:solidFill>
              </a:rPr>
              <a:t>                                              </a:t>
            </a:r>
            <a:r>
              <a:rPr lang="zh-CN" altLang="en-US" sz="1600" dirty="0" smtClean="0">
                <a:solidFill>
                  <a:srgbClr val="0000CC"/>
                </a:solidFill>
              </a:rPr>
              <a:t>健脾祛湿方   薏苡仁</a:t>
            </a:r>
            <a:r>
              <a:rPr lang="en-US" altLang="zh-CN" sz="1600" dirty="0" smtClean="0">
                <a:solidFill>
                  <a:srgbClr val="0000CC"/>
                </a:solidFill>
              </a:rPr>
              <a:t>+</a:t>
            </a:r>
            <a:r>
              <a:rPr lang="zh-CN" altLang="en-US" sz="1600" dirty="0" smtClean="0">
                <a:solidFill>
                  <a:srgbClr val="0000CC"/>
                </a:solidFill>
              </a:rPr>
              <a:t>芡实</a:t>
            </a:r>
            <a:r>
              <a:rPr lang="en-US" altLang="zh-CN" sz="1600" dirty="0" smtClean="0">
                <a:solidFill>
                  <a:srgbClr val="0000CC"/>
                </a:solidFill>
              </a:rPr>
              <a:t>+</a:t>
            </a:r>
            <a:r>
              <a:rPr lang="zh-CN" altLang="en-US" sz="1600" dirty="0" smtClean="0">
                <a:solidFill>
                  <a:srgbClr val="0000CC"/>
                </a:solidFill>
              </a:rPr>
              <a:t>茯苓</a:t>
            </a:r>
            <a:r>
              <a:rPr lang="en-US" altLang="zh-CN" sz="1600" dirty="0" smtClean="0">
                <a:solidFill>
                  <a:srgbClr val="0000CC"/>
                </a:solidFill>
              </a:rPr>
              <a:t>+</a:t>
            </a:r>
            <a:r>
              <a:rPr lang="zh-CN" altLang="en-US" sz="1600" dirty="0" smtClean="0">
                <a:solidFill>
                  <a:srgbClr val="0000CC"/>
                </a:solidFill>
              </a:rPr>
              <a:t>山药</a:t>
            </a:r>
            <a:r>
              <a:rPr lang="en-US" altLang="zh-CN" sz="1600" dirty="0" smtClean="0">
                <a:solidFill>
                  <a:srgbClr val="0000CC"/>
                </a:solidFill>
              </a:rPr>
              <a:t>+</a:t>
            </a:r>
            <a:r>
              <a:rPr lang="zh-CN" altLang="en-US" sz="1600" dirty="0" smtClean="0">
                <a:solidFill>
                  <a:srgbClr val="0000CC"/>
                </a:solidFill>
              </a:rPr>
              <a:t>赤小豆</a:t>
            </a:r>
            <a:endParaRPr lang="en-US" altLang="zh-CN" sz="1600" dirty="0" smtClean="0">
              <a:solidFill>
                <a:srgbClr val="0000CC"/>
              </a:solidFill>
            </a:endParaRPr>
          </a:p>
          <a:p>
            <a:r>
              <a:rPr lang="en-US" altLang="zh-CN" sz="1600" dirty="0" smtClean="0">
                <a:solidFill>
                  <a:srgbClr val="0000CC"/>
                </a:solidFill>
              </a:rPr>
              <a:t>5</a:t>
            </a:r>
            <a:r>
              <a:rPr lang="zh-CN" altLang="en-US" sz="1600" dirty="0" smtClean="0">
                <a:solidFill>
                  <a:srgbClr val="0000CC"/>
                </a:solidFill>
              </a:rPr>
              <a:t>，肾气虚的主要症状及用药：补肾益寿胶囊</a:t>
            </a:r>
            <a:endParaRPr lang="zh-CN" altLang="en-US" sz="1600" dirty="0">
              <a:solidFill>
                <a:srgbClr val="0000C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第四种      痰湿体质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800" dirty="0" smtClean="0">
                <a:solidFill>
                  <a:srgbClr val="0000CC"/>
                </a:solidFill>
              </a:rPr>
              <a:t>1</a:t>
            </a:r>
            <a:r>
              <a:rPr lang="zh-CN" altLang="en-US" sz="1800" dirty="0" smtClean="0">
                <a:solidFill>
                  <a:srgbClr val="0000CC"/>
                </a:solidFill>
              </a:rPr>
              <a:t>，主要表现：很容易长胖，身体沉重，笨重，反映迟钝；不爱喝水，不爱出汗；口味重，爱吃辛辣油腻的食物；小便混浊，大便粘滞（帖在马桶上，不容易冲掉）；舌体胖大，舌苔厚腻等。</a:t>
            </a:r>
            <a:endParaRPr lang="en-US" altLang="zh-CN" sz="1800" dirty="0" smtClean="0">
              <a:solidFill>
                <a:srgbClr val="0000CC"/>
              </a:solidFill>
            </a:endParaRPr>
          </a:p>
          <a:p>
            <a:r>
              <a:rPr lang="en-US" altLang="zh-CN" sz="1800" dirty="0" smtClean="0">
                <a:solidFill>
                  <a:srgbClr val="0000CC"/>
                </a:solidFill>
              </a:rPr>
              <a:t>2</a:t>
            </a:r>
            <a:r>
              <a:rPr lang="zh-CN" altLang="en-US" sz="1800" dirty="0" smtClean="0">
                <a:solidFill>
                  <a:srgbClr val="0000CC"/>
                </a:solidFill>
              </a:rPr>
              <a:t>，痰湿体质容易得的疾病：肥胖，脂肪肝，高血压，高血糖，高血脂，痛风等。</a:t>
            </a:r>
            <a:endParaRPr lang="en-US" altLang="zh-CN" sz="1800" dirty="0" smtClean="0">
              <a:solidFill>
                <a:srgbClr val="0000CC"/>
              </a:solidFill>
            </a:endParaRPr>
          </a:p>
          <a:p>
            <a:r>
              <a:rPr lang="en-US" altLang="zh-CN" sz="1800" dirty="0" smtClean="0">
                <a:solidFill>
                  <a:srgbClr val="0000CC"/>
                </a:solidFill>
              </a:rPr>
              <a:t>3</a:t>
            </a:r>
            <a:r>
              <a:rPr lang="zh-CN" altLang="en-US" sz="1800" dirty="0" smtClean="0">
                <a:solidFill>
                  <a:srgbClr val="0000CC"/>
                </a:solidFill>
              </a:rPr>
              <a:t>，以上疾病对应 的用药推荐：</a:t>
            </a:r>
            <a:endParaRPr lang="en-US" altLang="zh-CN" sz="1800" dirty="0" smtClean="0">
              <a:solidFill>
                <a:srgbClr val="0000CC"/>
              </a:solidFill>
            </a:endParaRPr>
          </a:p>
          <a:p>
            <a:r>
              <a:rPr lang="zh-CN" altLang="en-US" sz="1800" dirty="0" smtClean="0">
                <a:solidFill>
                  <a:srgbClr val="0000CC"/>
                </a:solidFill>
              </a:rPr>
              <a:t>脂肪肝：易善复（多烯磷脂酰胆碱胶囊）</a:t>
            </a:r>
            <a:r>
              <a:rPr lang="en-US" altLang="zh-CN" sz="1800" dirty="0" smtClean="0">
                <a:solidFill>
                  <a:srgbClr val="0000CC"/>
                </a:solidFill>
              </a:rPr>
              <a:t>+</a:t>
            </a:r>
            <a:r>
              <a:rPr lang="zh-CN" altLang="en-US" sz="1800" dirty="0" smtClean="0">
                <a:solidFill>
                  <a:srgbClr val="0000CC"/>
                </a:solidFill>
              </a:rPr>
              <a:t>护肝片</a:t>
            </a:r>
            <a:r>
              <a:rPr lang="en-US" altLang="zh-CN" sz="1800" dirty="0" smtClean="0">
                <a:solidFill>
                  <a:srgbClr val="0000CC"/>
                </a:solidFill>
              </a:rPr>
              <a:t>+</a:t>
            </a:r>
            <a:r>
              <a:rPr lang="zh-CN" altLang="en-US" sz="1800" dirty="0" smtClean="0">
                <a:solidFill>
                  <a:srgbClr val="0000CC"/>
                </a:solidFill>
              </a:rPr>
              <a:t>赶黄草</a:t>
            </a:r>
            <a:endParaRPr lang="en-US" altLang="zh-CN" sz="1800" dirty="0" smtClean="0">
              <a:solidFill>
                <a:srgbClr val="0000CC"/>
              </a:solidFill>
            </a:endParaRPr>
          </a:p>
          <a:p>
            <a:r>
              <a:rPr lang="zh-CN" altLang="en-US" sz="1800" dirty="0" smtClean="0">
                <a:solidFill>
                  <a:srgbClr val="0000CC"/>
                </a:solidFill>
              </a:rPr>
              <a:t>高血压：西药降压药</a:t>
            </a:r>
            <a:r>
              <a:rPr lang="en-US" altLang="zh-CN" sz="1800" dirty="0" smtClean="0">
                <a:solidFill>
                  <a:srgbClr val="0000CC"/>
                </a:solidFill>
              </a:rPr>
              <a:t>+</a:t>
            </a:r>
            <a:r>
              <a:rPr lang="zh-CN" altLang="en-US" sz="1800" dirty="0" smtClean="0">
                <a:solidFill>
                  <a:srgbClr val="0000CC"/>
                </a:solidFill>
              </a:rPr>
              <a:t>龙生蛭胶囊</a:t>
            </a:r>
            <a:r>
              <a:rPr lang="en-US" altLang="zh-CN" sz="1800" dirty="0" smtClean="0">
                <a:solidFill>
                  <a:srgbClr val="0000CC"/>
                </a:solidFill>
              </a:rPr>
              <a:t>+</a:t>
            </a:r>
            <a:r>
              <a:rPr lang="zh-CN" altLang="en-US" sz="1800" dirty="0" smtClean="0">
                <a:solidFill>
                  <a:srgbClr val="0000CC"/>
                </a:solidFill>
              </a:rPr>
              <a:t>罗布麻叶</a:t>
            </a:r>
            <a:endParaRPr lang="en-US" altLang="zh-CN" sz="1800" dirty="0" smtClean="0">
              <a:solidFill>
                <a:srgbClr val="0000CC"/>
              </a:solidFill>
            </a:endParaRPr>
          </a:p>
          <a:p>
            <a:r>
              <a:rPr lang="zh-CN" altLang="en-US" sz="1800" dirty="0" smtClean="0">
                <a:solidFill>
                  <a:srgbClr val="0000CC"/>
                </a:solidFill>
              </a:rPr>
              <a:t>高血糖：西药降糖药</a:t>
            </a:r>
            <a:r>
              <a:rPr lang="en-US" altLang="zh-CN" sz="1800" dirty="0" smtClean="0">
                <a:solidFill>
                  <a:srgbClr val="0000CC"/>
                </a:solidFill>
              </a:rPr>
              <a:t>+</a:t>
            </a:r>
            <a:r>
              <a:rPr lang="zh-CN" altLang="en-US" sz="1800" dirty="0" smtClean="0">
                <a:solidFill>
                  <a:srgbClr val="0000CC"/>
                </a:solidFill>
              </a:rPr>
              <a:t>降糖宁胶囊</a:t>
            </a:r>
            <a:r>
              <a:rPr lang="en-US" altLang="zh-CN" sz="1800" dirty="0" smtClean="0">
                <a:solidFill>
                  <a:srgbClr val="0000CC"/>
                </a:solidFill>
              </a:rPr>
              <a:t>+</a:t>
            </a:r>
            <a:r>
              <a:rPr lang="zh-CN" altLang="en-US" sz="1800" dirty="0" smtClean="0">
                <a:solidFill>
                  <a:srgbClr val="0000CC"/>
                </a:solidFill>
              </a:rPr>
              <a:t>西洋参片</a:t>
            </a:r>
            <a:endParaRPr lang="en-US" altLang="zh-CN" sz="1800" dirty="0" smtClean="0">
              <a:solidFill>
                <a:srgbClr val="0000CC"/>
              </a:solidFill>
            </a:endParaRPr>
          </a:p>
          <a:p>
            <a:r>
              <a:rPr lang="zh-CN" altLang="en-US" sz="1800" dirty="0" smtClean="0">
                <a:solidFill>
                  <a:srgbClr val="0000CC"/>
                </a:solidFill>
              </a:rPr>
              <a:t>高血脂：他汀类（胆固醇）或贝特类（甘油三脂）</a:t>
            </a:r>
            <a:r>
              <a:rPr lang="en-US" altLang="zh-CN" sz="1800" dirty="0" smtClean="0">
                <a:solidFill>
                  <a:srgbClr val="0000CC"/>
                </a:solidFill>
              </a:rPr>
              <a:t>+</a:t>
            </a:r>
            <a:r>
              <a:rPr lang="zh-CN" altLang="en-US" sz="1800" dirty="0" smtClean="0">
                <a:solidFill>
                  <a:srgbClr val="0000CC"/>
                </a:solidFill>
              </a:rPr>
              <a:t>降脂灵片</a:t>
            </a:r>
            <a:r>
              <a:rPr lang="en-US" altLang="zh-CN" sz="1800" dirty="0" smtClean="0">
                <a:solidFill>
                  <a:srgbClr val="0000CC"/>
                </a:solidFill>
              </a:rPr>
              <a:t>+</a:t>
            </a:r>
            <a:r>
              <a:rPr lang="zh-CN" altLang="en-US" sz="1800" dirty="0" smtClean="0">
                <a:solidFill>
                  <a:srgbClr val="0000CC"/>
                </a:solidFill>
              </a:rPr>
              <a:t>鱼油</a:t>
            </a:r>
            <a:endParaRPr lang="en-US" altLang="zh-CN" sz="1800" dirty="0" smtClean="0">
              <a:solidFill>
                <a:srgbClr val="0000CC"/>
              </a:solidFill>
            </a:endParaRPr>
          </a:p>
          <a:p>
            <a:r>
              <a:rPr lang="zh-CN" altLang="en-US" sz="1800" dirty="0" smtClean="0">
                <a:solidFill>
                  <a:srgbClr val="0000CC"/>
                </a:solidFill>
              </a:rPr>
              <a:t>痛   风：强力天麻杜仲丸</a:t>
            </a:r>
            <a:r>
              <a:rPr lang="en-US" altLang="zh-CN" sz="1800" dirty="0" smtClean="0">
                <a:solidFill>
                  <a:srgbClr val="0000CC"/>
                </a:solidFill>
              </a:rPr>
              <a:t>+</a:t>
            </a:r>
            <a:r>
              <a:rPr lang="zh-CN" altLang="en-US" sz="1800" dirty="0" smtClean="0">
                <a:solidFill>
                  <a:srgbClr val="0000CC"/>
                </a:solidFill>
              </a:rPr>
              <a:t>秋水仙碱片</a:t>
            </a:r>
            <a:r>
              <a:rPr lang="en-US" altLang="zh-CN" sz="1800" dirty="0" smtClean="0">
                <a:solidFill>
                  <a:srgbClr val="0000CC"/>
                </a:solidFill>
              </a:rPr>
              <a:t>+</a:t>
            </a:r>
            <a:r>
              <a:rPr lang="zh-CN" altLang="en-US" sz="1800" dirty="0" smtClean="0">
                <a:solidFill>
                  <a:srgbClr val="0000CC"/>
                </a:solidFill>
              </a:rPr>
              <a:t>碳酸氢钠片</a:t>
            </a:r>
            <a:r>
              <a:rPr lang="en-US" altLang="zh-CN" sz="1800" dirty="0" smtClean="0">
                <a:solidFill>
                  <a:srgbClr val="0000CC"/>
                </a:solidFill>
              </a:rPr>
              <a:t>+</a:t>
            </a:r>
            <a:r>
              <a:rPr lang="zh-CN" altLang="en-US" sz="1800" dirty="0" smtClean="0">
                <a:solidFill>
                  <a:srgbClr val="0000CC"/>
                </a:solidFill>
              </a:rPr>
              <a:t>太极水</a:t>
            </a:r>
            <a:endParaRPr lang="en-US" altLang="zh-CN" sz="1800" dirty="0" smtClean="0">
              <a:solidFill>
                <a:srgbClr val="0000CC"/>
              </a:solidFill>
            </a:endParaRPr>
          </a:p>
          <a:p>
            <a:r>
              <a:rPr lang="en-US" altLang="zh-CN" sz="1800" dirty="0" smtClean="0">
                <a:solidFill>
                  <a:srgbClr val="0000CC"/>
                </a:solidFill>
              </a:rPr>
              <a:t>4</a:t>
            </a:r>
            <a:r>
              <a:rPr lang="zh-CN" altLang="en-US" sz="1800" dirty="0" smtClean="0">
                <a:solidFill>
                  <a:srgbClr val="0000CC"/>
                </a:solidFill>
              </a:rPr>
              <a:t>，简单中药组方推荐</a:t>
            </a:r>
            <a:r>
              <a:rPr lang="en-US" altLang="zh-CN" sz="1800" dirty="0" smtClean="0">
                <a:solidFill>
                  <a:srgbClr val="0000CC"/>
                </a:solidFill>
              </a:rPr>
              <a:t>:</a:t>
            </a:r>
            <a:r>
              <a:rPr lang="zh-CN" altLang="en-US" sz="1800" dirty="0" smtClean="0">
                <a:solidFill>
                  <a:srgbClr val="0000CC"/>
                </a:solidFill>
              </a:rPr>
              <a:t>降脂配方  决明子</a:t>
            </a:r>
            <a:r>
              <a:rPr lang="en-US" altLang="zh-CN" sz="1800" dirty="0" smtClean="0">
                <a:solidFill>
                  <a:srgbClr val="0000CC"/>
                </a:solidFill>
              </a:rPr>
              <a:t>+</a:t>
            </a:r>
            <a:r>
              <a:rPr lang="zh-CN" altLang="en-US" sz="1800" dirty="0" smtClean="0">
                <a:solidFill>
                  <a:srgbClr val="0000CC"/>
                </a:solidFill>
              </a:rPr>
              <a:t>山楂</a:t>
            </a:r>
            <a:r>
              <a:rPr lang="en-US" altLang="zh-CN" sz="1800" dirty="0" smtClean="0">
                <a:solidFill>
                  <a:srgbClr val="0000CC"/>
                </a:solidFill>
              </a:rPr>
              <a:t>+</a:t>
            </a:r>
            <a:r>
              <a:rPr lang="zh-CN" altLang="en-US" sz="1800" dirty="0" smtClean="0">
                <a:solidFill>
                  <a:srgbClr val="0000CC"/>
                </a:solidFill>
              </a:rPr>
              <a:t>荷叶</a:t>
            </a:r>
            <a:endParaRPr lang="en-US" altLang="zh-CN" sz="1800" dirty="0" smtClean="0">
              <a:solidFill>
                <a:srgbClr val="0000CC"/>
              </a:solidFill>
            </a:endParaRPr>
          </a:p>
          <a:p>
            <a:r>
              <a:rPr lang="en-US" altLang="zh-CN" sz="1800" dirty="0" smtClean="0">
                <a:solidFill>
                  <a:srgbClr val="0000CC"/>
                </a:solidFill>
              </a:rPr>
              <a:t>                                            </a:t>
            </a:r>
            <a:r>
              <a:rPr lang="zh-CN" altLang="en-US" sz="1800" dirty="0" smtClean="0">
                <a:solidFill>
                  <a:srgbClr val="0000CC"/>
                </a:solidFill>
              </a:rPr>
              <a:t>降血糖方   西洋参片</a:t>
            </a:r>
            <a:r>
              <a:rPr lang="en-US" altLang="zh-CN" sz="1800" dirty="0" smtClean="0">
                <a:solidFill>
                  <a:srgbClr val="0000CC"/>
                </a:solidFill>
              </a:rPr>
              <a:t>+</a:t>
            </a:r>
            <a:r>
              <a:rPr lang="zh-CN" altLang="en-US" sz="1800" dirty="0" smtClean="0">
                <a:solidFill>
                  <a:srgbClr val="0000CC"/>
                </a:solidFill>
              </a:rPr>
              <a:t>麦冬</a:t>
            </a:r>
            <a:endParaRPr lang="en-US" altLang="zh-CN" sz="1800" dirty="0" smtClean="0">
              <a:solidFill>
                <a:srgbClr val="0000CC"/>
              </a:solidFill>
            </a:endParaRPr>
          </a:p>
          <a:p>
            <a:r>
              <a:rPr lang="en-US" altLang="zh-CN" sz="1800" dirty="0" smtClean="0">
                <a:solidFill>
                  <a:srgbClr val="0000CC"/>
                </a:solidFill>
              </a:rPr>
              <a:t>5</a:t>
            </a:r>
            <a:r>
              <a:rPr lang="zh-CN" altLang="en-US" sz="1800" dirty="0" smtClean="0">
                <a:solidFill>
                  <a:srgbClr val="0000CC"/>
                </a:solidFill>
              </a:rPr>
              <a:t>，痰湿体质的注意事项：饮食清淡，加强运动，坚持温水泡脚（改善体内循环，促进体内代谢）。</a:t>
            </a:r>
            <a:endParaRPr lang="en-US" altLang="zh-CN" sz="1800" dirty="0" smtClean="0">
              <a:solidFill>
                <a:srgbClr val="0000CC"/>
              </a:solidFill>
            </a:endParaRPr>
          </a:p>
          <a:p>
            <a:endParaRPr lang="zh-CN" altLang="en-US" sz="1800" dirty="0">
              <a:solidFill>
                <a:srgbClr val="0000C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第五种    湿热体质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600" dirty="0" smtClean="0">
                <a:solidFill>
                  <a:srgbClr val="0000CC"/>
                </a:solidFill>
              </a:rPr>
              <a:t>1</a:t>
            </a:r>
            <a:r>
              <a:rPr lang="zh-CN" altLang="en-US" sz="1600" dirty="0" smtClean="0">
                <a:solidFill>
                  <a:srgbClr val="0000CC"/>
                </a:solidFill>
              </a:rPr>
              <a:t>，主要表现：面色发黄发暗，皮肤油腻，易长痤疮；经常口苦，口干，口臭，体味大，大便秘结或黏滞，臭味很重，小便赤黄；性情暴躁，容易上火；女性白带多，色黄；舌色红，舌苔黄等。</a:t>
            </a:r>
            <a:endParaRPr lang="en-US" altLang="zh-CN" sz="1600" dirty="0" smtClean="0">
              <a:solidFill>
                <a:srgbClr val="0000CC"/>
              </a:solidFill>
            </a:endParaRPr>
          </a:p>
          <a:p>
            <a:r>
              <a:rPr lang="en-US" altLang="zh-CN" sz="1600" dirty="0" smtClean="0">
                <a:solidFill>
                  <a:srgbClr val="0000CC"/>
                </a:solidFill>
              </a:rPr>
              <a:t>2</a:t>
            </a:r>
            <a:r>
              <a:rPr lang="zh-CN" altLang="en-US" sz="1600" dirty="0" smtClean="0">
                <a:solidFill>
                  <a:srgbClr val="0000CC"/>
                </a:solidFill>
              </a:rPr>
              <a:t>，湿热体质的人容易患的疾病：痤疮；体癣脚癣等；体臭；脂溢性皮炎；湿疹等</a:t>
            </a:r>
            <a:endParaRPr lang="en-US" altLang="zh-CN" sz="1600" dirty="0" smtClean="0">
              <a:solidFill>
                <a:srgbClr val="0000CC"/>
              </a:solidFill>
            </a:endParaRPr>
          </a:p>
          <a:p>
            <a:r>
              <a:rPr lang="en-US" altLang="zh-CN" sz="1600" dirty="0" smtClean="0">
                <a:solidFill>
                  <a:srgbClr val="0000CC"/>
                </a:solidFill>
              </a:rPr>
              <a:t>3</a:t>
            </a:r>
            <a:r>
              <a:rPr lang="zh-CN" altLang="en-US" sz="1600" dirty="0" smtClean="0">
                <a:solidFill>
                  <a:srgbClr val="0000CC"/>
                </a:solidFill>
              </a:rPr>
              <a:t>，以上疾病对应的用药推荐：</a:t>
            </a:r>
            <a:endParaRPr lang="en-US" altLang="zh-CN" sz="1600" dirty="0" smtClean="0">
              <a:solidFill>
                <a:srgbClr val="0000CC"/>
              </a:solidFill>
            </a:endParaRPr>
          </a:p>
          <a:p>
            <a:r>
              <a:rPr lang="zh-CN" altLang="en-US" sz="1600" dirty="0" smtClean="0">
                <a:solidFill>
                  <a:srgbClr val="0000CC"/>
                </a:solidFill>
              </a:rPr>
              <a:t>痤疮：排毒养颜</a:t>
            </a:r>
            <a:r>
              <a:rPr lang="en-US" altLang="zh-CN" sz="1600" dirty="0" smtClean="0">
                <a:solidFill>
                  <a:srgbClr val="0000CC"/>
                </a:solidFill>
              </a:rPr>
              <a:t>+</a:t>
            </a:r>
            <a:r>
              <a:rPr lang="zh-CN" altLang="en-US" sz="1600" dirty="0" smtClean="0">
                <a:solidFill>
                  <a:srgbClr val="0000CC"/>
                </a:solidFill>
              </a:rPr>
              <a:t>维氨酯胶囊</a:t>
            </a:r>
            <a:r>
              <a:rPr lang="en-US" altLang="zh-CN" sz="1600" dirty="0" smtClean="0">
                <a:solidFill>
                  <a:srgbClr val="0000CC"/>
                </a:solidFill>
              </a:rPr>
              <a:t>+</a:t>
            </a:r>
            <a:r>
              <a:rPr lang="zh-CN" altLang="en-US" sz="1600" dirty="0" smtClean="0">
                <a:solidFill>
                  <a:srgbClr val="0000CC"/>
                </a:solidFill>
              </a:rPr>
              <a:t>阿达帕林凝胶或克林霉素甲硝唑茶剂或维</a:t>
            </a:r>
            <a:r>
              <a:rPr lang="en-US" altLang="zh-CN" sz="1600" dirty="0" smtClean="0">
                <a:solidFill>
                  <a:srgbClr val="0000CC"/>
                </a:solidFill>
              </a:rPr>
              <a:t>A</a:t>
            </a:r>
            <a:r>
              <a:rPr lang="zh-CN" altLang="en-US" sz="1600" dirty="0" smtClean="0">
                <a:solidFill>
                  <a:srgbClr val="0000CC"/>
                </a:solidFill>
              </a:rPr>
              <a:t>酸乳膏</a:t>
            </a:r>
            <a:r>
              <a:rPr lang="en-US" altLang="zh-CN" sz="1600" dirty="0" smtClean="0">
                <a:solidFill>
                  <a:srgbClr val="0000CC"/>
                </a:solidFill>
              </a:rPr>
              <a:t>+VB</a:t>
            </a:r>
          </a:p>
          <a:p>
            <a:r>
              <a:rPr lang="zh-CN" altLang="en-US" sz="1600" dirty="0" smtClean="0">
                <a:solidFill>
                  <a:srgbClr val="0000CC"/>
                </a:solidFill>
              </a:rPr>
              <a:t>体癣：伊曲康唑或氟康唑或酮康唑胶囊或盐酸特比萘芬片</a:t>
            </a:r>
            <a:r>
              <a:rPr lang="en-US" altLang="zh-CN" sz="1600" dirty="0" smtClean="0">
                <a:solidFill>
                  <a:srgbClr val="0000CC"/>
                </a:solidFill>
              </a:rPr>
              <a:t>+</a:t>
            </a:r>
            <a:r>
              <a:rPr lang="zh-CN" altLang="en-US" sz="1600" dirty="0" smtClean="0">
                <a:solidFill>
                  <a:srgbClr val="0000CC"/>
                </a:solidFill>
              </a:rPr>
              <a:t>百癣夏塔热片</a:t>
            </a:r>
            <a:r>
              <a:rPr lang="en-US" altLang="zh-CN" sz="1600" dirty="0" smtClean="0">
                <a:solidFill>
                  <a:srgbClr val="0000CC"/>
                </a:solidFill>
              </a:rPr>
              <a:t>+</a:t>
            </a:r>
            <a:r>
              <a:rPr lang="zh-CN" altLang="en-US" sz="1600" dirty="0" smtClean="0">
                <a:solidFill>
                  <a:srgbClr val="0000CC"/>
                </a:solidFill>
              </a:rPr>
              <a:t>外用乳膏</a:t>
            </a:r>
            <a:r>
              <a:rPr lang="en-US" altLang="zh-CN" sz="1600" dirty="0" smtClean="0">
                <a:solidFill>
                  <a:srgbClr val="0000CC"/>
                </a:solidFill>
              </a:rPr>
              <a:t>+VB</a:t>
            </a:r>
          </a:p>
          <a:p>
            <a:r>
              <a:rPr lang="zh-CN" altLang="en-US" sz="1600" dirty="0" smtClean="0">
                <a:solidFill>
                  <a:srgbClr val="0000CC"/>
                </a:solidFill>
              </a:rPr>
              <a:t>狐臭：西施兰露或冰王克或何氏狐臭净或郁方牌狐臭液</a:t>
            </a:r>
            <a:endParaRPr lang="en-US" altLang="zh-CN" sz="1600" dirty="0" smtClean="0">
              <a:solidFill>
                <a:srgbClr val="0000CC"/>
              </a:solidFill>
            </a:endParaRPr>
          </a:p>
          <a:p>
            <a:r>
              <a:rPr lang="zh-CN" altLang="en-US" sz="1600" dirty="0" smtClean="0">
                <a:solidFill>
                  <a:srgbClr val="0000CC"/>
                </a:solidFill>
              </a:rPr>
              <a:t>脂溢性皮炎：维氨酯胶囊</a:t>
            </a:r>
            <a:r>
              <a:rPr lang="en-US" altLang="zh-CN" sz="1600" baseline="-25000" dirty="0" smtClean="0">
                <a:solidFill>
                  <a:srgbClr val="0000CC"/>
                </a:solidFill>
              </a:rPr>
              <a:t>+</a:t>
            </a:r>
            <a:r>
              <a:rPr lang="zh-CN" altLang="en-US" sz="1600" dirty="0" smtClean="0">
                <a:solidFill>
                  <a:srgbClr val="0000CC"/>
                </a:solidFill>
              </a:rPr>
              <a:t>克林霉素甲硝唑茶剂或硫化硒洗剂</a:t>
            </a:r>
            <a:r>
              <a:rPr lang="en-US" altLang="zh-CN" sz="1600" dirty="0" smtClean="0">
                <a:solidFill>
                  <a:srgbClr val="0000CC"/>
                </a:solidFill>
              </a:rPr>
              <a:t>+VB</a:t>
            </a:r>
          </a:p>
          <a:p>
            <a:r>
              <a:rPr lang="zh-CN" altLang="en-US" sz="1600" dirty="0" smtClean="0">
                <a:solidFill>
                  <a:srgbClr val="0000CC"/>
                </a:solidFill>
              </a:rPr>
              <a:t>湿     疹：皮肤血毒丸</a:t>
            </a:r>
            <a:r>
              <a:rPr lang="en-US" altLang="zh-CN" sz="1600" dirty="0" smtClean="0">
                <a:solidFill>
                  <a:srgbClr val="0000CC"/>
                </a:solidFill>
              </a:rPr>
              <a:t>+</a:t>
            </a:r>
            <a:r>
              <a:rPr lang="zh-CN" altLang="en-US" sz="1600" dirty="0" smtClean="0">
                <a:solidFill>
                  <a:srgbClr val="0000CC"/>
                </a:solidFill>
              </a:rPr>
              <a:t>盐酸左氧氟沙星片</a:t>
            </a:r>
            <a:r>
              <a:rPr lang="en-US" altLang="zh-CN" sz="1600" dirty="0" smtClean="0">
                <a:solidFill>
                  <a:srgbClr val="0000CC"/>
                </a:solidFill>
              </a:rPr>
              <a:t>+</a:t>
            </a:r>
            <a:r>
              <a:rPr lang="zh-CN" altLang="en-US" sz="1600" dirty="0" smtClean="0">
                <a:solidFill>
                  <a:srgbClr val="0000CC"/>
                </a:solidFill>
              </a:rPr>
              <a:t>布地奈德乳膏或曲安奈德益康唑乳膏</a:t>
            </a:r>
            <a:r>
              <a:rPr lang="en-US" altLang="zh-CN" sz="1600" dirty="0" smtClean="0">
                <a:solidFill>
                  <a:srgbClr val="0000CC"/>
                </a:solidFill>
              </a:rPr>
              <a:t>+VB</a:t>
            </a:r>
          </a:p>
          <a:p>
            <a:r>
              <a:rPr lang="en-US" altLang="zh-CN" sz="1600" dirty="0" smtClean="0">
                <a:solidFill>
                  <a:srgbClr val="0000CC"/>
                </a:solidFill>
              </a:rPr>
              <a:t>4</a:t>
            </a:r>
            <a:r>
              <a:rPr lang="zh-CN" altLang="en-US" sz="1600" dirty="0" smtClean="0">
                <a:solidFill>
                  <a:srgbClr val="0000CC"/>
                </a:solidFill>
              </a:rPr>
              <a:t>，中药组方推荐：七子美白方  白茯苓</a:t>
            </a:r>
            <a:r>
              <a:rPr lang="en-US" altLang="zh-CN" sz="1600" dirty="0" smtClean="0">
                <a:solidFill>
                  <a:srgbClr val="0000CC"/>
                </a:solidFill>
              </a:rPr>
              <a:t>+</a:t>
            </a:r>
            <a:r>
              <a:rPr lang="zh-CN" altLang="en-US" sz="1600" dirty="0" smtClean="0">
                <a:solidFill>
                  <a:srgbClr val="0000CC"/>
                </a:solidFill>
              </a:rPr>
              <a:t>白芍</a:t>
            </a:r>
            <a:r>
              <a:rPr lang="en-US" altLang="zh-CN" sz="1600" dirty="0" smtClean="0">
                <a:solidFill>
                  <a:srgbClr val="0000CC"/>
                </a:solidFill>
              </a:rPr>
              <a:t>+</a:t>
            </a:r>
            <a:r>
              <a:rPr lang="zh-CN" altLang="en-US" sz="1600" dirty="0" smtClean="0">
                <a:solidFill>
                  <a:srgbClr val="0000CC"/>
                </a:solidFill>
              </a:rPr>
              <a:t>白蔹</a:t>
            </a:r>
            <a:r>
              <a:rPr lang="en-US" altLang="zh-CN" sz="1600" dirty="0" smtClean="0">
                <a:solidFill>
                  <a:srgbClr val="0000CC"/>
                </a:solidFill>
              </a:rPr>
              <a:t>+</a:t>
            </a:r>
            <a:r>
              <a:rPr lang="zh-CN" altLang="en-US" sz="1600" dirty="0" smtClean="0">
                <a:solidFill>
                  <a:srgbClr val="0000CC"/>
                </a:solidFill>
              </a:rPr>
              <a:t>白及</a:t>
            </a:r>
            <a:r>
              <a:rPr lang="en-US" altLang="zh-CN" sz="1600" dirty="0" smtClean="0">
                <a:solidFill>
                  <a:srgbClr val="0000CC"/>
                </a:solidFill>
              </a:rPr>
              <a:t>+</a:t>
            </a:r>
            <a:r>
              <a:rPr lang="zh-CN" altLang="en-US" sz="1600" dirty="0" smtClean="0">
                <a:solidFill>
                  <a:srgbClr val="0000CC"/>
                </a:solidFill>
              </a:rPr>
              <a:t>白术</a:t>
            </a:r>
            <a:r>
              <a:rPr lang="en-US" altLang="zh-CN" sz="1600" dirty="0" smtClean="0">
                <a:solidFill>
                  <a:srgbClr val="0000CC"/>
                </a:solidFill>
              </a:rPr>
              <a:t>+</a:t>
            </a:r>
            <a:r>
              <a:rPr lang="zh-CN" altLang="en-US" sz="1600" dirty="0" smtClean="0">
                <a:solidFill>
                  <a:srgbClr val="0000CC"/>
                </a:solidFill>
              </a:rPr>
              <a:t>白芷</a:t>
            </a:r>
            <a:r>
              <a:rPr lang="en-US" altLang="zh-CN" sz="1600" dirty="0" smtClean="0">
                <a:solidFill>
                  <a:srgbClr val="0000CC"/>
                </a:solidFill>
              </a:rPr>
              <a:t>+</a:t>
            </a:r>
            <a:r>
              <a:rPr lang="zh-CN" altLang="en-US" sz="1600" dirty="0" smtClean="0">
                <a:solidFill>
                  <a:srgbClr val="0000CC"/>
                </a:solidFill>
              </a:rPr>
              <a:t>白珍珠</a:t>
            </a:r>
            <a:endParaRPr lang="en-US" altLang="zh-CN" sz="1600" dirty="0" smtClean="0">
              <a:solidFill>
                <a:srgbClr val="0000CC"/>
              </a:solidFill>
            </a:endParaRPr>
          </a:p>
          <a:p>
            <a:r>
              <a:rPr lang="en-US" altLang="zh-CN" sz="1600" dirty="0" smtClean="0">
                <a:solidFill>
                  <a:srgbClr val="0000CC"/>
                </a:solidFill>
              </a:rPr>
              <a:t>                                       </a:t>
            </a:r>
            <a:r>
              <a:rPr lang="zh-CN" altLang="en-US" sz="1600" dirty="0" smtClean="0">
                <a:solidFill>
                  <a:srgbClr val="0000CC"/>
                </a:solidFill>
              </a:rPr>
              <a:t>活血美颜方  当归</a:t>
            </a:r>
            <a:r>
              <a:rPr lang="en-US" altLang="zh-CN" sz="1600" dirty="0" smtClean="0">
                <a:solidFill>
                  <a:srgbClr val="0000CC"/>
                </a:solidFill>
              </a:rPr>
              <a:t>+</a:t>
            </a:r>
            <a:r>
              <a:rPr lang="zh-CN" altLang="en-US" sz="1600" dirty="0" smtClean="0">
                <a:solidFill>
                  <a:srgbClr val="0000CC"/>
                </a:solidFill>
              </a:rPr>
              <a:t>黄芪</a:t>
            </a:r>
            <a:r>
              <a:rPr lang="en-US" altLang="zh-CN" sz="1600" dirty="0" smtClean="0">
                <a:solidFill>
                  <a:srgbClr val="0000CC"/>
                </a:solidFill>
              </a:rPr>
              <a:t>+</a:t>
            </a:r>
            <a:r>
              <a:rPr lang="zh-CN" altLang="en-US" sz="1600" dirty="0" smtClean="0">
                <a:solidFill>
                  <a:srgbClr val="0000CC"/>
                </a:solidFill>
              </a:rPr>
              <a:t>玫瑰花</a:t>
            </a:r>
            <a:endParaRPr lang="en-US" altLang="zh-CN" sz="1600" dirty="0" smtClean="0">
              <a:solidFill>
                <a:srgbClr val="0000CC"/>
              </a:solidFill>
            </a:endParaRPr>
          </a:p>
          <a:p>
            <a:r>
              <a:rPr lang="en-US" altLang="zh-CN" sz="1600" dirty="0" smtClean="0">
                <a:solidFill>
                  <a:srgbClr val="0000CC"/>
                </a:solidFill>
              </a:rPr>
              <a:t>5</a:t>
            </a:r>
            <a:r>
              <a:rPr lang="zh-CN" altLang="en-US" sz="1600" dirty="0" smtClean="0">
                <a:solidFill>
                  <a:srgbClr val="0000CC"/>
                </a:solidFill>
              </a:rPr>
              <a:t>，湿热体质的生活注意事项：饮食清淡，戒烟酒，少熬夜，不要居住在潮湿的环境，冬季不宜进补，可以喝绿茶，花茶，可以多吃冬瓜，绿豆，丝瓜等。</a:t>
            </a:r>
            <a:endParaRPr lang="zh-CN" altLang="en-US" sz="1600" dirty="0">
              <a:solidFill>
                <a:srgbClr val="0000C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第六种     阴虚体质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600" dirty="0" smtClean="0">
                <a:solidFill>
                  <a:srgbClr val="0000CC"/>
                </a:solidFill>
              </a:rPr>
              <a:t>1</a:t>
            </a:r>
            <a:r>
              <a:rPr lang="zh-CN" altLang="en-US" sz="1600" dirty="0" smtClean="0">
                <a:solidFill>
                  <a:srgbClr val="0000CC"/>
                </a:solidFill>
              </a:rPr>
              <a:t>，主要表现：五心潮热；口唇又干又红，爱喝水，怕过夏天，大便干结；眼睛干涩，皮肤干燥；吃饭多，但不容易长胖；干耳屎比较多；心烦易怒，睡眠少或睡眠质量差；精力旺盛，体型偏瘦，肌肉较为结实；</a:t>
            </a:r>
            <a:endParaRPr lang="en-US" altLang="zh-CN" sz="1600" dirty="0" smtClean="0">
              <a:solidFill>
                <a:srgbClr val="0000CC"/>
              </a:solidFill>
            </a:endParaRPr>
          </a:p>
          <a:p>
            <a:r>
              <a:rPr lang="en-US" altLang="zh-CN" sz="1600" dirty="0" smtClean="0">
                <a:solidFill>
                  <a:srgbClr val="0000CC"/>
                </a:solidFill>
              </a:rPr>
              <a:t>2</a:t>
            </a:r>
            <a:r>
              <a:rPr lang="zh-CN" altLang="en-US" sz="1600" dirty="0" smtClean="0">
                <a:solidFill>
                  <a:srgbClr val="0000CC"/>
                </a:solidFill>
              </a:rPr>
              <a:t>，阴虚人群易得的疾病：失眠，肺结核，便秘，糖尿病，上火，慢性咽炎等。</a:t>
            </a:r>
            <a:endParaRPr lang="en-US" altLang="zh-CN" sz="1600" dirty="0" smtClean="0">
              <a:solidFill>
                <a:srgbClr val="0000CC"/>
              </a:solidFill>
            </a:endParaRPr>
          </a:p>
          <a:p>
            <a:r>
              <a:rPr lang="en-US" altLang="zh-CN" sz="1600" dirty="0" smtClean="0">
                <a:solidFill>
                  <a:srgbClr val="0000CC"/>
                </a:solidFill>
              </a:rPr>
              <a:t>3</a:t>
            </a:r>
            <a:r>
              <a:rPr lang="zh-CN" altLang="en-US" sz="1600" dirty="0" smtClean="0">
                <a:solidFill>
                  <a:srgbClr val="0000CC"/>
                </a:solidFill>
              </a:rPr>
              <a:t>，以上疾病对应的用药推荐：</a:t>
            </a:r>
            <a:endParaRPr lang="en-US" altLang="zh-CN" sz="1600" dirty="0" smtClean="0">
              <a:solidFill>
                <a:srgbClr val="0000CC"/>
              </a:solidFill>
            </a:endParaRPr>
          </a:p>
          <a:p>
            <a:r>
              <a:rPr lang="zh-CN" altLang="en-US" sz="1600" dirty="0" smtClean="0">
                <a:solidFill>
                  <a:srgbClr val="0000CC"/>
                </a:solidFill>
              </a:rPr>
              <a:t>失眠：百乐眠胶囊</a:t>
            </a:r>
            <a:r>
              <a:rPr lang="en-US" altLang="zh-CN" sz="1600" dirty="0" smtClean="0">
                <a:solidFill>
                  <a:srgbClr val="0000CC"/>
                </a:solidFill>
              </a:rPr>
              <a:t>+</a:t>
            </a:r>
            <a:r>
              <a:rPr lang="zh-CN" altLang="en-US" sz="1600" dirty="0" smtClean="0">
                <a:solidFill>
                  <a:srgbClr val="0000CC"/>
                </a:solidFill>
              </a:rPr>
              <a:t>褪黑素片</a:t>
            </a:r>
            <a:r>
              <a:rPr lang="en-US" altLang="zh-CN" sz="1600" dirty="0" smtClean="0">
                <a:solidFill>
                  <a:srgbClr val="0000CC"/>
                </a:solidFill>
              </a:rPr>
              <a:t>+vb6+</a:t>
            </a:r>
            <a:r>
              <a:rPr lang="zh-CN" altLang="en-US" sz="1600" dirty="0" smtClean="0">
                <a:solidFill>
                  <a:srgbClr val="0000CC"/>
                </a:solidFill>
              </a:rPr>
              <a:t>谷维素片</a:t>
            </a:r>
            <a:endParaRPr lang="en-US" altLang="zh-CN" sz="1600" dirty="0" smtClean="0">
              <a:solidFill>
                <a:srgbClr val="0000CC"/>
              </a:solidFill>
            </a:endParaRPr>
          </a:p>
          <a:p>
            <a:r>
              <a:rPr lang="zh-CN" altLang="en-US" sz="1600" dirty="0" smtClean="0">
                <a:solidFill>
                  <a:srgbClr val="0000CC"/>
                </a:solidFill>
              </a:rPr>
              <a:t>肺结核：异烟肼片（利福平胶囊）</a:t>
            </a:r>
            <a:r>
              <a:rPr lang="en-US" altLang="zh-CN" sz="1600" dirty="0" smtClean="0">
                <a:solidFill>
                  <a:srgbClr val="0000CC"/>
                </a:solidFill>
              </a:rPr>
              <a:t>+</a:t>
            </a:r>
            <a:r>
              <a:rPr lang="zh-CN" altLang="en-US" sz="1600" dirty="0" smtClean="0">
                <a:solidFill>
                  <a:srgbClr val="0000CC"/>
                </a:solidFill>
              </a:rPr>
              <a:t>川贝清肺糖浆（肺虚干咳）</a:t>
            </a:r>
            <a:r>
              <a:rPr lang="en-US" altLang="zh-CN" sz="1600" dirty="0" smtClean="0">
                <a:solidFill>
                  <a:srgbClr val="0000CC"/>
                </a:solidFill>
              </a:rPr>
              <a:t>+</a:t>
            </a:r>
            <a:r>
              <a:rPr lang="zh-CN" altLang="en-US" sz="1600" dirty="0" smtClean="0">
                <a:solidFill>
                  <a:srgbClr val="0000CC"/>
                </a:solidFill>
              </a:rPr>
              <a:t>蜂胶软胶囊</a:t>
            </a:r>
            <a:endParaRPr lang="en-US" altLang="zh-CN" sz="1600" dirty="0" smtClean="0">
              <a:solidFill>
                <a:srgbClr val="0000CC"/>
              </a:solidFill>
            </a:endParaRPr>
          </a:p>
          <a:p>
            <a:r>
              <a:rPr lang="zh-CN" altLang="en-US" sz="1600" dirty="0" smtClean="0">
                <a:solidFill>
                  <a:srgbClr val="0000CC"/>
                </a:solidFill>
              </a:rPr>
              <a:t>便秘：麻仁丸</a:t>
            </a:r>
            <a:r>
              <a:rPr lang="en-US" altLang="zh-CN" sz="1600" dirty="0" smtClean="0">
                <a:solidFill>
                  <a:srgbClr val="0000CC"/>
                </a:solidFill>
              </a:rPr>
              <a:t>+</a:t>
            </a:r>
            <a:r>
              <a:rPr lang="zh-CN" altLang="en-US" sz="1600" dirty="0" smtClean="0">
                <a:solidFill>
                  <a:srgbClr val="0000CC"/>
                </a:solidFill>
              </a:rPr>
              <a:t>比沙可啶肠溶片</a:t>
            </a:r>
            <a:r>
              <a:rPr lang="en-US" altLang="zh-CN" sz="1600" dirty="0" smtClean="0">
                <a:solidFill>
                  <a:srgbClr val="0000CC"/>
                </a:solidFill>
              </a:rPr>
              <a:t>+</a:t>
            </a:r>
            <a:r>
              <a:rPr lang="zh-CN" altLang="en-US" sz="1600" dirty="0" smtClean="0">
                <a:solidFill>
                  <a:srgbClr val="0000CC"/>
                </a:solidFill>
              </a:rPr>
              <a:t>清好清畅胶囊</a:t>
            </a:r>
            <a:endParaRPr lang="en-US" altLang="zh-CN" sz="1600" dirty="0" smtClean="0">
              <a:solidFill>
                <a:srgbClr val="0000CC"/>
              </a:solidFill>
            </a:endParaRPr>
          </a:p>
          <a:p>
            <a:r>
              <a:rPr lang="zh-CN" altLang="en-US" sz="1600" dirty="0" smtClean="0">
                <a:solidFill>
                  <a:srgbClr val="0000CC"/>
                </a:solidFill>
              </a:rPr>
              <a:t>上火：各类中成药清火药</a:t>
            </a:r>
            <a:r>
              <a:rPr lang="en-US" altLang="zh-CN" sz="1600" dirty="0" smtClean="0">
                <a:solidFill>
                  <a:srgbClr val="0000CC"/>
                </a:solidFill>
              </a:rPr>
              <a:t>+</a:t>
            </a:r>
            <a:r>
              <a:rPr lang="zh-CN" altLang="en-US" sz="1600" dirty="0" smtClean="0">
                <a:solidFill>
                  <a:srgbClr val="0000CC"/>
                </a:solidFill>
              </a:rPr>
              <a:t>消炎药</a:t>
            </a:r>
            <a:r>
              <a:rPr lang="en-US" altLang="zh-CN" sz="1600" dirty="0" smtClean="0">
                <a:solidFill>
                  <a:srgbClr val="0000CC"/>
                </a:solidFill>
              </a:rPr>
              <a:t>+</a:t>
            </a:r>
            <a:r>
              <a:rPr lang="zh-CN" altLang="en-US" sz="1600" dirty="0" smtClean="0">
                <a:solidFill>
                  <a:srgbClr val="0000CC"/>
                </a:solidFill>
              </a:rPr>
              <a:t>各类含片</a:t>
            </a:r>
            <a:endParaRPr lang="en-US" altLang="zh-CN" sz="1600" dirty="0" smtClean="0">
              <a:solidFill>
                <a:srgbClr val="0000CC"/>
              </a:solidFill>
            </a:endParaRPr>
          </a:p>
          <a:p>
            <a:r>
              <a:rPr lang="zh-CN" altLang="en-US" sz="1600" dirty="0" smtClean="0">
                <a:solidFill>
                  <a:srgbClr val="0000CC"/>
                </a:solidFill>
              </a:rPr>
              <a:t>慢性咽炎：咽炎片</a:t>
            </a:r>
            <a:r>
              <a:rPr lang="en-US" altLang="zh-CN" sz="1600" dirty="0" smtClean="0">
                <a:solidFill>
                  <a:srgbClr val="0000CC"/>
                </a:solidFill>
              </a:rPr>
              <a:t>+</a:t>
            </a:r>
            <a:r>
              <a:rPr lang="zh-CN" altLang="en-US" sz="1600" dirty="0" smtClean="0">
                <a:solidFill>
                  <a:srgbClr val="0000CC"/>
                </a:solidFill>
              </a:rPr>
              <a:t>蒲地蓝消炎片</a:t>
            </a:r>
            <a:r>
              <a:rPr lang="en-US" altLang="zh-CN" sz="1600" dirty="0" smtClean="0">
                <a:solidFill>
                  <a:srgbClr val="0000CC"/>
                </a:solidFill>
              </a:rPr>
              <a:t>+</a:t>
            </a:r>
            <a:r>
              <a:rPr lang="zh-CN" altLang="en-US" sz="1600" dirty="0" smtClean="0">
                <a:solidFill>
                  <a:srgbClr val="0000CC"/>
                </a:solidFill>
              </a:rPr>
              <a:t>阿奇霉素片</a:t>
            </a:r>
            <a:r>
              <a:rPr lang="en-US" altLang="zh-CN" sz="1600" dirty="0" smtClean="0">
                <a:solidFill>
                  <a:srgbClr val="0000CC"/>
                </a:solidFill>
              </a:rPr>
              <a:t>+</a:t>
            </a:r>
            <a:r>
              <a:rPr lang="zh-CN" altLang="en-US" sz="1600" dirty="0" smtClean="0">
                <a:solidFill>
                  <a:srgbClr val="0000CC"/>
                </a:solidFill>
              </a:rPr>
              <a:t>熊胆含片</a:t>
            </a:r>
            <a:r>
              <a:rPr lang="en-US" altLang="zh-CN" sz="1600" dirty="0" smtClean="0">
                <a:solidFill>
                  <a:srgbClr val="0000CC"/>
                </a:solidFill>
              </a:rPr>
              <a:t>+</a:t>
            </a:r>
            <a:r>
              <a:rPr lang="zh-CN" altLang="en-US" sz="1600" dirty="0" smtClean="0">
                <a:solidFill>
                  <a:srgbClr val="0000CC"/>
                </a:solidFill>
              </a:rPr>
              <a:t>蜂胶软胶囊</a:t>
            </a:r>
            <a:endParaRPr lang="en-US" altLang="zh-CN" sz="1600" dirty="0" smtClean="0">
              <a:solidFill>
                <a:srgbClr val="0000CC"/>
              </a:solidFill>
            </a:endParaRPr>
          </a:p>
          <a:p>
            <a:r>
              <a:rPr lang="en-US" altLang="zh-CN" sz="1600" dirty="0" smtClean="0">
                <a:solidFill>
                  <a:srgbClr val="0000CC"/>
                </a:solidFill>
              </a:rPr>
              <a:t>4</a:t>
            </a:r>
            <a:r>
              <a:rPr lang="zh-CN" altLang="en-US" sz="1600" dirty="0" smtClean="0">
                <a:solidFill>
                  <a:srgbClr val="0000CC"/>
                </a:solidFill>
              </a:rPr>
              <a:t>，中药组方推荐：失眠方</a:t>
            </a:r>
            <a:r>
              <a:rPr lang="en-US" altLang="zh-CN" sz="1600" dirty="0" smtClean="0">
                <a:solidFill>
                  <a:srgbClr val="0000CC"/>
                </a:solidFill>
              </a:rPr>
              <a:t>---</a:t>
            </a:r>
            <a:r>
              <a:rPr lang="zh-CN" altLang="en-US" sz="1600" dirty="0" smtClean="0">
                <a:solidFill>
                  <a:srgbClr val="0000CC"/>
                </a:solidFill>
              </a:rPr>
              <a:t>炒酸枣仁</a:t>
            </a:r>
            <a:r>
              <a:rPr lang="en-US" altLang="zh-CN" sz="1600" dirty="0" smtClean="0">
                <a:solidFill>
                  <a:srgbClr val="0000CC"/>
                </a:solidFill>
              </a:rPr>
              <a:t>+</a:t>
            </a:r>
            <a:r>
              <a:rPr lang="zh-CN" altLang="en-US" sz="1600" dirty="0" smtClean="0">
                <a:solidFill>
                  <a:srgbClr val="0000CC"/>
                </a:solidFill>
              </a:rPr>
              <a:t>柏子仁</a:t>
            </a:r>
            <a:endParaRPr lang="en-US" altLang="zh-CN" sz="1600" dirty="0" smtClean="0">
              <a:solidFill>
                <a:srgbClr val="0000CC"/>
              </a:solidFill>
            </a:endParaRPr>
          </a:p>
          <a:p>
            <a:r>
              <a:rPr lang="en-US" altLang="zh-CN" sz="1600" dirty="0" smtClean="0">
                <a:solidFill>
                  <a:srgbClr val="0000CC"/>
                </a:solidFill>
              </a:rPr>
              <a:t>                                      </a:t>
            </a:r>
            <a:r>
              <a:rPr lang="zh-CN" altLang="en-US" sz="1600" dirty="0" smtClean="0">
                <a:solidFill>
                  <a:srgbClr val="0000CC"/>
                </a:solidFill>
              </a:rPr>
              <a:t>玄麦甘桔汤    玄参</a:t>
            </a:r>
            <a:r>
              <a:rPr lang="en-US" altLang="zh-CN" sz="1600" dirty="0" smtClean="0">
                <a:solidFill>
                  <a:srgbClr val="0000CC"/>
                </a:solidFill>
              </a:rPr>
              <a:t>+</a:t>
            </a:r>
            <a:r>
              <a:rPr lang="zh-CN" altLang="en-US" sz="1600" dirty="0" smtClean="0">
                <a:solidFill>
                  <a:srgbClr val="0000CC"/>
                </a:solidFill>
              </a:rPr>
              <a:t>麦冬</a:t>
            </a:r>
            <a:r>
              <a:rPr lang="en-US" altLang="zh-CN" sz="1600" dirty="0" smtClean="0">
                <a:solidFill>
                  <a:srgbClr val="0000CC"/>
                </a:solidFill>
              </a:rPr>
              <a:t>+</a:t>
            </a:r>
            <a:r>
              <a:rPr lang="zh-CN" altLang="en-US" sz="1600" dirty="0" smtClean="0">
                <a:solidFill>
                  <a:srgbClr val="0000CC"/>
                </a:solidFill>
              </a:rPr>
              <a:t>甘草</a:t>
            </a:r>
            <a:r>
              <a:rPr lang="en-US" altLang="zh-CN" sz="1600" dirty="0" smtClean="0">
                <a:solidFill>
                  <a:srgbClr val="0000CC"/>
                </a:solidFill>
              </a:rPr>
              <a:t>+</a:t>
            </a:r>
            <a:r>
              <a:rPr lang="zh-CN" altLang="en-US" sz="1600" dirty="0" smtClean="0">
                <a:solidFill>
                  <a:srgbClr val="0000CC"/>
                </a:solidFill>
              </a:rPr>
              <a:t>桔梗</a:t>
            </a:r>
            <a:endParaRPr lang="en-US" altLang="zh-CN" sz="1600" dirty="0" smtClean="0">
              <a:solidFill>
                <a:srgbClr val="0000CC"/>
              </a:solidFill>
            </a:endParaRPr>
          </a:p>
          <a:p>
            <a:r>
              <a:rPr lang="en-US" altLang="zh-CN" sz="1600" dirty="0" smtClean="0">
                <a:solidFill>
                  <a:srgbClr val="0000CC"/>
                </a:solidFill>
              </a:rPr>
              <a:t>                                     </a:t>
            </a:r>
            <a:r>
              <a:rPr lang="zh-CN" altLang="en-US" sz="1600" dirty="0" smtClean="0">
                <a:solidFill>
                  <a:srgbClr val="0000CC"/>
                </a:solidFill>
              </a:rPr>
              <a:t>咽炎方      金银花</a:t>
            </a:r>
            <a:r>
              <a:rPr lang="en-US" altLang="zh-CN" sz="1600" dirty="0" smtClean="0">
                <a:solidFill>
                  <a:srgbClr val="0000CC"/>
                </a:solidFill>
              </a:rPr>
              <a:t>+</a:t>
            </a:r>
            <a:r>
              <a:rPr lang="zh-CN" altLang="en-US" sz="1600" dirty="0" smtClean="0">
                <a:solidFill>
                  <a:srgbClr val="0000CC"/>
                </a:solidFill>
              </a:rPr>
              <a:t>菊花</a:t>
            </a:r>
            <a:r>
              <a:rPr lang="en-US" altLang="zh-CN" sz="1600" dirty="0" smtClean="0">
                <a:solidFill>
                  <a:srgbClr val="0000CC"/>
                </a:solidFill>
              </a:rPr>
              <a:t>+</a:t>
            </a:r>
            <a:r>
              <a:rPr lang="zh-CN" altLang="en-US" sz="1600" dirty="0" smtClean="0">
                <a:solidFill>
                  <a:srgbClr val="0000CC"/>
                </a:solidFill>
              </a:rPr>
              <a:t>麦冬</a:t>
            </a:r>
            <a:r>
              <a:rPr lang="en-US" altLang="zh-CN" sz="1600" dirty="0" smtClean="0">
                <a:solidFill>
                  <a:srgbClr val="0000CC"/>
                </a:solidFill>
              </a:rPr>
              <a:t>+</a:t>
            </a:r>
            <a:r>
              <a:rPr lang="zh-CN" altLang="en-US" sz="1600" dirty="0" smtClean="0">
                <a:solidFill>
                  <a:srgbClr val="0000CC"/>
                </a:solidFill>
              </a:rPr>
              <a:t>罗汉果</a:t>
            </a:r>
            <a:endParaRPr lang="en-US" altLang="zh-CN" sz="1600" dirty="0" smtClean="0">
              <a:solidFill>
                <a:srgbClr val="0000CC"/>
              </a:solidFill>
            </a:endParaRPr>
          </a:p>
          <a:p>
            <a:r>
              <a:rPr lang="en-US" altLang="zh-CN" sz="1600" dirty="0" smtClean="0">
                <a:solidFill>
                  <a:srgbClr val="0000CC"/>
                </a:solidFill>
              </a:rPr>
              <a:t>5</a:t>
            </a:r>
            <a:r>
              <a:rPr lang="zh-CN" altLang="en-US" sz="1600" dirty="0" smtClean="0">
                <a:solidFill>
                  <a:srgbClr val="0000CC"/>
                </a:solidFill>
              </a:rPr>
              <a:t>，肾阴虚，肝肾阴虚，肺阴虚的主要症状？</a:t>
            </a:r>
            <a:endParaRPr lang="en-US" altLang="zh-CN" sz="1600" dirty="0" smtClean="0">
              <a:solidFill>
                <a:srgbClr val="0000CC"/>
              </a:solidFill>
            </a:endParaRPr>
          </a:p>
          <a:p>
            <a:r>
              <a:rPr lang="en-US" altLang="zh-CN" sz="1600" dirty="0" smtClean="0">
                <a:solidFill>
                  <a:srgbClr val="0000CC"/>
                </a:solidFill>
              </a:rPr>
              <a:t>6</a:t>
            </a:r>
            <a:r>
              <a:rPr lang="zh-CN" altLang="en-US" sz="1600" dirty="0" smtClean="0">
                <a:solidFill>
                  <a:srgbClr val="0000CC"/>
                </a:solidFill>
              </a:rPr>
              <a:t>，阴虚体质的注意事项：饮食清淡，少熬夜，少吃羊肉，狗肉等热性食物，秋季要润燥，冬季要养阴护肾等。</a:t>
            </a:r>
            <a:endParaRPr lang="zh-CN" altLang="en-US" sz="1600" dirty="0">
              <a:solidFill>
                <a:srgbClr val="0000CC"/>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第七种  淤血体质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800" dirty="0" smtClean="0">
                <a:solidFill>
                  <a:srgbClr val="0000CC"/>
                </a:solidFill>
              </a:rPr>
              <a:t>1</a:t>
            </a:r>
            <a:r>
              <a:rPr lang="zh-CN" altLang="en-US" sz="1800" dirty="0" smtClean="0">
                <a:solidFill>
                  <a:srgbClr val="0000CC"/>
                </a:solidFill>
              </a:rPr>
              <a:t>，主要表现：面色晦暗，口唇发暗，易长色斑；一般不长痤疮，一旦长了，很容易留下色素印；表情呆板，易健忘；舌上长期有不滑的淤血点和淤血斑，舌下静脉怒张；容易头晕头痛；身上很容易出现淤青，淤血不易散去；痛经，经血偏黑，甚至有血块等。</a:t>
            </a:r>
            <a:endParaRPr lang="en-US" altLang="zh-CN" sz="1800" dirty="0" smtClean="0">
              <a:solidFill>
                <a:srgbClr val="0000CC"/>
              </a:solidFill>
            </a:endParaRPr>
          </a:p>
          <a:p>
            <a:r>
              <a:rPr lang="en-US" altLang="zh-CN" sz="1800" dirty="0" smtClean="0">
                <a:solidFill>
                  <a:srgbClr val="0000CC"/>
                </a:solidFill>
              </a:rPr>
              <a:t>2</a:t>
            </a:r>
            <a:r>
              <a:rPr lang="zh-CN" altLang="en-US" sz="1800" dirty="0" smtClean="0">
                <a:solidFill>
                  <a:srgbClr val="0000CC"/>
                </a:solidFill>
              </a:rPr>
              <a:t>，淤血体质人群易得的疾病：色斑，痛经，偏头痛，中风，冠心病等</a:t>
            </a:r>
            <a:endParaRPr lang="en-US" altLang="zh-CN" sz="1800" dirty="0" smtClean="0">
              <a:solidFill>
                <a:srgbClr val="0000CC"/>
              </a:solidFill>
            </a:endParaRPr>
          </a:p>
          <a:p>
            <a:r>
              <a:rPr lang="en-US" altLang="zh-CN" sz="1800" dirty="0" smtClean="0">
                <a:solidFill>
                  <a:srgbClr val="0000CC"/>
                </a:solidFill>
              </a:rPr>
              <a:t>3</a:t>
            </a:r>
            <a:r>
              <a:rPr lang="zh-CN" altLang="en-US" sz="1800" dirty="0" smtClean="0">
                <a:solidFill>
                  <a:srgbClr val="0000CC"/>
                </a:solidFill>
              </a:rPr>
              <a:t>，以上疾病对应的用药推荐：</a:t>
            </a:r>
            <a:endParaRPr lang="en-US" altLang="zh-CN" sz="1800" dirty="0" smtClean="0">
              <a:solidFill>
                <a:srgbClr val="0000CC"/>
              </a:solidFill>
            </a:endParaRPr>
          </a:p>
          <a:p>
            <a:r>
              <a:rPr lang="zh-CN" altLang="en-US" sz="1800" dirty="0" smtClean="0">
                <a:solidFill>
                  <a:srgbClr val="0000CC"/>
                </a:solidFill>
              </a:rPr>
              <a:t>色    斑：气血和胶囊或排毒养颜或美美</a:t>
            </a:r>
            <a:r>
              <a:rPr lang="en-US" altLang="zh-CN" sz="1800" dirty="0" smtClean="0">
                <a:solidFill>
                  <a:srgbClr val="0000CC"/>
                </a:solidFill>
              </a:rPr>
              <a:t>+</a:t>
            </a:r>
            <a:r>
              <a:rPr lang="zh-CN" altLang="en-US" sz="1800" dirty="0" smtClean="0">
                <a:solidFill>
                  <a:srgbClr val="0000CC"/>
                </a:solidFill>
              </a:rPr>
              <a:t>清好清畅或</a:t>
            </a:r>
            <a:r>
              <a:rPr lang="en-US" altLang="zh-CN" sz="1800" dirty="0" smtClean="0">
                <a:solidFill>
                  <a:srgbClr val="0000CC"/>
                </a:solidFill>
              </a:rPr>
              <a:t>VCVE+</a:t>
            </a:r>
            <a:r>
              <a:rPr lang="zh-CN" altLang="en-US" sz="1800" dirty="0" smtClean="0">
                <a:solidFill>
                  <a:srgbClr val="0000CC"/>
                </a:solidFill>
              </a:rPr>
              <a:t>氢琨乳膏（千白）</a:t>
            </a:r>
            <a:endParaRPr lang="en-US" altLang="zh-CN" sz="1800" dirty="0" smtClean="0">
              <a:solidFill>
                <a:srgbClr val="0000CC"/>
              </a:solidFill>
            </a:endParaRPr>
          </a:p>
          <a:p>
            <a:r>
              <a:rPr lang="zh-CN" altLang="en-US" sz="1800" dirty="0" smtClean="0">
                <a:solidFill>
                  <a:srgbClr val="0000CC"/>
                </a:solidFill>
              </a:rPr>
              <a:t>偏头痛：正天丸或天麻头痛片或通天口服液</a:t>
            </a:r>
            <a:r>
              <a:rPr lang="en-US" altLang="zh-CN" sz="1800" dirty="0" smtClean="0">
                <a:solidFill>
                  <a:srgbClr val="0000CC"/>
                </a:solidFill>
              </a:rPr>
              <a:t>+</a:t>
            </a:r>
            <a:r>
              <a:rPr lang="zh-CN" altLang="en-US" sz="1800" dirty="0" smtClean="0">
                <a:solidFill>
                  <a:srgbClr val="0000CC"/>
                </a:solidFill>
              </a:rPr>
              <a:t>布洛芬缓释片</a:t>
            </a:r>
            <a:endParaRPr lang="en-US" altLang="zh-CN" sz="1800" dirty="0" smtClean="0">
              <a:solidFill>
                <a:srgbClr val="0000CC"/>
              </a:solidFill>
            </a:endParaRPr>
          </a:p>
          <a:p>
            <a:r>
              <a:rPr lang="zh-CN" altLang="en-US" sz="1800" dirty="0" smtClean="0">
                <a:solidFill>
                  <a:srgbClr val="0000CC"/>
                </a:solidFill>
              </a:rPr>
              <a:t>中   风：脑心通胶囊或血塞通分散片或中风回春胶囊或银杏叶片或安宫牛黄丸</a:t>
            </a:r>
            <a:r>
              <a:rPr lang="en-US" altLang="zh-CN" sz="1800" dirty="0" smtClean="0">
                <a:solidFill>
                  <a:srgbClr val="0000CC"/>
                </a:solidFill>
              </a:rPr>
              <a:t>+</a:t>
            </a:r>
            <a:r>
              <a:rPr lang="zh-CN" altLang="en-US" sz="1800" dirty="0" smtClean="0">
                <a:solidFill>
                  <a:srgbClr val="0000CC"/>
                </a:solidFill>
              </a:rPr>
              <a:t>鱼油等</a:t>
            </a:r>
            <a:endParaRPr lang="en-US" altLang="zh-CN" sz="1800" dirty="0" smtClean="0">
              <a:solidFill>
                <a:srgbClr val="0000CC"/>
              </a:solidFill>
            </a:endParaRPr>
          </a:p>
          <a:p>
            <a:r>
              <a:rPr lang="zh-CN" altLang="en-US" sz="1800" dirty="0" smtClean="0">
                <a:solidFill>
                  <a:srgbClr val="0000CC"/>
                </a:solidFill>
              </a:rPr>
              <a:t>冠心病：稳心颗粒或地奥心血康或参松养心胶囊或复方丹参片或银杏蜜环</a:t>
            </a:r>
            <a:r>
              <a:rPr lang="en-US" altLang="zh-CN" sz="1800" dirty="0" smtClean="0">
                <a:solidFill>
                  <a:srgbClr val="0000CC"/>
                </a:solidFill>
              </a:rPr>
              <a:t>+</a:t>
            </a:r>
            <a:r>
              <a:rPr lang="zh-CN" altLang="en-US" sz="1800" dirty="0" smtClean="0">
                <a:solidFill>
                  <a:srgbClr val="0000CC"/>
                </a:solidFill>
              </a:rPr>
              <a:t>速效救心丸     或硝酸甘油片</a:t>
            </a:r>
            <a:r>
              <a:rPr lang="en-US" altLang="zh-CN" sz="1800" dirty="0" smtClean="0">
                <a:solidFill>
                  <a:srgbClr val="0000CC"/>
                </a:solidFill>
              </a:rPr>
              <a:t>+</a:t>
            </a:r>
            <a:r>
              <a:rPr lang="zh-CN" altLang="en-US" sz="1800" dirty="0" smtClean="0">
                <a:solidFill>
                  <a:srgbClr val="0000CC"/>
                </a:solidFill>
              </a:rPr>
              <a:t>辅酶</a:t>
            </a:r>
            <a:r>
              <a:rPr lang="en-US" altLang="zh-CN" sz="1800" dirty="0" smtClean="0">
                <a:solidFill>
                  <a:srgbClr val="0000CC"/>
                </a:solidFill>
              </a:rPr>
              <a:t>Q10</a:t>
            </a:r>
          </a:p>
          <a:p>
            <a:r>
              <a:rPr lang="zh-CN" altLang="en-US" sz="1800" dirty="0" smtClean="0">
                <a:solidFill>
                  <a:srgbClr val="0000CC"/>
                </a:solidFill>
              </a:rPr>
              <a:t>简单的中药组方推荐：降压保心方  三七粉</a:t>
            </a:r>
            <a:r>
              <a:rPr lang="en-US" altLang="zh-CN" sz="1800" dirty="0" smtClean="0">
                <a:solidFill>
                  <a:srgbClr val="0000CC"/>
                </a:solidFill>
              </a:rPr>
              <a:t>+</a:t>
            </a:r>
            <a:r>
              <a:rPr lang="zh-CN" altLang="en-US" sz="1800" dirty="0" smtClean="0">
                <a:solidFill>
                  <a:srgbClr val="0000CC"/>
                </a:solidFill>
              </a:rPr>
              <a:t>丹参粉</a:t>
            </a:r>
            <a:r>
              <a:rPr lang="en-US" altLang="zh-CN" sz="1800" dirty="0" smtClean="0">
                <a:solidFill>
                  <a:srgbClr val="0000CC"/>
                </a:solidFill>
              </a:rPr>
              <a:t>+</a:t>
            </a:r>
            <a:r>
              <a:rPr lang="zh-CN" altLang="en-US" sz="1800" dirty="0" smtClean="0">
                <a:solidFill>
                  <a:srgbClr val="0000CC"/>
                </a:solidFill>
              </a:rPr>
              <a:t>西洋参</a:t>
            </a:r>
            <a:endParaRPr lang="en-US" altLang="zh-CN" sz="1800" dirty="0" smtClean="0">
              <a:solidFill>
                <a:srgbClr val="0000CC"/>
              </a:solidFill>
            </a:endParaRPr>
          </a:p>
          <a:p>
            <a:r>
              <a:rPr lang="en-US" altLang="zh-CN" sz="1800" dirty="0" smtClean="0">
                <a:solidFill>
                  <a:srgbClr val="0000CC"/>
                </a:solidFill>
              </a:rPr>
              <a:t>                                               </a:t>
            </a:r>
            <a:r>
              <a:rPr lang="zh-CN" altLang="en-US" sz="1800" dirty="0" smtClean="0">
                <a:solidFill>
                  <a:srgbClr val="0000CC"/>
                </a:solidFill>
              </a:rPr>
              <a:t>生化汤    桃仁</a:t>
            </a:r>
            <a:r>
              <a:rPr lang="en-US" altLang="zh-CN" sz="1800" dirty="0" smtClean="0">
                <a:solidFill>
                  <a:srgbClr val="0000CC"/>
                </a:solidFill>
              </a:rPr>
              <a:t>+</a:t>
            </a:r>
            <a:r>
              <a:rPr lang="zh-CN" altLang="en-US" sz="1800" dirty="0" smtClean="0">
                <a:solidFill>
                  <a:srgbClr val="0000CC"/>
                </a:solidFill>
              </a:rPr>
              <a:t>当归</a:t>
            </a:r>
            <a:r>
              <a:rPr lang="en-US" altLang="zh-CN" sz="1800" dirty="0" smtClean="0">
                <a:solidFill>
                  <a:srgbClr val="0000CC"/>
                </a:solidFill>
              </a:rPr>
              <a:t>+</a:t>
            </a:r>
            <a:r>
              <a:rPr lang="zh-CN" altLang="en-US" sz="1800" dirty="0" smtClean="0">
                <a:solidFill>
                  <a:srgbClr val="0000CC"/>
                </a:solidFill>
              </a:rPr>
              <a:t>川芎</a:t>
            </a:r>
            <a:r>
              <a:rPr lang="en-US" altLang="zh-CN" sz="1800" dirty="0" smtClean="0">
                <a:solidFill>
                  <a:srgbClr val="0000CC"/>
                </a:solidFill>
              </a:rPr>
              <a:t>+</a:t>
            </a:r>
            <a:r>
              <a:rPr lang="zh-CN" altLang="en-US" sz="1800" dirty="0" smtClean="0">
                <a:solidFill>
                  <a:srgbClr val="0000CC"/>
                </a:solidFill>
              </a:rPr>
              <a:t>泡姜</a:t>
            </a:r>
            <a:r>
              <a:rPr lang="en-US" altLang="zh-CN" sz="1800" dirty="0" smtClean="0">
                <a:solidFill>
                  <a:srgbClr val="0000CC"/>
                </a:solidFill>
              </a:rPr>
              <a:t>+</a:t>
            </a:r>
            <a:r>
              <a:rPr lang="zh-CN" altLang="en-US" sz="1800" dirty="0" smtClean="0">
                <a:solidFill>
                  <a:srgbClr val="0000CC"/>
                </a:solidFill>
              </a:rPr>
              <a:t>蜜甘草</a:t>
            </a:r>
            <a:r>
              <a:rPr lang="en-US" altLang="zh-CN" sz="1800" dirty="0" smtClean="0">
                <a:solidFill>
                  <a:srgbClr val="0000CC"/>
                </a:solidFill>
              </a:rPr>
              <a:t>+</a:t>
            </a:r>
            <a:r>
              <a:rPr lang="zh-CN" altLang="en-US" sz="1800" dirty="0" smtClean="0">
                <a:solidFill>
                  <a:srgbClr val="0000CC"/>
                </a:solidFill>
              </a:rPr>
              <a:t>米酒</a:t>
            </a:r>
            <a:endParaRPr lang="en-US" altLang="zh-CN" sz="1800" dirty="0" smtClean="0">
              <a:solidFill>
                <a:srgbClr val="0000CC"/>
              </a:solidFill>
            </a:endParaRPr>
          </a:p>
          <a:p>
            <a:r>
              <a:rPr lang="en-US" altLang="zh-CN" sz="1800" dirty="0" smtClean="0">
                <a:solidFill>
                  <a:srgbClr val="0000CC"/>
                </a:solidFill>
              </a:rPr>
              <a:t>5</a:t>
            </a:r>
            <a:r>
              <a:rPr lang="zh-CN" altLang="en-US" sz="1800" dirty="0" smtClean="0">
                <a:solidFill>
                  <a:srgbClr val="0000CC"/>
                </a:solidFill>
              </a:rPr>
              <a:t>，淤血体质人群的注意事项：</a:t>
            </a:r>
            <a:r>
              <a:rPr lang="en-US" altLang="zh-CN" sz="1800" dirty="0" smtClean="0">
                <a:solidFill>
                  <a:srgbClr val="0000CC"/>
                </a:solidFill>
              </a:rPr>
              <a:t> </a:t>
            </a:r>
            <a:r>
              <a:rPr lang="zh-CN" altLang="en-US" sz="1800" dirty="0" smtClean="0">
                <a:solidFill>
                  <a:srgbClr val="0000CC"/>
                </a:solidFill>
              </a:rPr>
              <a:t>不宜久坐久站，少吃酸涩寒冷食物</a:t>
            </a:r>
            <a:r>
              <a:rPr lang="en-US" altLang="zh-CN" sz="1800" dirty="0" smtClean="0">
                <a:solidFill>
                  <a:srgbClr val="0000CC"/>
                </a:solidFill>
              </a:rPr>
              <a:t> </a:t>
            </a:r>
            <a:r>
              <a:rPr lang="zh-CN" altLang="en-US" sz="1800" dirty="0" smtClean="0">
                <a:solidFill>
                  <a:srgbClr val="0000CC"/>
                </a:solidFill>
              </a:rPr>
              <a:t>，加强运动，可以适量喝点红酒。</a:t>
            </a:r>
            <a:r>
              <a:rPr lang="en-US" altLang="zh-CN" sz="1800" dirty="0" smtClean="0">
                <a:solidFill>
                  <a:srgbClr val="0000CC"/>
                </a:solidFill>
              </a:rPr>
              <a:t>                                          </a:t>
            </a:r>
          </a:p>
          <a:p>
            <a:endParaRPr lang="en-US" altLang="zh-CN" sz="1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第八种  气郁体质</a:t>
            </a:r>
            <a:endParaRPr lang="zh-CN" altLang="en-US" b="1" dirty="0">
              <a:solidFill>
                <a:srgbClr val="0000CC"/>
              </a:solidFill>
            </a:endParaRPr>
          </a:p>
        </p:txBody>
      </p:sp>
      <p:sp>
        <p:nvSpPr>
          <p:cNvPr id="3" name="内容占位符 2"/>
          <p:cNvSpPr>
            <a:spLocks noGrp="1"/>
          </p:cNvSpPr>
          <p:nvPr>
            <p:ph idx="1"/>
          </p:nvPr>
        </p:nvSpPr>
        <p:spPr>
          <a:xfrm>
            <a:off x="539552" y="1628800"/>
            <a:ext cx="8229600" cy="4525963"/>
          </a:xfrm>
        </p:spPr>
        <p:txBody>
          <a:bodyPr/>
          <a:lstStyle/>
          <a:p>
            <a:r>
              <a:rPr lang="en-US" altLang="zh-CN" sz="1800" dirty="0" smtClean="0">
                <a:solidFill>
                  <a:srgbClr val="0000CC"/>
                </a:solidFill>
              </a:rPr>
              <a:t>1</a:t>
            </a:r>
            <a:r>
              <a:rPr lang="zh-CN" altLang="en-US" sz="1800" dirty="0" smtClean="0">
                <a:solidFill>
                  <a:srgbClr val="0000CC"/>
                </a:solidFill>
              </a:rPr>
              <a:t>，主要表现</a:t>
            </a:r>
            <a:r>
              <a:rPr lang="en-US" altLang="zh-CN" sz="1800" dirty="0" smtClean="0">
                <a:solidFill>
                  <a:srgbClr val="0000CC"/>
                </a:solidFill>
              </a:rPr>
              <a:t>:</a:t>
            </a:r>
            <a:r>
              <a:rPr lang="zh-CN" altLang="en-US" sz="1800" dirty="0" smtClean="0">
                <a:solidFill>
                  <a:srgbClr val="0000CC"/>
                </a:solidFill>
              </a:rPr>
              <a:t>面色黄或青黄，面色无光泽；表情抑郁，冷淡，情绪消极，不由自主唉声叹气；经前乳房胀痛；性格内向，情感敏感，斤斤计较，很小的事，易生闷气；大便干，便无力。</a:t>
            </a:r>
            <a:endParaRPr lang="en-US" altLang="zh-CN" sz="1800" dirty="0" smtClean="0">
              <a:solidFill>
                <a:srgbClr val="0000CC"/>
              </a:solidFill>
            </a:endParaRPr>
          </a:p>
          <a:p>
            <a:r>
              <a:rPr lang="en-US" altLang="zh-CN" sz="1800" dirty="0" smtClean="0">
                <a:solidFill>
                  <a:srgbClr val="0000CC"/>
                </a:solidFill>
              </a:rPr>
              <a:t>2</a:t>
            </a:r>
            <a:r>
              <a:rPr lang="zh-CN" altLang="en-US" sz="1800" dirty="0" smtClean="0">
                <a:solidFill>
                  <a:srgbClr val="0000CC"/>
                </a:solidFill>
              </a:rPr>
              <a:t>，气郁体质容易得的疾病：乳腺增生，胃溃疡，月经不调，失眠，抑郁症，狂躁症等</a:t>
            </a:r>
            <a:endParaRPr lang="en-US" altLang="zh-CN" sz="1800" dirty="0" smtClean="0">
              <a:solidFill>
                <a:srgbClr val="0000CC"/>
              </a:solidFill>
            </a:endParaRPr>
          </a:p>
          <a:p>
            <a:r>
              <a:rPr lang="en-US" altLang="zh-CN" sz="1800" dirty="0" smtClean="0">
                <a:solidFill>
                  <a:srgbClr val="0000CC"/>
                </a:solidFill>
              </a:rPr>
              <a:t>3</a:t>
            </a:r>
            <a:r>
              <a:rPr lang="zh-CN" altLang="en-US" sz="1800" dirty="0" smtClean="0">
                <a:solidFill>
                  <a:srgbClr val="0000CC"/>
                </a:solidFill>
              </a:rPr>
              <a:t>，以上疾病的用药推荐：</a:t>
            </a:r>
            <a:endParaRPr lang="en-US" altLang="zh-CN" sz="1800" dirty="0" smtClean="0">
              <a:solidFill>
                <a:srgbClr val="0000CC"/>
              </a:solidFill>
            </a:endParaRPr>
          </a:p>
          <a:p>
            <a:r>
              <a:rPr lang="en-US" altLang="zh-CN" sz="1800" dirty="0" smtClean="0">
                <a:solidFill>
                  <a:srgbClr val="0000CC"/>
                </a:solidFill>
              </a:rPr>
              <a:t> </a:t>
            </a:r>
            <a:r>
              <a:rPr lang="zh-CN" altLang="en-US" sz="1800" dirty="0" smtClean="0">
                <a:solidFill>
                  <a:srgbClr val="0000CC"/>
                </a:solidFill>
              </a:rPr>
              <a:t>乳腺增生：乳安片或乳核内消液或消乳散结胶囊或小金丸或消核片或乳癖清或乳癖消</a:t>
            </a:r>
            <a:r>
              <a:rPr lang="en-US" altLang="zh-CN" sz="1800" dirty="0" smtClean="0">
                <a:solidFill>
                  <a:srgbClr val="0000CC"/>
                </a:solidFill>
              </a:rPr>
              <a:t>+</a:t>
            </a:r>
            <a:r>
              <a:rPr lang="zh-CN" altLang="en-US" sz="1800" dirty="0" smtClean="0">
                <a:solidFill>
                  <a:srgbClr val="0000CC"/>
                </a:solidFill>
              </a:rPr>
              <a:t>逍遥丸</a:t>
            </a:r>
            <a:endParaRPr lang="en-US" altLang="zh-CN" sz="1800" dirty="0" smtClean="0">
              <a:solidFill>
                <a:srgbClr val="0000CC"/>
              </a:solidFill>
            </a:endParaRPr>
          </a:p>
          <a:p>
            <a:r>
              <a:rPr lang="zh-CN" altLang="en-US" sz="1800" dirty="0" smtClean="0">
                <a:solidFill>
                  <a:srgbClr val="0000CC"/>
                </a:solidFill>
              </a:rPr>
              <a:t>抑郁症：舒必利片或舍曲林片或帕罗西汀或文拉法辛</a:t>
            </a:r>
            <a:r>
              <a:rPr lang="en-US" altLang="zh-CN" sz="1800" dirty="0" smtClean="0">
                <a:solidFill>
                  <a:srgbClr val="0000CC"/>
                </a:solidFill>
              </a:rPr>
              <a:t>+</a:t>
            </a:r>
            <a:r>
              <a:rPr lang="zh-CN" altLang="en-US" sz="1800" dirty="0" smtClean="0">
                <a:solidFill>
                  <a:srgbClr val="0000CC"/>
                </a:solidFill>
              </a:rPr>
              <a:t>安神助眠药</a:t>
            </a:r>
            <a:endParaRPr lang="en-US" altLang="zh-CN" sz="1800" dirty="0" smtClean="0">
              <a:solidFill>
                <a:srgbClr val="0000CC"/>
              </a:solidFill>
            </a:endParaRPr>
          </a:p>
          <a:p>
            <a:r>
              <a:rPr lang="zh-CN" altLang="en-US" sz="1800" dirty="0" smtClean="0">
                <a:solidFill>
                  <a:srgbClr val="0000CC"/>
                </a:solidFill>
              </a:rPr>
              <a:t>狂躁症：碳酸锂</a:t>
            </a:r>
            <a:r>
              <a:rPr lang="en-US" altLang="zh-CN" sz="1800" dirty="0" smtClean="0">
                <a:solidFill>
                  <a:srgbClr val="0000CC"/>
                </a:solidFill>
              </a:rPr>
              <a:t>+</a:t>
            </a:r>
            <a:r>
              <a:rPr lang="zh-CN" altLang="en-US" sz="1800" dirty="0" smtClean="0">
                <a:solidFill>
                  <a:srgbClr val="0000CC"/>
                </a:solidFill>
              </a:rPr>
              <a:t>安神助眠药</a:t>
            </a:r>
            <a:endParaRPr lang="en-US" altLang="zh-CN" sz="1800" dirty="0" smtClean="0">
              <a:solidFill>
                <a:srgbClr val="0000CC"/>
              </a:solidFill>
            </a:endParaRPr>
          </a:p>
          <a:p>
            <a:r>
              <a:rPr lang="en-US" altLang="zh-CN" sz="1800" dirty="0" smtClean="0">
                <a:solidFill>
                  <a:srgbClr val="0000CC"/>
                </a:solidFill>
              </a:rPr>
              <a:t>4</a:t>
            </a:r>
            <a:r>
              <a:rPr lang="zh-CN" altLang="en-US" sz="1800" dirty="0" smtClean="0">
                <a:solidFill>
                  <a:srgbClr val="0000CC"/>
                </a:solidFill>
              </a:rPr>
              <a:t>，胃溃疡：奥美拉唑</a:t>
            </a:r>
            <a:r>
              <a:rPr lang="en-US" altLang="zh-CN" sz="1800" dirty="0" smtClean="0">
                <a:solidFill>
                  <a:srgbClr val="0000CC"/>
                </a:solidFill>
              </a:rPr>
              <a:t>+</a:t>
            </a:r>
            <a:r>
              <a:rPr lang="zh-CN" altLang="en-US" sz="1800" dirty="0" smtClean="0">
                <a:solidFill>
                  <a:srgbClr val="0000CC"/>
                </a:solidFill>
              </a:rPr>
              <a:t>安中片</a:t>
            </a:r>
            <a:r>
              <a:rPr lang="en-US" altLang="zh-CN" sz="1800" dirty="0" smtClean="0">
                <a:solidFill>
                  <a:srgbClr val="0000CC"/>
                </a:solidFill>
              </a:rPr>
              <a:t>+</a:t>
            </a:r>
            <a:r>
              <a:rPr lang="zh-CN" altLang="en-US" sz="1800" dirty="0" smtClean="0">
                <a:solidFill>
                  <a:srgbClr val="0000CC"/>
                </a:solidFill>
              </a:rPr>
              <a:t>硫糖铝咀嚼片</a:t>
            </a:r>
            <a:r>
              <a:rPr lang="en-US" altLang="zh-CN" sz="1800" dirty="0" smtClean="0">
                <a:solidFill>
                  <a:srgbClr val="0000CC"/>
                </a:solidFill>
              </a:rPr>
              <a:t>+</a:t>
            </a:r>
            <a:r>
              <a:rPr lang="zh-CN" altLang="en-US" sz="1800" dirty="0" smtClean="0">
                <a:solidFill>
                  <a:srgbClr val="0000CC"/>
                </a:solidFill>
              </a:rPr>
              <a:t>螺旋藻片</a:t>
            </a:r>
            <a:endParaRPr lang="en-US" altLang="zh-CN" sz="1800" dirty="0" smtClean="0">
              <a:solidFill>
                <a:srgbClr val="0000CC"/>
              </a:solidFill>
            </a:endParaRPr>
          </a:p>
          <a:p>
            <a:r>
              <a:rPr lang="en-US" altLang="zh-CN" sz="1800" dirty="0" smtClean="0">
                <a:solidFill>
                  <a:srgbClr val="0000CC"/>
                </a:solidFill>
              </a:rPr>
              <a:t>5</a:t>
            </a:r>
            <a:r>
              <a:rPr lang="zh-CN" altLang="en-US" sz="1800" dirty="0" smtClean="0">
                <a:solidFill>
                  <a:srgbClr val="0000CC"/>
                </a:solidFill>
              </a:rPr>
              <a:t>，简单组方推荐：</a:t>
            </a:r>
            <a:endParaRPr lang="en-US" altLang="zh-CN" sz="1800" dirty="0" smtClean="0">
              <a:solidFill>
                <a:srgbClr val="0000CC"/>
              </a:solidFill>
            </a:endParaRPr>
          </a:p>
          <a:p>
            <a:r>
              <a:rPr lang="en-US" altLang="zh-CN" sz="1800" dirty="0" smtClean="0">
                <a:solidFill>
                  <a:srgbClr val="0000CC"/>
                </a:solidFill>
              </a:rPr>
              <a:t>                   </a:t>
            </a:r>
            <a:r>
              <a:rPr lang="zh-CN" altLang="en-US" sz="1800" dirty="0" smtClean="0">
                <a:solidFill>
                  <a:srgbClr val="0000CC"/>
                </a:solidFill>
              </a:rPr>
              <a:t>疏肝理气方  陈皮</a:t>
            </a:r>
            <a:r>
              <a:rPr lang="en-US" altLang="zh-CN" sz="1800" dirty="0" smtClean="0">
                <a:solidFill>
                  <a:srgbClr val="0000CC"/>
                </a:solidFill>
              </a:rPr>
              <a:t>+</a:t>
            </a:r>
            <a:r>
              <a:rPr lang="zh-CN" altLang="en-US" sz="1800" dirty="0" smtClean="0">
                <a:solidFill>
                  <a:srgbClr val="0000CC"/>
                </a:solidFill>
              </a:rPr>
              <a:t>柴胡</a:t>
            </a:r>
            <a:r>
              <a:rPr lang="en-US" altLang="zh-CN" sz="1800" dirty="0" smtClean="0">
                <a:solidFill>
                  <a:srgbClr val="0000CC"/>
                </a:solidFill>
              </a:rPr>
              <a:t>+</a:t>
            </a:r>
            <a:r>
              <a:rPr lang="zh-CN" altLang="en-US" sz="1800" dirty="0" smtClean="0">
                <a:solidFill>
                  <a:srgbClr val="0000CC"/>
                </a:solidFill>
              </a:rPr>
              <a:t>白芍</a:t>
            </a:r>
            <a:r>
              <a:rPr lang="en-US" altLang="zh-CN" sz="1800" dirty="0" smtClean="0">
                <a:solidFill>
                  <a:srgbClr val="0000CC"/>
                </a:solidFill>
              </a:rPr>
              <a:t>+</a:t>
            </a:r>
            <a:r>
              <a:rPr lang="zh-CN" altLang="en-US" sz="1800" dirty="0" smtClean="0">
                <a:solidFill>
                  <a:srgbClr val="0000CC"/>
                </a:solidFill>
              </a:rPr>
              <a:t>当归</a:t>
            </a:r>
            <a:r>
              <a:rPr lang="en-US" altLang="zh-CN" sz="1800" dirty="0" smtClean="0">
                <a:solidFill>
                  <a:srgbClr val="0000CC"/>
                </a:solidFill>
              </a:rPr>
              <a:t>+</a:t>
            </a:r>
            <a:r>
              <a:rPr lang="zh-CN" altLang="en-US" sz="1800" dirty="0" smtClean="0">
                <a:solidFill>
                  <a:srgbClr val="0000CC"/>
                </a:solidFill>
              </a:rPr>
              <a:t>白术</a:t>
            </a:r>
            <a:r>
              <a:rPr lang="en-US" altLang="zh-CN" sz="1800" dirty="0" smtClean="0">
                <a:solidFill>
                  <a:srgbClr val="0000CC"/>
                </a:solidFill>
              </a:rPr>
              <a:t>+</a:t>
            </a:r>
            <a:r>
              <a:rPr lang="zh-CN" altLang="en-US" sz="1800" dirty="0" smtClean="0">
                <a:solidFill>
                  <a:srgbClr val="0000CC"/>
                </a:solidFill>
              </a:rPr>
              <a:t>甘草</a:t>
            </a:r>
            <a:endParaRPr lang="en-US" altLang="zh-CN" sz="1800" dirty="0" smtClean="0">
              <a:solidFill>
                <a:srgbClr val="0000CC"/>
              </a:solidFill>
            </a:endParaRPr>
          </a:p>
          <a:p>
            <a:r>
              <a:rPr lang="en-US" altLang="zh-CN" sz="1800" dirty="0" smtClean="0">
                <a:solidFill>
                  <a:srgbClr val="0000CC"/>
                </a:solidFill>
              </a:rPr>
              <a:t>6</a:t>
            </a:r>
            <a:r>
              <a:rPr lang="zh-CN" altLang="en-US" sz="1800" dirty="0" smtClean="0">
                <a:solidFill>
                  <a:srgbClr val="0000CC"/>
                </a:solidFill>
              </a:rPr>
              <a:t>，气郁体质人群的注意事项：保持心情开朗，多参加户外活动；听一些舒缓的音乐；注意保暖；多注意养肝，少生气，多沟通，少熬夜。</a:t>
            </a:r>
            <a:endParaRPr lang="zh-CN" altLang="en-US" sz="1800" dirty="0">
              <a:solidFill>
                <a:srgbClr val="0000CC"/>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第九种 特禀体质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600" dirty="0" smtClean="0"/>
              <a:t>1</a:t>
            </a:r>
            <a:r>
              <a:rPr lang="zh-CN" altLang="en-US" sz="2000" dirty="0" smtClean="0">
                <a:solidFill>
                  <a:srgbClr val="0000CC"/>
                </a:solidFill>
              </a:rPr>
              <a:t>，主要原因：是由于遗传因素和先天因素导致特殊体质，主要包括过敏体质，遗传体质，胎传体质。</a:t>
            </a:r>
            <a:endParaRPr lang="en-US" altLang="zh-CN" sz="2000" dirty="0" smtClean="0">
              <a:solidFill>
                <a:srgbClr val="0000CC"/>
              </a:solidFill>
            </a:endParaRPr>
          </a:p>
          <a:p>
            <a:r>
              <a:rPr lang="en-US" altLang="zh-CN" sz="2000" dirty="0" smtClean="0">
                <a:solidFill>
                  <a:srgbClr val="0000CC"/>
                </a:solidFill>
              </a:rPr>
              <a:t>2</a:t>
            </a:r>
            <a:r>
              <a:rPr lang="zh-CN" altLang="en-US" sz="2000" dirty="0" smtClean="0">
                <a:solidFill>
                  <a:srgbClr val="0000CC"/>
                </a:solidFill>
              </a:rPr>
              <a:t>，总体特征：以生理缺陷，过敏体质为主要特征。</a:t>
            </a:r>
            <a:endParaRPr lang="en-US" altLang="zh-CN" sz="2000" dirty="0" smtClean="0">
              <a:solidFill>
                <a:srgbClr val="0000CC"/>
              </a:solidFill>
            </a:endParaRPr>
          </a:p>
          <a:p>
            <a:r>
              <a:rPr lang="en-US" altLang="zh-CN" sz="2000" dirty="0" smtClean="0">
                <a:solidFill>
                  <a:srgbClr val="0000CC"/>
                </a:solidFill>
              </a:rPr>
              <a:t>3</a:t>
            </a:r>
            <a:r>
              <a:rPr lang="zh-CN" altLang="en-US" sz="2000" dirty="0" smtClean="0">
                <a:solidFill>
                  <a:srgbClr val="0000CC"/>
                </a:solidFill>
              </a:rPr>
              <a:t>，常见的疾病：过敏性皮炎，过敏性鼻炎等</a:t>
            </a:r>
            <a:endParaRPr lang="en-US" altLang="zh-CN" sz="2000" dirty="0" smtClean="0">
              <a:solidFill>
                <a:srgbClr val="0000CC"/>
              </a:solidFill>
            </a:endParaRPr>
          </a:p>
          <a:p>
            <a:r>
              <a:rPr lang="en-US" altLang="zh-CN" sz="2000" dirty="0" smtClean="0">
                <a:solidFill>
                  <a:srgbClr val="0000CC"/>
                </a:solidFill>
              </a:rPr>
              <a:t>4</a:t>
            </a:r>
            <a:r>
              <a:rPr lang="zh-CN" altLang="en-US" sz="2000" dirty="0" smtClean="0">
                <a:solidFill>
                  <a:srgbClr val="0000CC"/>
                </a:solidFill>
              </a:rPr>
              <a:t>，以上疾病的用药推荐</a:t>
            </a:r>
            <a:r>
              <a:rPr lang="en-US" altLang="zh-CN" sz="2000" dirty="0" smtClean="0">
                <a:solidFill>
                  <a:srgbClr val="0000CC"/>
                </a:solidFill>
              </a:rPr>
              <a:t>:</a:t>
            </a:r>
          </a:p>
          <a:p>
            <a:r>
              <a:rPr lang="zh-CN" altLang="en-US" sz="2000" dirty="0" smtClean="0">
                <a:solidFill>
                  <a:srgbClr val="0000CC"/>
                </a:solidFill>
              </a:rPr>
              <a:t>过敏性皮炎：扑尔敏或氯雷他定或西替利嗪</a:t>
            </a:r>
            <a:r>
              <a:rPr lang="en-US" altLang="zh-CN" sz="2000" dirty="0" smtClean="0">
                <a:solidFill>
                  <a:srgbClr val="0000CC"/>
                </a:solidFill>
              </a:rPr>
              <a:t>+</a:t>
            </a:r>
            <a:r>
              <a:rPr lang="zh-CN" altLang="en-US" sz="2000" dirty="0" smtClean="0">
                <a:solidFill>
                  <a:srgbClr val="0000CC"/>
                </a:solidFill>
              </a:rPr>
              <a:t>肤痒颗粒</a:t>
            </a:r>
            <a:r>
              <a:rPr lang="en-US" altLang="zh-CN" sz="2000" dirty="0" smtClean="0">
                <a:solidFill>
                  <a:srgbClr val="0000CC"/>
                </a:solidFill>
              </a:rPr>
              <a:t>+</a:t>
            </a:r>
            <a:r>
              <a:rPr lang="zh-CN" altLang="en-US" sz="2000" dirty="0" smtClean="0">
                <a:solidFill>
                  <a:srgbClr val="0000CC"/>
                </a:solidFill>
              </a:rPr>
              <a:t>外用乳膏</a:t>
            </a:r>
            <a:r>
              <a:rPr lang="en-US" altLang="zh-CN" sz="2000" dirty="0" smtClean="0">
                <a:solidFill>
                  <a:srgbClr val="0000CC"/>
                </a:solidFill>
              </a:rPr>
              <a:t>+</a:t>
            </a:r>
            <a:r>
              <a:rPr lang="zh-CN" altLang="en-US" sz="2000" dirty="0" smtClean="0">
                <a:solidFill>
                  <a:srgbClr val="0000CC"/>
                </a:solidFill>
              </a:rPr>
              <a:t>钙剂</a:t>
            </a:r>
            <a:r>
              <a:rPr lang="en-US" altLang="zh-CN" sz="2000" dirty="0" smtClean="0">
                <a:solidFill>
                  <a:srgbClr val="0000CC"/>
                </a:solidFill>
              </a:rPr>
              <a:t>+</a:t>
            </a:r>
            <a:r>
              <a:rPr lang="zh-CN" altLang="en-US" sz="2000" dirty="0" smtClean="0">
                <a:solidFill>
                  <a:srgbClr val="0000CC"/>
                </a:solidFill>
              </a:rPr>
              <a:t>胸腺肽肠溶片</a:t>
            </a:r>
            <a:endParaRPr lang="en-US" altLang="zh-CN" sz="2000" dirty="0" smtClean="0">
              <a:solidFill>
                <a:srgbClr val="0000CC"/>
              </a:solidFill>
            </a:endParaRPr>
          </a:p>
          <a:p>
            <a:r>
              <a:rPr lang="en-US" altLang="zh-CN" sz="2000" dirty="0" smtClean="0">
                <a:solidFill>
                  <a:srgbClr val="0000CC"/>
                </a:solidFill>
              </a:rPr>
              <a:t>5,</a:t>
            </a:r>
            <a:r>
              <a:rPr lang="zh-CN" altLang="en-US" sz="2000" dirty="0" smtClean="0">
                <a:solidFill>
                  <a:srgbClr val="0000CC"/>
                </a:solidFill>
              </a:rPr>
              <a:t>简单中药组方推荐：</a:t>
            </a:r>
            <a:endParaRPr lang="en-US" altLang="zh-CN" sz="2000" dirty="0" smtClean="0">
              <a:solidFill>
                <a:srgbClr val="0000CC"/>
              </a:solidFill>
            </a:endParaRPr>
          </a:p>
          <a:p>
            <a:r>
              <a:rPr lang="en-US" altLang="zh-CN" sz="2000" dirty="0" smtClean="0">
                <a:solidFill>
                  <a:srgbClr val="0000CC"/>
                </a:solidFill>
              </a:rPr>
              <a:t>      </a:t>
            </a:r>
            <a:r>
              <a:rPr lang="zh-CN" altLang="en-US" sz="2000" dirty="0" smtClean="0">
                <a:solidFill>
                  <a:srgbClr val="0000CC"/>
                </a:solidFill>
              </a:rPr>
              <a:t>益气固表方   黄芪</a:t>
            </a:r>
            <a:r>
              <a:rPr lang="en-US" altLang="zh-CN" sz="2000" dirty="0" smtClean="0">
                <a:solidFill>
                  <a:srgbClr val="0000CC"/>
                </a:solidFill>
              </a:rPr>
              <a:t>+</a:t>
            </a:r>
            <a:r>
              <a:rPr lang="zh-CN" altLang="en-US" sz="2000" dirty="0" smtClean="0">
                <a:solidFill>
                  <a:srgbClr val="0000CC"/>
                </a:solidFill>
              </a:rPr>
              <a:t>白术</a:t>
            </a:r>
            <a:r>
              <a:rPr lang="en-US" altLang="zh-CN" sz="2000" dirty="0" smtClean="0">
                <a:solidFill>
                  <a:srgbClr val="0000CC"/>
                </a:solidFill>
              </a:rPr>
              <a:t>+</a:t>
            </a:r>
            <a:r>
              <a:rPr lang="zh-CN" altLang="en-US" sz="2000" dirty="0" smtClean="0">
                <a:solidFill>
                  <a:srgbClr val="0000CC"/>
                </a:solidFill>
              </a:rPr>
              <a:t>甘草</a:t>
            </a:r>
            <a:endParaRPr lang="en-US" altLang="zh-CN" sz="2000" dirty="0" smtClean="0">
              <a:solidFill>
                <a:srgbClr val="0000CC"/>
              </a:solidFill>
            </a:endParaRPr>
          </a:p>
          <a:p>
            <a:r>
              <a:rPr lang="en-US" altLang="zh-CN" sz="2000" dirty="0" smtClean="0">
                <a:solidFill>
                  <a:srgbClr val="0000CC"/>
                </a:solidFill>
              </a:rPr>
              <a:t>6</a:t>
            </a:r>
            <a:r>
              <a:rPr lang="zh-CN" altLang="en-US" sz="2000" dirty="0" smtClean="0">
                <a:solidFill>
                  <a:srgbClr val="0000CC"/>
                </a:solidFill>
              </a:rPr>
              <a:t>，特禀体质的注意事项：隔离过敏源；加强锻炼，增强体质，提高免疫力。</a:t>
            </a:r>
            <a:endParaRPr lang="en-US" altLang="zh-CN" sz="2000" dirty="0" smtClean="0">
              <a:solidFill>
                <a:srgbClr val="0000CC"/>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辩证配伍练习</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800" dirty="0" smtClean="0">
                <a:solidFill>
                  <a:srgbClr val="0000CC"/>
                </a:solidFill>
              </a:rPr>
              <a:t>1</a:t>
            </a:r>
            <a:r>
              <a:rPr lang="zh-CN" altLang="en-US" sz="1800" dirty="0" smtClean="0">
                <a:solidFill>
                  <a:srgbClr val="0000CC"/>
                </a:solidFill>
              </a:rPr>
              <a:t>，</a:t>
            </a:r>
            <a:r>
              <a:rPr lang="en-US" altLang="zh-CN" sz="1800" dirty="0" smtClean="0">
                <a:solidFill>
                  <a:srgbClr val="0000CC"/>
                </a:solidFill>
              </a:rPr>
              <a:t>,</a:t>
            </a:r>
            <a:r>
              <a:rPr lang="zh-CN" altLang="zh-CN" sz="1800" dirty="0" smtClean="0">
                <a:solidFill>
                  <a:srgbClr val="0000CC"/>
                </a:solidFill>
              </a:rPr>
              <a:t>一顾客，男，</a:t>
            </a:r>
            <a:r>
              <a:rPr lang="en-US" altLang="zh-CN" sz="1800" dirty="0" smtClean="0">
                <a:solidFill>
                  <a:srgbClr val="0000CC"/>
                </a:solidFill>
              </a:rPr>
              <a:t>56</a:t>
            </a:r>
            <a:r>
              <a:rPr lang="zh-CN" altLang="zh-CN" sz="1800" dirty="0" smtClean="0">
                <a:solidFill>
                  <a:srgbClr val="0000CC"/>
                </a:solidFill>
              </a:rPr>
              <a:t>岁，尿频，尿急，尿痛，腰酸腿软，睡眠不好，乏力，病史</a:t>
            </a:r>
            <a:r>
              <a:rPr lang="en-US" altLang="zh-CN" sz="1800" dirty="0" smtClean="0">
                <a:solidFill>
                  <a:srgbClr val="0000CC"/>
                </a:solidFill>
              </a:rPr>
              <a:t>1</a:t>
            </a:r>
            <a:r>
              <a:rPr lang="zh-CN" altLang="zh-CN" sz="1800" dirty="0" smtClean="0">
                <a:solidFill>
                  <a:srgbClr val="0000CC"/>
                </a:solidFill>
              </a:rPr>
              <a:t>年余。请判断该顾客是什么病，并给出合理的用药建议（</a:t>
            </a:r>
            <a:r>
              <a:rPr lang="en-US" altLang="zh-CN" sz="1800" dirty="0" smtClean="0">
                <a:solidFill>
                  <a:srgbClr val="0000CC"/>
                </a:solidFill>
              </a:rPr>
              <a:t>4</a:t>
            </a:r>
            <a:r>
              <a:rPr lang="zh-CN" altLang="zh-CN" sz="1800" dirty="0" smtClean="0">
                <a:solidFill>
                  <a:srgbClr val="0000CC"/>
                </a:solidFill>
              </a:rPr>
              <a:t>种以上），并给出用药</a:t>
            </a:r>
            <a:r>
              <a:rPr lang="zh-CN" altLang="en-US" sz="1800" dirty="0" smtClean="0">
                <a:solidFill>
                  <a:srgbClr val="0000CC"/>
                </a:solidFill>
              </a:rPr>
              <a:t>或生活</a:t>
            </a:r>
            <a:r>
              <a:rPr lang="zh-CN" altLang="zh-CN" sz="1800" dirty="0" smtClean="0">
                <a:solidFill>
                  <a:srgbClr val="0000CC"/>
                </a:solidFill>
              </a:rPr>
              <a:t>注意事项</a:t>
            </a:r>
            <a:r>
              <a:rPr lang="zh-CN" altLang="en-US" sz="1800" dirty="0" smtClean="0">
                <a:solidFill>
                  <a:srgbClr val="0000CC"/>
                </a:solidFill>
              </a:rPr>
              <a:t>。</a:t>
            </a:r>
            <a:endParaRPr lang="en-US" altLang="zh-CN" sz="1800" dirty="0" smtClean="0">
              <a:solidFill>
                <a:srgbClr val="0000CC"/>
              </a:solidFill>
            </a:endParaRPr>
          </a:p>
          <a:p>
            <a:pPr>
              <a:buNone/>
            </a:pPr>
            <a:r>
              <a:rPr lang="en-US" altLang="zh-CN" sz="1800" dirty="0" smtClean="0">
                <a:solidFill>
                  <a:srgbClr val="0000CC"/>
                </a:solidFill>
              </a:rPr>
              <a:t>        2</a:t>
            </a:r>
            <a:r>
              <a:rPr lang="zh-CN" altLang="zh-CN" sz="1800" dirty="0" smtClean="0">
                <a:solidFill>
                  <a:srgbClr val="0000CC"/>
                </a:solidFill>
              </a:rPr>
              <a:t>，一顾客，女，</a:t>
            </a:r>
            <a:r>
              <a:rPr lang="en-US" altLang="zh-CN" sz="1800" dirty="0" smtClean="0">
                <a:solidFill>
                  <a:srgbClr val="0000CC"/>
                </a:solidFill>
              </a:rPr>
              <a:t>43</a:t>
            </a:r>
            <a:r>
              <a:rPr lang="zh-CN" altLang="zh-CN" sz="1800" dirty="0" smtClean="0">
                <a:solidFill>
                  <a:srgbClr val="0000CC"/>
                </a:solidFill>
              </a:rPr>
              <a:t>岁，腰痛，小肚子痛，白带多呈白色豆腐渣样，有异味，外阴奇痒，舌苔厚黄，舌边有齿痕。请判断顾客是什么病？并给出合理的用药建议（</a:t>
            </a:r>
            <a:r>
              <a:rPr lang="en-US" altLang="zh-CN" sz="1800" dirty="0" smtClean="0">
                <a:solidFill>
                  <a:srgbClr val="0000CC"/>
                </a:solidFill>
              </a:rPr>
              <a:t>3</a:t>
            </a:r>
            <a:r>
              <a:rPr lang="zh-CN" altLang="zh-CN" sz="1800" dirty="0" smtClean="0">
                <a:solidFill>
                  <a:srgbClr val="0000CC"/>
                </a:solidFill>
              </a:rPr>
              <a:t>种以上）。同时给出用药注意事项或生活注意事项</a:t>
            </a:r>
            <a:r>
              <a:rPr lang="zh-CN" altLang="en-US" sz="1800" dirty="0" smtClean="0">
                <a:solidFill>
                  <a:srgbClr val="0000CC"/>
                </a:solidFill>
              </a:rPr>
              <a:t>。</a:t>
            </a:r>
            <a:endParaRPr lang="zh-CN" altLang="zh-CN" sz="1800" dirty="0" smtClean="0">
              <a:solidFill>
                <a:srgbClr val="0000CC"/>
              </a:solidFill>
            </a:endParaRPr>
          </a:p>
          <a:p>
            <a:r>
              <a:rPr lang="en-US" altLang="zh-CN" sz="1800" dirty="0" smtClean="0">
                <a:solidFill>
                  <a:srgbClr val="0000CC"/>
                </a:solidFill>
              </a:rPr>
              <a:t>3</a:t>
            </a:r>
            <a:r>
              <a:rPr lang="zh-CN" altLang="en-US" sz="1800" dirty="0" smtClean="0">
                <a:solidFill>
                  <a:srgbClr val="0000CC"/>
                </a:solidFill>
              </a:rPr>
              <a:t>，</a:t>
            </a:r>
            <a:r>
              <a:rPr lang="zh-CN" altLang="zh-CN" sz="1800" dirty="0" smtClean="0">
                <a:solidFill>
                  <a:srgbClr val="0000CC"/>
                </a:solidFill>
              </a:rPr>
              <a:t>一顾客，男，</a:t>
            </a:r>
            <a:r>
              <a:rPr lang="en-US" altLang="zh-CN" sz="1800" dirty="0" smtClean="0">
                <a:solidFill>
                  <a:srgbClr val="0000CC"/>
                </a:solidFill>
              </a:rPr>
              <a:t>28</a:t>
            </a:r>
            <a:r>
              <a:rPr lang="zh-CN" altLang="zh-CN" sz="1800" dirty="0" smtClean="0">
                <a:solidFill>
                  <a:srgbClr val="0000CC"/>
                </a:solidFill>
              </a:rPr>
              <a:t>岁，嗳气，反酸，烧心，吃饭后胃痛加重，空腹痛减，大便有时为黑色。请判断顾客是什么病？请给出合理的用药建议（</a:t>
            </a:r>
            <a:r>
              <a:rPr lang="en-US" altLang="zh-CN" sz="1800" dirty="0" smtClean="0">
                <a:solidFill>
                  <a:srgbClr val="0000CC"/>
                </a:solidFill>
              </a:rPr>
              <a:t>4</a:t>
            </a:r>
            <a:r>
              <a:rPr lang="zh-CN" altLang="zh-CN" sz="1800" dirty="0" smtClean="0">
                <a:solidFill>
                  <a:srgbClr val="0000CC"/>
                </a:solidFill>
              </a:rPr>
              <a:t>种以上）。并给出合理的用药注意事项或生活注意事项</a:t>
            </a:r>
            <a:r>
              <a:rPr lang="zh-CN" altLang="en-US" sz="1800" dirty="0" smtClean="0">
                <a:solidFill>
                  <a:srgbClr val="0000CC"/>
                </a:solidFill>
              </a:rPr>
              <a:t>。</a:t>
            </a:r>
            <a:endParaRPr lang="zh-CN" altLang="zh-CN" sz="1800" dirty="0" smtClean="0">
              <a:solidFill>
                <a:srgbClr val="0000CC"/>
              </a:solidFill>
            </a:endParaRPr>
          </a:p>
          <a:p>
            <a:r>
              <a:rPr lang="en-US" altLang="zh-CN" sz="1800" dirty="0" smtClean="0">
                <a:solidFill>
                  <a:srgbClr val="0000CC"/>
                </a:solidFill>
              </a:rPr>
              <a:t>4</a:t>
            </a:r>
            <a:r>
              <a:rPr lang="zh-CN" altLang="en-US" sz="1800" dirty="0" smtClean="0">
                <a:solidFill>
                  <a:srgbClr val="0000CC"/>
                </a:solidFill>
              </a:rPr>
              <a:t>，</a:t>
            </a:r>
            <a:r>
              <a:rPr lang="zh-CN" altLang="zh-CN" sz="1800" dirty="0" smtClean="0">
                <a:solidFill>
                  <a:srgbClr val="0000CC"/>
                </a:solidFill>
              </a:rPr>
              <a:t>一顾客，女，</a:t>
            </a:r>
            <a:r>
              <a:rPr lang="en-US" altLang="zh-CN" sz="1800" dirty="0" smtClean="0">
                <a:solidFill>
                  <a:srgbClr val="0000CC"/>
                </a:solidFill>
              </a:rPr>
              <a:t>65</a:t>
            </a:r>
            <a:r>
              <a:rPr lang="zh-CN" altLang="zh-CN" sz="1800" dirty="0" smtClean="0">
                <a:solidFill>
                  <a:srgbClr val="0000CC"/>
                </a:solidFill>
              </a:rPr>
              <a:t>岁，手指关节痛且已红肿，晨僵，脚指麻木疼痛，病史</a:t>
            </a:r>
            <a:r>
              <a:rPr lang="en-US" altLang="zh-CN" sz="1800" dirty="0" smtClean="0">
                <a:solidFill>
                  <a:srgbClr val="0000CC"/>
                </a:solidFill>
              </a:rPr>
              <a:t>3</a:t>
            </a:r>
            <a:r>
              <a:rPr lang="zh-CN" altLang="zh-CN" sz="1800" dirty="0" smtClean="0">
                <a:solidFill>
                  <a:srgbClr val="0000CC"/>
                </a:solidFill>
              </a:rPr>
              <a:t>年以上，得暖则舒，遇冷加剧。请判断顾客什么病？并给出合理的用药的建议（</a:t>
            </a:r>
            <a:r>
              <a:rPr lang="en-US" altLang="zh-CN" sz="1800" dirty="0" smtClean="0">
                <a:solidFill>
                  <a:srgbClr val="0000CC"/>
                </a:solidFill>
              </a:rPr>
              <a:t>3</a:t>
            </a:r>
            <a:r>
              <a:rPr lang="zh-CN" altLang="zh-CN" sz="1800" dirty="0" smtClean="0">
                <a:solidFill>
                  <a:srgbClr val="0000CC"/>
                </a:solidFill>
              </a:rPr>
              <a:t>种以上），同时给出用药或生活注意事项</a:t>
            </a:r>
            <a:r>
              <a:rPr lang="zh-CN" altLang="en-US" sz="1800" dirty="0" smtClean="0">
                <a:solidFill>
                  <a:srgbClr val="0000CC"/>
                </a:solidFill>
              </a:rPr>
              <a:t>。</a:t>
            </a:r>
            <a:endParaRPr lang="zh-CN" altLang="zh-CN" sz="1800" dirty="0" smtClean="0">
              <a:solidFill>
                <a:srgbClr val="0000CC"/>
              </a:solidFill>
            </a:endParaRPr>
          </a:p>
          <a:p>
            <a:r>
              <a:rPr lang="en-US" altLang="zh-CN" sz="1800" dirty="0" smtClean="0">
                <a:solidFill>
                  <a:srgbClr val="0000CC"/>
                </a:solidFill>
              </a:rPr>
              <a:t>5,</a:t>
            </a:r>
            <a:r>
              <a:rPr lang="zh-CN" altLang="zh-CN" sz="1800" dirty="0" smtClean="0">
                <a:solidFill>
                  <a:srgbClr val="0000CC"/>
                </a:solidFill>
              </a:rPr>
              <a:t>一顾客，男，</a:t>
            </a:r>
            <a:r>
              <a:rPr lang="en-US" altLang="zh-CN" sz="1800" dirty="0" smtClean="0">
                <a:solidFill>
                  <a:srgbClr val="0000CC"/>
                </a:solidFill>
              </a:rPr>
              <a:t>46</a:t>
            </a:r>
            <a:r>
              <a:rPr lang="zh-CN" altLang="zh-CN" sz="1800" dirty="0" smtClean="0">
                <a:solidFill>
                  <a:srgbClr val="0000CC"/>
                </a:solidFill>
              </a:rPr>
              <a:t>岁，咳嗽</a:t>
            </a:r>
            <a:r>
              <a:rPr lang="en-US" altLang="zh-CN" sz="1800" dirty="0" smtClean="0">
                <a:solidFill>
                  <a:srgbClr val="0000CC"/>
                </a:solidFill>
              </a:rPr>
              <a:t>1</a:t>
            </a:r>
            <a:r>
              <a:rPr lang="zh-CN" altLang="zh-CN" sz="1800" dirty="0" smtClean="0">
                <a:solidFill>
                  <a:srgbClr val="0000CC"/>
                </a:solidFill>
              </a:rPr>
              <a:t>月余，有黄痰，不易咳出，爱抽烟，经常熬夜，舌苔薄黄，咽痛。请判断顾客是什么病？并该出合理的用药推荐（</a:t>
            </a:r>
            <a:r>
              <a:rPr lang="en-US" altLang="zh-CN" sz="1800" dirty="0" smtClean="0">
                <a:solidFill>
                  <a:srgbClr val="0000CC"/>
                </a:solidFill>
              </a:rPr>
              <a:t>3</a:t>
            </a:r>
            <a:r>
              <a:rPr lang="zh-CN" altLang="zh-CN" sz="1800" dirty="0" smtClean="0">
                <a:solidFill>
                  <a:srgbClr val="0000CC"/>
                </a:solidFill>
              </a:rPr>
              <a:t>种以上），同时给出用药或生活注意事项</a:t>
            </a:r>
            <a:r>
              <a:rPr lang="zh-CN" altLang="en-US" sz="1800" dirty="0" smtClean="0">
                <a:solidFill>
                  <a:srgbClr val="0000CC"/>
                </a:solidFill>
              </a:rPr>
              <a:t>。</a:t>
            </a:r>
            <a:r>
              <a:rPr lang="en-US" altLang="zh-CN" sz="1600" dirty="0" smtClean="0">
                <a:solidFill>
                  <a:srgbClr val="0000CC"/>
                </a:solidFill>
              </a:rPr>
              <a:t> </a:t>
            </a:r>
            <a:endParaRPr lang="zh-CN" altLang="zh-CN" sz="1600" dirty="0" smtClean="0">
              <a:solidFill>
                <a:srgbClr val="0000CC"/>
              </a:solidFill>
            </a:endParaRPr>
          </a:p>
          <a:p>
            <a:endParaRPr lang="en-US" altLang="zh-CN"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结  束  语</a:t>
            </a:r>
            <a:endParaRPr lang="zh-CN" altLang="en-US" b="1" dirty="0">
              <a:solidFill>
                <a:srgbClr val="0000CC"/>
              </a:solidFill>
            </a:endParaRPr>
          </a:p>
        </p:txBody>
      </p:sp>
      <p:sp>
        <p:nvSpPr>
          <p:cNvPr id="3" name="内容占位符 2"/>
          <p:cNvSpPr>
            <a:spLocks noGrp="1"/>
          </p:cNvSpPr>
          <p:nvPr>
            <p:ph idx="1"/>
          </p:nvPr>
        </p:nvSpPr>
        <p:spPr/>
        <p:txBody>
          <a:bodyPr/>
          <a:lstStyle/>
          <a:p>
            <a:pPr>
              <a:buNone/>
            </a:pPr>
            <a:endParaRPr lang="en-US" altLang="zh-CN" dirty="0" smtClean="0"/>
          </a:p>
          <a:p>
            <a:pPr>
              <a:buNone/>
            </a:pPr>
            <a:r>
              <a:rPr lang="en-US" altLang="zh-CN" dirty="0" smtClean="0"/>
              <a:t> </a:t>
            </a:r>
          </a:p>
          <a:p>
            <a:pPr>
              <a:buNone/>
            </a:pPr>
            <a:r>
              <a:rPr lang="en-US" altLang="zh-CN" sz="6000" dirty="0" smtClean="0"/>
              <a:t>      </a:t>
            </a:r>
            <a:r>
              <a:rPr lang="zh-CN" altLang="en-US" sz="6000" dirty="0" smtClean="0">
                <a:solidFill>
                  <a:srgbClr val="0000CC"/>
                </a:solidFill>
              </a:rPr>
              <a:t>谢谢大家的聆听！</a:t>
            </a:r>
            <a:endParaRPr lang="zh-CN" altLang="en-US" sz="6000" dirty="0">
              <a:solidFill>
                <a:srgbClr val="0000C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sz="3600" b="1" dirty="0" smtClean="0">
                <a:solidFill>
                  <a:srgbClr val="0000CC"/>
                </a:solidFill>
              </a:rPr>
              <a:t>在销售过程中，是否会遇到这样的顾客</a:t>
            </a:r>
            <a:r>
              <a:rPr lang="zh-CN" altLang="en-US" sz="3600" dirty="0" smtClean="0"/>
              <a:t>？</a:t>
            </a:r>
            <a:endParaRPr lang="zh-CN" altLang="en-US" sz="3600" dirty="0"/>
          </a:p>
        </p:txBody>
      </p:sp>
      <p:sp>
        <p:nvSpPr>
          <p:cNvPr id="5" name="内容占位符 4"/>
          <p:cNvSpPr>
            <a:spLocks noGrp="1"/>
          </p:cNvSpPr>
          <p:nvPr>
            <p:ph idx="1"/>
          </p:nvPr>
        </p:nvSpPr>
        <p:spPr/>
        <p:txBody>
          <a:bodyPr/>
          <a:lstStyle/>
          <a:p>
            <a:r>
              <a:rPr lang="en-US" altLang="zh-CN" dirty="0" smtClean="0">
                <a:solidFill>
                  <a:srgbClr val="0000CC"/>
                </a:solidFill>
              </a:rPr>
              <a:t>1,</a:t>
            </a:r>
            <a:r>
              <a:rPr lang="zh-CN" altLang="en-US" dirty="0" smtClean="0">
                <a:solidFill>
                  <a:srgbClr val="0000CC"/>
                </a:solidFill>
              </a:rPr>
              <a:t>比别人更怕冷的顾客？</a:t>
            </a:r>
            <a:endParaRPr lang="en-US" altLang="zh-CN" dirty="0" smtClean="0">
              <a:solidFill>
                <a:srgbClr val="0000CC"/>
              </a:solidFill>
            </a:endParaRPr>
          </a:p>
          <a:p>
            <a:r>
              <a:rPr lang="en-US" altLang="zh-CN" dirty="0" smtClean="0">
                <a:solidFill>
                  <a:srgbClr val="0000CC"/>
                </a:solidFill>
              </a:rPr>
              <a:t>2,</a:t>
            </a:r>
            <a:r>
              <a:rPr lang="zh-CN" altLang="en-US" dirty="0" smtClean="0">
                <a:solidFill>
                  <a:srgbClr val="0000CC"/>
                </a:solidFill>
              </a:rPr>
              <a:t>耳屎特别多的顾客？</a:t>
            </a:r>
            <a:endParaRPr lang="en-US" altLang="zh-CN" dirty="0" smtClean="0">
              <a:solidFill>
                <a:srgbClr val="0000CC"/>
              </a:solidFill>
            </a:endParaRPr>
          </a:p>
          <a:p>
            <a:r>
              <a:rPr lang="en-US" altLang="zh-CN" dirty="0" smtClean="0">
                <a:solidFill>
                  <a:srgbClr val="0000CC"/>
                </a:solidFill>
              </a:rPr>
              <a:t>3,</a:t>
            </a:r>
            <a:r>
              <a:rPr lang="zh-CN" altLang="en-US" dirty="0" smtClean="0">
                <a:solidFill>
                  <a:srgbClr val="0000CC"/>
                </a:solidFill>
              </a:rPr>
              <a:t>尽量控制饮食，但依然容易肥胖的顾客？</a:t>
            </a:r>
            <a:endParaRPr lang="en-US" altLang="zh-CN" dirty="0" smtClean="0">
              <a:solidFill>
                <a:srgbClr val="0000CC"/>
              </a:solidFill>
            </a:endParaRPr>
          </a:p>
          <a:p>
            <a:r>
              <a:rPr lang="en-US" altLang="zh-CN" dirty="0" smtClean="0">
                <a:solidFill>
                  <a:srgbClr val="0000CC"/>
                </a:solidFill>
              </a:rPr>
              <a:t>4,</a:t>
            </a:r>
            <a:r>
              <a:rPr lang="zh-CN" altLang="en-US" dirty="0" smtClean="0">
                <a:solidFill>
                  <a:srgbClr val="0000CC"/>
                </a:solidFill>
              </a:rPr>
              <a:t>特别容易痛经和长斑的顾客？</a:t>
            </a:r>
            <a:endParaRPr lang="en-US" altLang="zh-CN" dirty="0" smtClean="0">
              <a:solidFill>
                <a:srgbClr val="0000CC"/>
              </a:solidFill>
            </a:endParaRPr>
          </a:p>
          <a:p>
            <a:r>
              <a:rPr lang="en-US" altLang="zh-CN" dirty="0" smtClean="0">
                <a:solidFill>
                  <a:srgbClr val="0000CC"/>
                </a:solidFill>
              </a:rPr>
              <a:t>5,</a:t>
            </a:r>
            <a:r>
              <a:rPr lang="zh-CN" altLang="en-US" dirty="0" smtClean="0">
                <a:solidFill>
                  <a:srgbClr val="0000CC"/>
                </a:solidFill>
              </a:rPr>
              <a:t>特别容易过敏的顾客？</a:t>
            </a:r>
            <a:endParaRPr lang="en-US" altLang="zh-CN" dirty="0" smtClean="0">
              <a:solidFill>
                <a:srgbClr val="0000CC"/>
              </a:solidFill>
            </a:endParaRPr>
          </a:p>
          <a:p>
            <a:r>
              <a:rPr lang="en-US" altLang="zh-CN" dirty="0" smtClean="0">
                <a:solidFill>
                  <a:srgbClr val="0000CC"/>
                </a:solidFill>
              </a:rPr>
              <a:t>6,</a:t>
            </a:r>
            <a:r>
              <a:rPr lang="zh-CN" altLang="en-US" dirty="0" smtClean="0">
                <a:solidFill>
                  <a:srgbClr val="0000CC"/>
                </a:solidFill>
              </a:rPr>
              <a:t>用尽全力，但说话声音依然很小的顾客？</a:t>
            </a:r>
            <a:endParaRPr lang="en-US" altLang="zh-CN" dirty="0" smtClean="0">
              <a:solidFill>
                <a:srgbClr val="0000CC"/>
              </a:solidFill>
            </a:endParaRPr>
          </a:p>
          <a:p>
            <a:r>
              <a:rPr lang="en-US" altLang="zh-CN" dirty="0" smtClean="0">
                <a:solidFill>
                  <a:srgbClr val="0000CC"/>
                </a:solidFill>
              </a:rPr>
              <a:t>7,</a:t>
            </a:r>
            <a:r>
              <a:rPr lang="zh-CN" altLang="en-US" dirty="0" smtClean="0">
                <a:solidFill>
                  <a:srgbClr val="0000CC"/>
                </a:solidFill>
              </a:rPr>
              <a:t>经常不经意间发现，自己身上又有一块淤青？</a:t>
            </a:r>
            <a:endParaRPr lang="zh-CN" altLang="en-US" dirty="0">
              <a:solidFill>
                <a:srgbClr val="0000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457200" y="1340768"/>
            <a:ext cx="8219256" cy="1080120"/>
          </a:xfrm>
        </p:spPr>
        <p:txBody>
          <a:bodyPr/>
          <a:lstStyle/>
          <a:p>
            <a:r>
              <a:rPr lang="zh-CN" altLang="en-US" dirty="0" smtClean="0">
                <a:solidFill>
                  <a:srgbClr val="0000CC"/>
                </a:solidFill>
              </a:rPr>
              <a:t>为什么会出现以上这些症状？</a:t>
            </a:r>
            <a:br>
              <a:rPr lang="zh-CN" altLang="en-US" dirty="0" smtClean="0">
                <a:solidFill>
                  <a:srgbClr val="0000CC"/>
                </a:solidFill>
              </a:rPr>
            </a:br>
            <a:endParaRPr lang="zh-CN" altLang="en-US" dirty="0">
              <a:solidFill>
                <a:srgbClr val="0000CC"/>
              </a:solidFill>
            </a:endParaRPr>
          </a:p>
        </p:txBody>
      </p:sp>
      <p:sp>
        <p:nvSpPr>
          <p:cNvPr id="5" name="内容占位符 4"/>
          <p:cNvSpPr>
            <a:spLocks noGrp="1"/>
          </p:cNvSpPr>
          <p:nvPr>
            <p:ph idx="1"/>
          </p:nvPr>
        </p:nvSpPr>
        <p:spPr/>
        <p:txBody>
          <a:bodyPr/>
          <a:lstStyle/>
          <a:p>
            <a:endParaRPr lang="en-US" altLang="zh-CN" dirty="0" smtClean="0"/>
          </a:p>
          <a:p>
            <a:endParaRPr lang="en-US" altLang="zh-CN" dirty="0" smtClean="0"/>
          </a:p>
          <a:p>
            <a:endParaRPr lang="en-US" altLang="zh-CN" dirty="0" smtClean="0"/>
          </a:p>
          <a:p>
            <a:pPr>
              <a:buNone/>
            </a:pPr>
            <a:r>
              <a:rPr lang="zh-CN" altLang="en-US" dirty="0" smtClean="0"/>
              <a:t>            </a:t>
            </a:r>
            <a:r>
              <a:rPr lang="zh-CN" altLang="en-US" dirty="0" smtClean="0">
                <a:solidFill>
                  <a:srgbClr val="0000CC"/>
                </a:solidFill>
              </a:rPr>
              <a:t>答案：每个人的体质不一样</a:t>
            </a:r>
            <a:r>
              <a:rPr lang="zh-CN" altLang="en-US" dirty="0" smtClean="0"/>
              <a:t>。</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6000" dirty="0" smtClean="0">
                <a:solidFill>
                  <a:srgbClr val="0000CC"/>
                </a:solidFill>
              </a:rPr>
              <a:t>什么是体质？</a:t>
            </a:r>
            <a:endParaRPr lang="zh-CN" altLang="en-US" sz="6000" dirty="0">
              <a:solidFill>
                <a:srgbClr val="0000CC"/>
              </a:solidFill>
            </a:endParaRPr>
          </a:p>
        </p:txBody>
      </p:sp>
      <p:sp>
        <p:nvSpPr>
          <p:cNvPr id="3" name="内容占位符 2"/>
          <p:cNvSpPr>
            <a:spLocks noGrp="1"/>
          </p:cNvSpPr>
          <p:nvPr>
            <p:ph idx="1"/>
          </p:nvPr>
        </p:nvSpPr>
        <p:spPr/>
        <p:txBody>
          <a:bodyPr/>
          <a:lstStyle/>
          <a:p>
            <a:r>
              <a:rPr lang="zh-CN" altLang="en-US" sz="4400" dirty="0" smtClean="0">
                <a:solidFill>
                  <a:srgbClr val="0000CC"/>
                </a:solidFill>
              </a:rPr>
              <a:t>体质的定义：在人的生命过程中，先天禀赋和后天获得的基础上，逐渐形成的在形态，结构，生理功能，物质代谢和性格心理方面的，综合的，固有的一些特质</a:t>
            </a:r>
            <a:r>
              <a:rPr lang="zh-CN" altLang="en-US" sz="4400" dirty="0" smtClean="0"/>
              <a:t>。</a:t>
            </a:r>
            <a:endParaRPr lang="en-US" altLang="zh-CN" sz="4400" dirty="0" smtClean="0"/>
          </a:p>
          <a:p>
            <a:pPr>
              <a:buNone/>
            </a:pPr>
            <a:endParaRPr lang="en-US" altLang="zh-CN" dirty="0" smtClean="0"/>
          </a:p>
          <a:p>
            <a:pPr>
              <a:buNone/>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6000" dirty="0" smtClean="0">
                <a:solidFill>
                  <a:srgbClr val="0000CC"/>
                </a:solidFill>
              </a:rPr>
              <a:t>体质的特点</a:t>
            </a:r>
            <a:endParaRPr lang="zh-CN" altLang="en-US" sz="6000" dirty="0">
              <a:solidFill>
                <a:srgbClr val="0000CC"/>
              </a:solidFill>
            </a:endParaRPr>
          </a:p>
        </p:txBody>
      </p:sp>
      <p:sp>
        <p:nvSpPr>
          <p:cNvPr id="3" name="内容占位符 2"/>
          <p:cNvSpPr>
            <a:spLocks noGrp="1"/>
          </p:cNvSpPr>
          <p:nvPr>
            <p:ph idx="1"/>
          </p:nvPr>
        </p:nvSpPr>
        <p:spPr/>
        <p:txBody>
          <a:bodyPr/>
          <a:lstStyle/>
          <a:p>
            <a:r>
              <a:rPr lang="en-US" altLang="zh-CN" sz="4400" dirty="0" smtClean="0">
                <a:solidFill>
                  <a:srgbClr val="0000CC"/>
                </a:solidFill>
              </a:rPr>
              <a:t>1</a:t>
            </a:r>
            <a:r>
              <a:rPr lang="zh-CN" altLang="en-US" sz="4400" dirty="0" smtClean="0">
                <a:solidFill>
                  <a:srgbClr val="0000CC"/>
                </a:solidFill>
              </a:rPr>
              <a:t>，每个人的体质具有相对的稳定性。</a:t>
            </a:r>
            <a:endParaRPr lang="en-US" altLang="zh-CN" sz="4400" dirty="0" smtClean="0">
              <a:solidFill>
                <a:srgbClr val="0000CC"/>
              </a:solidFill>
            </a:endParaRPr>
          </a:p>
          <a:p>
            <a:r>
              <a:rPr lang="en-US" altLang="zh-CN" sz="4400" dirty="0" smtClean="0">
                <a:solidFill>
                  <a:srgbClr val="0000CC"/>
                </a:solidFill>
              </a:rPr>
              <a:t>2</a:t>
            </a:r>
            <a:r>
              <a:rPr lang="zh-CN" altLang="en-US" sz="4400" dirty="0" smtClean="0">
                <a:solidFill>
                  <a:srgbClr val="0000CC"/>
                </a:solidFill>
              </a:rPr>
              <a:t>，每个人的体质具有动态的可变性。</a:t>
            </a:r>
            <a:endParaRPr lang="zh-CN" altLang="en-US" sz="4400" dirty="0">
              <a:solidFill>
                <a:srgbClr val="0000CC"/>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00CC"/>
                </a:solidFill>
              </a:rPr>
              <a:t>小           结</a:t>
            </a:r>
            <a:endParaRPr lang="zh-CN" altLang="en-US" dirty="0">
              <a:solidFill>
                <a:srgbClr val="0000CC"/>
              </a:solidFill>
            </a:endParaRPr>
          </a:p>
        </p:txBody>
      </p:sp>
      <p:sp>
        <p:nvSpPr>
          <p:cNvPr id="3" name="内容占位符 2"/>
          <p:cNvSpPr>
            <a:spLocks noGrp="1"/>
          </p:cNvSpPr>
          <p:nvPr>
            <p:ph idx="1"/>
          </p:nvPr>
        </p:nvSpPr>
        <p:spPr/>
        <p:txBody>
          <a:bodyPr/>
          <a:lstStyle/>
          <a:p>
            <a:r>
              <a:rPr lang="en-US" altLang="zh-CN" dirty="0" smtClean="0">
                <a:solidFill>
                  <a:srgbClr val="0000CC"/>
                </a:solidFill>
              </a:rPr>
              <a:t>1</a:t>
            </a:r>
            <a:r>
              <a:rPr lang="zh-CN" altLang="en-US" dirty="0" smtClean="0">
                <a:solidFill>
                  <a:srgbClr val="0000CC"/>
                </a:solidFill>
              </a:rPr>
              <a:t>，体质决定了我们的健康，决定了我们对疾病的易感性，也决定了得病之后对治疗的反应以及预后转归。</a:t>
            </a:r>
            <a:endParaRPr lang="en-US" altLang="zh-CN" dirty="0" smtClean="0">
              <a:solidFill>
                <a:srgbClr val="0000CC"/>
              </a:solidFill>
            </a:endParaRPr>
          </a:p>
          <a:p>
            <a:r>
              <a:rPr lang="en-US" altLang="zh-CN" dirty="0" smtClean="0">
                <a:solidFill>
                  <a:srgbClr val="0000CC"/>
                </a:solidFill>
              </a:rPr>
              <a:t>2,</a:t>
            </a:r>
            <a:r>
              <a:rPr lang="zh-CN" altLang="en-US" dirty="0" smtClean="0">
                <a:solidFill>
                  <a:srgbClr val="0000CC"/>
                </a:solidFill>
              </a:rPr>
              <a:t>病理体质大部分是由不良的生活习惯和不良的生活环境导致的。</a:t>
            </a:r>
            <a:endParaRPr lang="en-US" altLang="zh-CN" dirty="0" smtClean="0">
              <a:solidFill>
                <a:srgbClr val="0000CC"/>
              </a:solidFill>
            </a:endParaRPr>
          </a:p>
          <a:p>
            <a:r>
              <a:rPr lang="en-US" altLang="zh-CN" dirty="0" smtClean="0">
                <a:solidFill>
                  <a:srgbClr val="0000CC"/>
                </a:solidFill>
              </a:rPr>
              <a:t>3,</a:t>
            </a:r>
            <a:r>
              <a:rPr lang="zh-CN" altLang="en-US" dirty="0" smtClean="0">
                <a:solidFill>
                  <a:srgbClr val="0000CC"/>
                </a:solidFill>
              </a:rPr>
              <a:t>要想有一个健康的身体，必须要有一个健康的体质。健康的体质，需要从健康的生活方式中获得。</a:t>
            </a:r>
            <a:endParaRPr lang="zh-CN" altLang="en-US" dirty="0">
              <a:solidFill>
                <a:srgbClr val="0000C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常见的九种体质</a:t>
            </a:r>
            <a:endParaRPr lang="zh-CN" altLang="en-US" b="1" dirty="0">
              <a:solidFill>
                <a:srgbClr val="0000CC"/>
              </a:solidFill>
            </a:endParaRPr>
          </a:p>
        </p:txBody>
      </p:sp>
      <p:sp>
        <p:nvSpPr>
          <p:cNvPr id="3" name="内容占位符 2"/>
          <p:cNvSpPr>
            <a:spLocks noGrp="1"/>
          </p:cNvSpPr>
          <p:nvPr>
            <p:ph idx="1"/>
          </p:nvPr>
        </p:nvSpPr>
        <p:spPr/>
        <p:txBody>
          <a:bodyPr/>
          <a:lstStyle/>
          <a:p>
            <a:r>
              <a:rPr lang="zh-CN" altLang="en-US" dirty="0" smtClean="0">
                <a:solidFill>
                  <a:srgbClr val="0000CC"/>
                </a:solidFill>
              </a:rPr>
              <a:t>国家重点学科</a:t>
            </a:r>
            <a:r>
              <a:rPr lang="en-US" altLang="zh-CN" dirty="0" smtClean="0">
                <a:solidFill>
                  <a:srgbClr val="0000CC"/>
                </a:solidFill>
              </a:rPr>
              <a:t>《</a:t>
            </a:r>
            <a:r>
              <a:rPr lang="zh-CN" altLang="en-US" dirty="0" smtClean="0">
                <a:solidFill>
                  <a:srgbClr val="0000CC"/>
                </a:solidFill>
              </a:rPr>
              <a:t>中医体质学</a:t>
            </a:r>
            <a:r>
              <a:rPr lang="en-US" altLang="zh-CN" dirty="0" smtClean="0">
                <a:solidFill>
                  <a:srgbClr val="0000CC"/>
                </a:solidFill>
              </a:rPr>
              <a:t>》</a:t>
            </a:r>
            <a:r>
              <a:rPr lang="zh-CN" altLang="en-US" dirty="0" smtClean="0">
                <a:solidFill>
                  <a:srgbClr val="0000CC"/>
                </a:solidFill>
              </a:rPr>
              <a:t>带头人王琦教授根据标准将人群体质分为：</a:t>
            </a:r>
            <a:endParaRPr lang="en-US" altLang="zh-CN" dirty="0" smtClean="0">
              <a:solidFill>
                <a:srgbClr val="0000CC"/>
              </a:solidFill>
            </a:endParaRPr>
          </a:p>
          <a:p>
            <a:r>
              <a:rPr lang="zh-CN" altLang="en-US" dirty="0" smtClean="0">
                <a:solidFill>
                  <a:srgbClr val="0000CC"/>
                </a:solidFill>
              </a:rPr>
              <a:t>平和质             气虚质             阳虚质</a:t>
            </a:r>
            <a:endParaRPr lang="en-US" altLang="zh-CN" dirty="0" smtClean="0">
              <a:solidFill>
                <a:srgbClr val="0000CC"/>
              </a:solidFill>
            </a:endParaRPr>
          </a:p>
          <a:p>
            <a:r>
              <a:rPr lang="zh-CN" altLang="en-US" dirty="0" smtClean="0">
                <a:solidFill>
                  <a:srgbClr val="0000CC"/>
                </a:solidFill>
              </a:rPr>
              <a:t>阴虚质             痰湿质             湿热质</a:t>
            </a:r>
            <a:endParaRPr lang="en-US" altLang="zh-CN" dirty="0" smtClean="0">
              <a:solidFill>
                <a:srgbClr val="0000CC"/>
              </a:solidFill>
            </a:endParaRPr>
          </a:p>
          <a:p>
            <a:r>
              <a:rPr lang="zh-CN" altLang="en-US" dirty="0" smtClean="0">
                <a:solidFill>
                  <a:srgbClr val="0000CC"/>
                </a:solidFill>
              </a:rPr>
              <a:t>血瘀质             气郁质             特禀质</a:t>
            </a:r>
            <a:endParaRPr lang="zh-CN" altLang="en-US" dirty="0">
              <a:solidFill>
                <a:srgbClr val="0000C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第一种       平和质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2800" dirty="0" smtClean="0">
                <a:solidFill>
                  <a:srgbClr val="0000CC"/>
                </a:solidFill>
              </a:rPr>
              <a:t>1,</a:t>
            </a:r>
            <a:r>
              <a:rPr lang="zh-CN" altLang="en-US" sz="2800" dirty="0" smtClean="0">
                <a:solidFill>
                  <a:srgbClr val="0000CC"/>
                </a:solidFill>
              </a:rPr>
              <a:t>主要表现：阴阳均衡，脏腑功能好，健康少病。形态匀称，体型适中，体重波动小，食欲稳定，二便通畅。心态平和，情绪变化小。毛发光泽，皮肤好，油性皮肤不出痘，干性皮肤不长斑，口唇红润。淡红舌，薄白苔。</a:t>
            </a:r>
            <a:endParaRPr lang="en-US" altLang="zh-CN" sz="2800" dirty="0" smtClean="0">
              <a:solidFill>
                <a:srgbClr val="0000CC"/>
              </a:solidFill>
            </a:endParaRPr>
          </a:p>
          <a:p>
            <a:r>
              <a:rPr lang="en-US" altLang="zh-CN" sz="2800" dirty="0" smtClean="0">
                <a:solidFill>
                  <a:srgbClr val="0000CC"/>
                </a:solidFill>
              </a:rPr>
              <a:t>2,</a:t>
            </a:r>
            <a:r>
              <a:rPr lang="zh-CN" altLang="en-US" sz="2800" dirty="0" smtClean="0">
                <a:solidFill>
                  <a:srgbClr val="0000CC"/>
                </a:solidFill>
              </a:rPr>
              <a:t>形成的原因：一般在长寿家族，无家族性的疾病，生活有规律，性格平稳。</a:t>
            </a:r>
            <a:endParaRPr lang="en-US" altLang="zh-CN" sz="2800" dirty="0" smtClean="0">
              <a:solidFill>
                <a:srgbClr val="0000CC"/>
              </a:solidFill>
            </a:endParaRPr>
          </a:p>
          <a:p>
            <a:r>
              <a:rPr lang="en-US" altLang="zh-CN" sz="2800" dirty="0" smtClean="0">
                <a:solidFill>
                  <a:srgbClr val="0000CC"/>
                </a:solidFill>
              </a:rPr>
              <a:t>3</a:t>
            </a:r>
            <a:r>
              <a:rPr lang="zh-CN" altLang="en-US" sz="2800" dirty="0" smtClean="0">
                <a:solidFill>
                  <a:srgbClr val="0000CC"/>
                </a:solidFill>
              </a:rPr>
              <a:t>，养生建议</a:t>
            </a:r>
            <a:r>
              <a:rPr lang="en-US" altLang="zh-CN" sz="2800" dirty="0" smtClean="0">
                <a:solidFill>
                  <a:srgbClr val="0000CC"/>
                </a:solidFill>
              </a:rPr>
              <a:t>:</a:t>
            </a:r>
            <a:r>
              <a:rPr lang="zh-CN" altLang="en-US" sz="2800" dirty="0" smtClean="0">
                <a:solidFill>
                  <a:srgbClr val="0000CC"/>
                </a:solidFill>
              </a:rPr>
              <a:t>不恣情纵欲，保持良好的生活习惯，保持良好的心态，不伤不忧。不要乱进补，避免打破人体内环境的平衡。</a:t>
            </a:r>
            <a:endParaRPr lang="zh-CN" altLang="en-US" sz="2800" dirty="0">
              <a:solidFill>
                <a:srgbClr val="0000C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0000CC"/>
                </a:solidFill>
              </a:rPr>
              <a:t>第二种  阳虚体质</a:t>
            </a:r>
            <a:endParaRPr lang="zh-CN" altLang="en-US" b="1" dirty="0">
              <a:solidFill>
                <a:srgbClr val="0000CC"/>
              </a:solidFill>
            </a:endParaRPr>
          </a:p>
        </p:txBody>
      </p:sp>
      <p:sp>
        <p:nvSpPr>
          <p:cNvPr id="3" name="内容占位符 2"/>
          <p:cNvSpPr>
            <a:spLocks noGrp="1"/>
          </p:cNvSpPr>
          <p:nvPr>
            <p:ph idx="1"/>
          </p:nvPr>
        </p:nvSpPr>
        <p:spPr/>
        <p:txBody>
          <a:bodyPr/>
          <a:lstStyle/>
          <a:p>
            <a:r>
              <a:rPr lang="en-US" altLang="zh-CN" sz="1600" dirty="0" smtClean="0">
                <a:solidFill>
                  <a:srgbClr val="0000CC"/>
                </a:solidFill>
              </a:rPr>
              <a:t>1</a:t>
            </a:r>
            <a:r>
              <a:rPr lang="zh-CN" altLang="en-US" sz="1600" dirty="0" smtClean="0">
                <a:solidFill>
                  <a:srgbClr val="0000CC"/>
                </a:solidFill>
              </a:rPr>
              <a:t>，主要表现：火力不足，畏寒怕冷：背部，小腹部，四肢。阳气不足，活力差，性格沉静，易抑郁。腰酸腿软，尿频，夜尿，小便清长，脸色苍白，头发不茂密。吃东西不容易消化，吃冷的东西，很容易拉肚子。舌体胖大，娇嫩。</a:t>
            </a:r>
            <a:endParaRPr lang="en-US" altLang="zh-CN" sz="1600" dirty="0" smtClean="0">
              <a:solidFill>
                <a:srgbClr val="0000CC"/>
              </a:solidFill>
            </a:endParaRPr>
          </a:p>
          <a:p>
            <a:r>
              <a:rPr lang="en-US" altLang="zh-CN" sz="1600" dirty="0" smtClean="0">
                <a:solidFill>
                  <a:srgbClr val="0000CC"/>
                </a:solidFill>
              </a:rPr>
              <a:t>2</a:t>
            </a:r>
            <a:r>
              <a:rPr lang="zh-CN" altLang="en-US" sz="1600" dirty="0" smtClean="0">
                <a:solidFill>
                  <a:srgbClr val="0000CC"/>
                </a:solidFill>
              </a:rPr>
              <a:t>，阳虚体质特别容易患的疾病及用药推荐：肥胖，脱发，阳痿早泄，风湿关节炎，痛经等</a:t>
            </a:r>
            <a:endParaRPr lang="en-US" altLang="zh-CN" sz="1600" dirty="0" smtClean="0">
              <a:solidFill>
                <a:srgbClr val="0000CC"/>
              </a:solidFill>
            </a:endParaRPr>
          </a:p>
          <a:p>
            <a:r>
              <a:rPr lang="en-US" altLang="zh-CN" sz="1600" dirty="0" smtClean="0">
                <a:solidFill>
                  <a:srgbClr val="0000CC"/>
                </a:solidFill>
              </a:rPr>
              <a:t>3</a:t>
            </a:r>
            <a:r>
              <a:rPr lang="zh-CN" altLang="en-US" sz="1600" dirty="0" smtClean="0">
                <a:solidFill>
                  <a:srgbClr val="0000CC"/>
                </a:solidFill>
              </a:rPr>
              <a:t>，以上疾病的用药推荐：</a:t>
            </a:r>
            <a:endParaRPr lang="en-US" altLang="zh-CN" sz="1600" dirty="0" smtClean="0">
              <a:solidFill>
                <a:srgbClr val="0000CC"/>
              </a:solidFill>
            </a:endParaRPr>
          </a:p>
          <a:p>
            <a:r>
              <a:rPr lang="zh-CN" altLang="en-US" sz="1600" dirty="0" smtClean="0">
                <a:solidFill>
                  <a:srgbClr val="0000CC"/>
                </a:solidFill>
              </a:rPr>
              <a:t>肥胖：奥利司他</a:t>
            </a:r>
            <a:r>
              <a:rPr lang="en-US" altLang="zh-CN" sz="1600" dirty="0" smtClean="0">
                <a:solidFill>
                  <a:srgbClr val="0000CC"/>
                </a:solidFill>
              </a:rPr>
              <a:t>+</a:t>
            </a:r>
            <a:r>
              <a:rPr lang="zh-CN" altLang="en-US" sz="1600" dirty="0" smtClean="0">
                <a:solidFill>
                  <a:srgbClr val="0000CC"/>
                </a:solidFill>
              </a:rPr>
              <a:t>降脂灵片（血脂高）或盐酸二甲双胍片（血糖高）</a:t>
            </a:r>
            <a:endParaRPr lang="en-US" altLang="zh-CN" sz="1600" dirty="0" smtClean="0">
              <a:solidFill>
                <a:srgbClr val="0000CC"/>
              </a:solidFill>
            </a:endParaRPr>
          </a:p>
          <a:p>
            <a:r>
              <a:rPr lang="zh-CN" altLang="en-US" sz="1600" dirty="0" smtClean="0">
                <a:solidFill>
                  <a:srgbClr val="0000CC"/>
                </a:solidFill>
              </a:rPr>
              <a:t>脱发：斑秃丸</a:t>
            </a:r>
            <a:r>
              <a:rPr lang="en-US" altLang="zh-CN" sz="1600" dirty="0" smtClean="0">
                <a:solidFill>
                  <a:srgbClr val="0000CC"/>
                </a:solidFill>
              </a:rPr>
              <a:t>+</a:t>
            </a:r>
            <a:r>
              <a:rPr lang="zh-CN" altLang="en-US" sz="1600" dirty="0" smtClean="0">
                <a:solidFill>
                  <a:srgbClr val="0000CC"/>
                </a:solidFill>
              </a:rPr>
              <a:t>米诺地尔酊</a:t>
            </a:r>
            <a:r>
              <a:rPr lang="en-US" altLang="zh-CN" sz="1600" dirty="0" smtClean="0">
                <a:solidFill>
                  <a:srgbClr val="0000CC"/>
                </a:solidFill>
              </a:rPr>
              <a:t>+</a:t>
            </a:r>
            <a:r>
              <a:rPr lang="zh-CN" altLang="en-US" sz="1600" dirty="0" smtClean="0">
                <a:solidFill>
                  <a:srgbClr val="0000CC"/>
                </a:solidFill>
              </a:rPr>
              <a:t>维生素</a:t>
            </a:r>
            <a:r>
              <a:rPr lang="en-US" altLang="zh-CN" sz="1600" dirty="0" smtClean="0">
                <a:solidFill>
                  <a:srgbClr val="0000CC"/>
                </a:solidFill>
              </a:rPr>
              <a:t>B</a:t>
            </a:r>
            <a:r>
              <a:rPr lang="zh-CN" altLang="en-US" sz="1600" dirty="0" smtClean="0">
                <a:solidFill>
                  <a:srgbClr val="0000CC"/>
                </a:solidFill>
              </a:rPr>
              <a:t>族片</a:t>
            </a:r>
            <a:endParaRPr lang="en-US" altLang="zh-CN" sz="1600" dirty="0" smtClean="0">
              <a:solidFill>
                <a:srgbClr val="0000CC"/>
              </a:solidFill>
            </a:endParaRPr>
          </a:p>
          <a:p>
            <a:r>
              <a:rPr lang="zh-CN" altLang="en-US" sz="1600" dirty="0" smtClean="0">
                <a:solidFill>
                  <a:srgbClr val="0000CC"/>
                </a:solidFill>
              </a:rPr>
              <a:t>阳痿早泄：万艾可</a:t>
            </a:r>
            <a:r>
              <a:rPr lang="en-US" altLang="zh-CN" sz="1600" dirty="0" smtClean="0">
                <a:solidFill>
                  <a:srgbClr val="0000CC"/>
                </a:solidFill>
              </a:rPr>
              <a:t>+</a:t>
            </a:r>
            <a:r>
              <a:rPr lang="zh-CN" altLang="en-US" sz="1600" dirty="0" smtClean="0">
                <a:solidFill>
                  <a:srgbClr val="0000CC"/>
                </a:solidFill>
              </a:rPr>
              <a:t>蚕蛾公补片</a:t>
            </a:r>
            <a:endParaRPr lang="en-US" altLang="zh-CN" sz="1600" dirty="0" smtClean="0">
              <a:solidFill>
                <a:srgbClr val="0000CC"/>
              </a:solidFill>
            </a:endParaRPr>
          </a:p>
          <a:p>
            <a:r>
              <a:rPr lang="zh-CN" altLang="en-US" sz="1600" dirty="0" smtClean="0">
                <a:solidFill>
                  <a:srgbClr val="0000CC"/>
                </a:solidFill>
              </a:rPr>
              <a:t>风湿关节炎：麝香风湿胶囊</a:t>
            </a:r>
            <a:r>
              <a:rPr lang="en-US" altLang="zh-CN" sz="1600" dirty="0" smtClean="0">
                <a:solidFill>
                  <a:srgbClr val="0000CC"/>
                </a:solidFill>
              </a:rPr>
              <a:t>+</a:t>
            </a:r>
            <a:r>
              <a:rPr lang="zh-CN" altLang="en-US" sz="1600" dirty="0" smtClean="0">
                <a:solidFill>
                  <a:srgbClr val="0000CC"/>
                </a:solidFill>
              </a:rPr>
              <a:t>奥泰灵</a:t>
            </a:r>
            <a:r>
              <a:rPr lang="en-US" altLang="zh-CN" sz="1600" dirty="0" smtClean="0">
                <a:solidFill>
                  <a:srgbClr val="0000CC"/>
                </a:solidFill>
              </a:rPr>
              <a:t>+</a:t>
            </a:r>
            <a:r>
              <a:rPr lang="zh-CN" altLang="en-US" sz="1600" dirty="0" smtClean="0">
                <a:solidFill>
                  <a:srgbClr val="0000CC"/>
                </a:solidFill>
              </a:rPr>
              <a:t>英太青</a:t>
            </a:r>
            <a:r>
              <a:rPr lang="en-US" altLang="zh-CN" sz="1600" dirty="0" smtClean="0">
                <a:solidFill>
                  <a:srgbClr val="0000CC"/>
                </a:solidFill>
              </a:rPr>
              <a:t>+</a:t>
            </a:r>
            <a:r>
              <a:rPr lang="zh-CN" altLang="en-US" sz="1600" dirty="0" smtClean="0">
                <a:solidFill>
                  <a:srgbClr val="0000CC"/>
                </a:solidFill>
              </a:rPr>
              <a:t>外用（贴膏搽剂）</a:t>
            </a:r>
            <a:endParaRPr lang="en-US" altLang="zh-CN" sz="1600" dirty="0" smtClean="0">
              <a:solidFill>
                <a:srgbClr val="0000CC"/>
              </a:solidFill>
            </a:endParaRPr>
          </a:p>
          <a:p>
            <a:r>
              <a:rPr lang="zh-CN" altLang="en-US" sz="1600" dirty="0" smtClean="0">
                <a:solidFill>
                  <a:srgbClr val="0000CC"/>
                </a:solidFill>
              </a:rPr>
              <a:t>痛经：乌鸡白凤丸</a:t>
            </a:r>
            <a:r>
              <a:rPr lang="en-US" altLang="zh-CN" sz="1600" dirty="0" smtClean="0">
                <a:solidFill>
                  <a:srgbClr val="0000CC"/>
                </a:solidFill>
              </a:rPr>
              <a:t>+</a:t>
            </a:r>
            <a:r>
              <a:rPr lang="zh-CN" altLang="en-US" sz="1600" dirty="0" smtClean="0">
                <a:solidFill>
                  <a:srgbClr val="0000CC"/>
                </a:solidFill>
              </a:rPr>
              <a:t>止痛药或当归片</a:t>
            </a:r>
            <a:r>
              <a:rPr lang="en-US" altLang="zh-CN" sz="1600" dirty="0" smtClean="0">
                <a:solidFill>
                  <a:srgbClr val="0000CC"/>
                </a:solidFill>
              </a:rPr>
              <a:t>+</a:t>
            </a:r>
            <a:r>
              <a:rPr lang="zh-CN" altLang="en-US" sz="1600" dirty="0" smtClean="0">
                <a:solidFill>
                  <a:srgbClr val="0000CC"/>
                </a:solidFill>
              </a:rPr>
              <a:t>止痛药或暖宫孕子丸（暖宝贴）</a:t>
            </a:r>
            <a:r>
              <a:rPr lang="en-US" altLang="zh-CN" sz="1600" dirty="0" smtClean="0">
                <a:solidFill>
                  <a:srgbClr val="0000CC"/>
                </a:solidFill>
              </a:rPr>
              <a:t>+</a:t>
            </a:r>
            <a:r>
              <a:rPr lang="zh-CN" altLang="en-US" sz="1600" dirty="0" smtClean="0">
                <a:solidFill>
                  <a:srgbClr val="0000CC"/>
                </a:solidFill>
              </a:rPr>
              <a:t>止痛药</a:t>
            </a:r>
            <a:endParaRPr lang="en-US" altLang="zh-CN" sz="1600" dirty="0" smtClean="0">
              <a:solidFill>
                <a:srgbClr val="0000CC"/>
              </a:solidFill>
            </a:endParaRPr>
          </a:p>
          <a:p>
            <a:r>
              <a:rPr lang="en-US" altLang="zh-CN" sz="1600" dirty="0" smtClean="0">
                <a:solidFill>
                  <a:srgbClr val="0000CC"/>
                </a:solidFill>
              </a:rPr>
              <a:t>4</a:t>
            </a:r>
            <a:r>
              <a:rPr lang="zh-CN" altLang="en-US" sz="1600" dirty="0" smtClean="0">
                <a:solidFill>
                  <a:srgbClr val="0000CC"/>
                </a:solidFill>
              </a:rPr>
              <a:t>，简单配方推荐：乌发方</a:t>
            </a:r>
            <a:r>
              <a:rPr lang="en-US" altLang="zh-CN" sz="1600" dirty="0" smtClean="0">
                <a:solidFill>
                  <a:srgbClr val="0000CC"/>
                </a:solidFill>
              </a:rPr>
              <a:t>  </a:t>
            </a:r>
            <a:r>
              <a:rPr lang="zh-CN" altLang="en-US" sz="1600" dirty="0" smtClean="0">
                <a:solidFill>
                  <a:srgbClr val="0000CC"/>
                </a:solidFill>
              </a:rPr>
              <a:t>制何首乌粉</a:t>
            </a:r>
            <a:r>
              <a:rPr lang="en-US" altLang="zh-CN" sz="1600" dirty="0" smtClean="0">
                <a:solidFill>
                  <a:srgbClr val="0000CC"/>
                </a:solidFill>
              </a:rPr>
              <a:t>+</a:t>
            </a:r>
            <a:r>
              <a:rPr lang="zh-CN" altLang="en-US" sz="1600" dirty="0" smtClean="0">
                <a:solidFill>
                  <a:srgbClr val="0000CC"/>
                </a:solidFill>
              </a:rPr>
              <a:t>制黄精粉</a:t>
            </a:r>
            <a:r>
              <a:rPr lang="en-US" altLang="zh-CN" sz="1600" dirty="0" smtClean="0">
                <a:solidFill>
                  <a:srgbClr val="0000CC"/>
                </a:solidFill>
              </a:rPr>
              <a:t>+</a:t>
            </a:r>
            <a:r>
              <a:rPr lang="zh-CN" altLang="en-US" sz="1600" dirty="0" smtClean="0">
                <a:solidFill>
                  <a:srgbClr val="0000CC"/>
                </a:solidFill>
              </a:rPr>
              <a:t>熟地粉</a:t>
            </a:r>
            <a:r>
              <a:rPr lang="en-US" altLang="zh-CN" sz="1600" dirty="0" smtClean="0">
                <a:solidFill>
                  <a:srgbClr val="0000CC"/>
                </a:solidFill>
              </a:rPr>
              <a:t>+</a:t>
            </a:r>
            <a:r>
              <a:rPr lang="zh-CN" altLang="en-US" sz="1600" dirty="0" smtClean="0">
                <a:solidFill>
                  <a:srgbClr val="0000CC"/>
                </a:solidFill>
              </a:rPr>
              <a:t>黑芝麻粉</a:t>
            </a:r>
            <a:r>
              <a:rPr lang="en-US" altLang="zh-CN" sz="1600" dirty="0" smtClean="0">
                <a:solidFill>
                  <a:srgbClr val="0000CC"/>
                </a:solidFill>
              </a:rPr>
              <a:t>+</a:t>
            </a:r>
            <a:r>
              <a:rPr lang="zh-CN" altLang="en-US" sz="1600" dirty="0" smtClean="0">
                <a:solidFill>
                  <a:srgbClr val="0000CC"/>
                </a:solidFill>
              </a:rPr>
              <a:t>天胶粉</a:t>
            </a:r>
            <a:endParaRPr lang="en-US" altLang="zh-CN" sz="1600" dirty="0" smtClean="0">
              <a:solidFill>
                <a:srgbClr val="0000CC"/>
              </a:solidFill>
            </a:endParaRPr>
          </a:p>
          <a:p>
            <a:r>
              <a:rPr lang="en-US" altLang="zh-CN" sz="1600" dirty="0" smtClean="0">
                <a:solidFill>
                  <a:srgbClr val="0000CC"/>
                </a:solidFill>
              </a:rPr>
              <a:t>                                       </a:t>
            </a:r>
            <a:r>
              <a:rPr lang="zh-CN" altLang="en-US" sz="1600" dirty="0" smtClean="0">
                <a:solidFill>
                  <a:srgbClr val="0000CC"/>
                </a:solidFill>
              </a:rPr>
              <a:t>减 肥方  荷叶</a:t>
            </a:r>
            <a:r>
              <a:rPr lang="en-US" altLang="zh-CN" sz="1600" dirty="0" smtClean="0">
                <a:solidFill>
                  <a:srgbClr val="0000CC"/>
                </a:solidFill>
              </a:rPr>
              <a:t>+</a:t>
            </a:r>
            <a:r>
              <a:rPr lang="zh-CN" altLang="en-US" sz="1600" dirty="0" smtClean="0">
                <a:solidFill>
                  <a:srgbClr val="0000CC"/>
                </a:solidFill>
              </a:rPr>
              <a:t>决明子</a:t>
            </a:r>
            <a:r>
              <a:rPr lang="en-US" altLang="zh-CN" sz="1600" dirty="0" smtClean="0">
                <a:solidFill>
                  <a:srgbClr val="0000CC"/>
                </a:solidFill>
              </a:rPr>
              <a:t>+</a:t>
            </a:r>
            <a:r>
              <a:rPr lang="zh-CN" altLang="en-US" sz="1600" dirty="0" smtClean="0">
                <a:solidFill>
                  <a:srgbClr val="0000CC"/>
                </a:solidFill>
              </a:rPr>
              <a:t>番泻叶</a:t>
            </a:r>
            <a:endParaRPr lang="en-US" altLang="zh-CN" sz="1600" dirty="0" smtClean="0">
              <a:solidFill>
                <a:srgbClr val="0000CC"/>
              </a:solidFill>
            </a:endParaRPr>
          </a:p>
          <a:p>
            <a:r>
              <a:rPr lang="en-US" altLang="zh-CN" sz="1600" dirty="0" smtClean="0">
                <a:solidFill>
                  <a:srgbClr val="0000CC"/>
                </a:solidFill>
              </a:rPr>
              <a:t>5</a:t>
            </a:r>
            <a:r>
              <a:rPr lang="zh-CN" altLang="en-US" sz="1600" dirty="0" smtClean="0">
                <a:solidFill>
                  <a:srgbClr val="0000CC"/>
                </a:solidFill>
              </a:rPr>
              <a:t>，肾阳虚的主要症状：四肢冷，夜尿频数，腰酸腿软，乏力，性功能下降等</a:t>
            </a:r>
            <a:endParaRPr lang="en-US" altLang="zh-CN" sz="1600" dirty="0" smtClean="0">
              <a:solidFill>
                <a:srgbClr val="0000CC"/>
              </a:solidFill>
            </a:endParaRPr>
          </a:p>
          <a:p>
            <a:r>
              <a:rPr lang="en-US" altLang="zh-CN" sz="1600" dirty="0" smtClean="0">
                <a:solidFill>
                  <a:srgbClr val="0000CC"/>
                </a:solidFill>
              </a:rPr>
              <a:t>6</a:t>
            </a:r>
            <a:r>
              <a:rPr lang="zh-CN" altLang="en-US" sz="1600" dirty="0" smtClean="0">
                <a:solidFill>
                  <a:srgbClr val="0000CC"/>
                </a:solidFill>
              </a:rPr>
              <a:t>，阳虚体质的注意事项</a:t>
            </a:r>
            <a:r>
              <a:rPr lang="en-US" altLang="zh-CN" sz="1600" dirty="0" smtClean="0">
                <a:solidFill>
                  <a:srgbClr val="0000CC"/>
                </a:solidFill>
              </a:rPr>
              <a:t>:</a:t>
            </a:r>
            <a:r>
              <a:rPr lang="zh-CN" altLang="en-US" sz="1600" dirty="0" smtClean="0">
                <a:solidFill>
                  <a:srgbClr val="0000CC"/>
                </a:solidFill>
              </a:rPr>
              <a:t>不要吃生冷的东西，节制性生活等</a:t>
            </a:r>
            <a:endParaRPr lang="en-US" altLang="zh-CN" sz="1600" dirty="0" smtClean="0">
              <a:solidFill>
                <a:srgbClr val="0000CC"/>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2885</Words>
  <Application>Microsoft Office PowerPoint</Application>
  <PresentationFormat>全屏显示(4:3)</PresentationFormat>
  <Paragraphs>135</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  太极大药房 员工销售能力提高班课程 中医体质辨认及用药推荐           讲师：周佳玉</vt:lpstr>
      <vt:lpstr>在销售过程中，是否会遇到这样的顾客？</vt:lpstr>
      <vt:lpstr>为什么会出现以上这些症状？ </vt:lpstr>
      <vt:lpstr>什么是体质？</vt:lpstr>
      <vt:lpstr>体质的特点</vt:lpstr>
      <vt:lpstr>小           结</vt:lpstr>
      <vt:lpstr>常见的九种体质</vt:lpstr>
      <vt:lpstr>第一种       平和质</vt:lpstr>
      <vt:lpstr>第二种  阳虚体质</vt:lpstr>
      <vt:lpstr>第三种气虚体质</vt:lpstr>
      <vt:lpstr>第四种      痰湿体质</vt:lpstr>
      <vt:lpstr>第五种    湿热体质</vt:lpstr>
      <vt:lpstr>第六种     阴虚体质</vt:lpstr>
      <vt:lpstr>第七种  淤血体质</vt:lpstr>
      <vt:lpstr>第八种  气郁体质</vt:lpstr>
      <vt:lpstr>第九种 特禀体质</vt:lpstr>
      <vt:lpstr>辩证配伍练习</vt:lpstr>
      <vt:lpstr>结  束  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呼吸系统疾病</dc:title>
  <dc:creator>张蓉</dc:creator>
  <cp:lastModifiedBy>yy</cp:lastModifiedBy>
  <cp:revision>154</cp:revision>
  <dcterms:created xsi:type="dcterms:W3CDTF">2016-10-13T12:53:40Z</dcterms:created>
  <dcterms:modified xsi:type="dcterms:W3CDTF">2016-11-03T04:34:00Z</dcterms:modified>
</cp:coreProperties>
</file>