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30.xml"/><Relationship Id="rId3" Type="http://schemas.openxmlformats.org/officeDocument/2006/relationships/image" Target="../media/image11.png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34.xml"/><Relationship Id="rId4" Type="http://schemas.openxmlformats.org/officeDocument/2006/relationships/image" Target="../media/image12.png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37.xml"/><Relationship Id="rId3" Type="http://schemas.openxmlformats.org/officeDocument/2006/relationships/image" Target="../media/image13.png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40.xml"/><Relationship Id="rId3" Type="http://schemas.openxmlformats.org/officeDocument/2006/relationships/image" Target="../media/image14.png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50.xml"/><Relationship Id="rId3" Type="http://schemas.openxmlformats.org/officeDocument/2006/relationships/image" Target="../media/image15.png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53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56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0.xml"/><Relationship Id="rId4" Type="http://schemas.openxmlformats.org/officeDocument/2006/relationships/image" Target="../media/image20.png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63.xml"/><Relationship Id="rId3" Type="http://schemas.openxmlformats.org/officeDocument/2006/relationships/image" Target="../media/image21.png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7.xml"/><Relationship Id="rId4" Type="http://schemas.openxmlformats.org/officeDocument/2006/relationships/image" Target="../media/image22.png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71.xml"/><Relationship Id="rId4" Type="http://schemas.openxmlformats.org/officeDocument/2006/relationships/image" Target="../media/image23.png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4.xml"/><Relationship Id="rId3" Type="http://schemas.openxmlformats.org/officeDocument/2006/relationships/image" Target="../media/image24.png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78.xml"/><Relationship Id="rId4" Type="http://schemas.openxmlformats.org/officeDocument/2006/relationships/image" Target="../media/image25.png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82.xml"/><Relationship Id="rId4" Type="http://schemas.openxmlformats.org/officeDocument/2006/relationships/image" Target="../media/image26.png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86.xml"/><Relationship Id="rId4" Type="http://schemas.openxmlformats.org/officeDocument/2006/relationships/image" Target="../media/image27.png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2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90.xml"/><Relationship Id="rId4" Type="http://schemas.openxmlformats.org/officeDocument/2006/relationships/image" Target="../media/image28.png"/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94.xml"/><Relationship Id="rId4" Type="http://schemas.openxmlformats.org/officeDocument/2006/relationships/image" Target="../media/image29.png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2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98.xml"/><Relationship Id="rId4" Type="http://schemas.openxmlformats.org/officeDocument/2006/relationships/image" Target="../media/image30.png"/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7.xml"/><Relationship Id="rId3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1.xml"/><Relationship Id="rId3" Type="http://schemas.openxmlformats.org/officeDocument/2006/relationships/image" Target="../media/image31.png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.xml"/><Relationship Id="rId3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0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4.xml"/><Relationship Id="rId4" Type="http://schemas.openxmlformats.org/officeDocument/2006/relationships/image" Target="../media/image9.png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7.xml"/><Relationship Id="rId3" Type="http://schemas.openxmlformats.org/officeDocument/2006/relationships/image" Target="../media/image10.png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zh-CN"/>
              <a:t>英克系统培训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零售业务 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332740"/>
            <a:ext cx="10515600" cy="58445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5" y="427355"/>
            <a:ext cx="6823075" cy="600329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7937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2</a:t>
            </a: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、简单的收银流程：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405255"/>
            <a:ext cx="10515600" cy="525970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1、   在输入区输入顾客所购商品，输入区支持三种录入方式：直接用扫描枪扫入商品的国际条形码、直接在输入区输入商品的助记符、直接手工输入商品ID号。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2、   确定商品的数量及价格，输入到系统中的商品数量默认为一个，当顾客购买一个以上的同品种商品时我们可以按键盘上的ALT+Q组合键，系统会弹出一个数量修改的对话框，直接输入数字后按键盘上的ENTER确定。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注意（数量修改只针对当前行，主显示区中蓝色背景显示的行为当前行，要更改当前行可通过按键盘上的上下方向键来更改当前行</a:t>
            </a:r>
            <a:r>
              <a:rPr lang="zh-CN" altLang="en-US" sz="2800">
                <a:sym typeface="+mn-ea"/>
              </a:rPr>
              <a:t>） 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595" y="5058410"/>
            <a:ext cx="3049905" cy="146748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208280"/>
            <a:ext cx="10515600" cy="5969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3ALT+B</a:t>
            </a:r>
            <a:r>
              <a:rPr lang="zh-CN" altLang="en-US" sz="2800">
                <a:sym typeface="+mn-ea"/>
              </a:rPr>
              <a:t>选择会员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055" y="774700"/>
            <a:ext cx="8771255" cy="56572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220345"/>
            <a:ext cx="10515600" cy="59569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4</a:t>
            </a:r>
            <a:r>
              <a:rPr lang="zh-CN" altLang="en-US" sz="2800">
                <a:sym typeface="+mn-ea"/>
              </a:rPr>
              <a:t>进入付款结算状态，按键盘上的PGUP键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25" y="809625"/>
            <a:ext cx="7143115" cy="52381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246380"/>
            <a:ext cx="10515600" cy="59309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4、收款找零，收银员按实收金额向顾客收款，根据顾客的付款方式将金额输入到相应的收款方式中，当顾客的付款金额大于实收时系统自动提示找零信息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5、确认无误后按F9键完成交易同时打印出销售小票</a:t>
            </a:r>
            <a:endParaRPr lang="zh-CN" altLang="en-US" sz="28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41910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lvl="0" algn="l">
              <a:lnSpc>
                <a:spcPct val="90000"/>
              </a:lnSpc>
            </a:pP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3)</a:t>
            </a:r>
            <a:r>
              <a:rPr lang="en-US" altLang="zh-CN" sz="2800">
                <a:latin typeface="+mj-lt"/>
                <a:ea typeface="+mj-ea"/>
                <a:cs typeface="+mj-cs"/>
                <a:sym typeface="+mn-ea"/>
              </a:rPr>
              <a:t>清除明细、整单作废、挂单、折扣、优惠</a:t>
            </a:r>
            <a:endParaRPr lang="en-US" altLang="zh-CN" sz="28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029335"/>
            <a:ext cx="10515600" cy="514794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90000"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1、清除明细：当顾客在交易过程中不要某个商品时，先将需要清除的商品置为当前行（前面讲到可以通过键盘的上下键移动来改变当前行），然后按键盘上的DEL键清除。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2、整单作废：当顾客整张单都不要的时侯，按ALT+D组合键，此时系统会弹出对话框询问是否要作废整张单，直接敲ENTER键确认即可。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3、挂单：交易过程中如果顾客中途需要离开一会再回来继续交易，此时可以按键盘上的PGDN将顾客所购商品保存到后台中，当顾客返回时按END键查询挂单，系统会弹出对话框，在整单ID处直接按ENTER键查出所有的挂单；选择需要调出来的主单后按窗口下方的‘确定’按扭（呈蓝色背景显示为被选中状态）如图4-1：如果需要清除挂单，可先将挂单调出然后按F9键清除整张挂单。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147320"/>
            <a:ext cx="10515600" cy="60299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-2147482606" name="图片 -21474826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270" y="313055"/>
            <a:ext cx="8363585" cy="623125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4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751205" y="518795"/>
            <a:ext cx="10515600" cy="585724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折扣：折扣分为单品折扣和整单折扣，单品折扣只针对当前行有效而整单折扣是针对整张单都有效；单品折扣按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ALT+W</a:t>
            </a:r>
            <a:r>
              <a:rPr lang="zh-CN" altLang="en-US" sz="2800">
                <a:sym typeface="+mn-ea"/>
              </a:rPr>
              <a:t>组合键对当前行进行折扣 </a:t>
            </a:r>
            <a:r>
              <a:rPr lang="en-US" altLang="zh-CN" sz="2800">
                <a:sym typeface="+mn-ea"/>
              </a:rPr>
              <a:t>,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整单折扣按ALT+X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组合键对整单折扣</a:t>
            </a:r>
            <a:r>
              <a:rPr lang="zh-CN" altLang="en-US" sz="2800">
                <a:sym typeface="+mn-ea"/>
              </a:rPr>
              <a:t>，系统弹出对话框要求输入折扣率，如果是打九折就输入90回车</a:t>
            </a:r>
            <a:endParaRPr lang="zh-CN" altLang="en-US" sz="2800">
              <a:sym typeface="+mn-ea"/>
            </a:endParaRPr>
          </a:p>
        </p:txBody>
      </p:sp>
      <p:pic>
        <p:nvPicPr>
          <p:cNvPr id="-2147482580" name="图片 -21474825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965" y="2147570"/>
            <a:ext cx="4365625" cy="21374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-2147482604" name="图片 -21474826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475" y="2147570"/>
            <a:ext cx="4030980" cy="213741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220345"/>
            <a:ext cx="10515600" cy="59569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r>
              <a:rPr lang="zh-CN" altLang="en-US" sz="2800">
                <a:sym typeface="+mn-ea"/>
              </a:rPr>
              <a:t>优惠：分单品优惠和整单优惠两种方式，同上单品优惠只针对当前行而整单优惠针对整单；单品优惠先将要优惠的商品置为当前行，按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ALT+Y</a:t>
            </a:r>
            <a:r>
              <a:rPr lang="zh-CN" altLang="en-US" sz="2800">
                <a:sym typeface="+mn-ea"/>
              </a:rPr>
              <a:t>组合键系统弹出对话框如图所示，输入优惠金额回车确认</a:t>
            </a:r>
            <a:endParaRPr lang="zh-CN" altLang="en-US" sz="2800">
              <a:sym typeface="+mn-ea"/>
            </a:endParaRPr>
          </a:p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r>
              <a:rPr lang="zh-CN" altLang="en-US" sz="2800">
                <a:sym typeface="+mn-ea"/>
              </a:rPr>
              <a:t>整单优惠按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ALT+U</a:t>
            </a:r>
            <a:r>
              <a:rPr lang="zh-CN" altLang="en-US" sz="2800">
                <a:sym typeface="+mn-ea"/>
              </a:rPr>
              <a:t>组合键系统弹出对话框，输入整单优惠金额后回车确认</a:t>
            </a: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751205" y="121285"/>
            <a:ext cx="10515600" cy="605599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-2147482603" name="图片 -21474826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960" y="1485265"/>
            <a:ext cx="2628900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-2147482602" name="图片 -21474826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3210" y="4110355"/>
            <a:ext cx="2533650" cy="1524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4</a:t>
            </a: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零售退货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勾原单退货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1370" y="2103120"/>
            <a:ext cx="5733415" cy="434276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608330" y="18224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一、系统登录退出及口令修改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923925" y="1593850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1、在桌面上找到npserver的快捷图标如图：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2、鼠标双击‘启动npserver’此时系统弹出用户登录对话框，如图：</a:t>
            </a:r>
            <a:endParaRPr lang="zh-CN" altLang="en-US" sz="2800">
              <a:sym typeface="+mn-ea"/>
            </a:endParaRPr>
          </a:p>
        </p:txBody>
      </p:sp>
      <p:pic>
        <p:nvPicPr>
          <p:cNvPr id="-2147482623" name="图片 -21474826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8660" y="1144905"/>
            <a:ext cx="1689735" cy="13760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6335" y="3072130"/>
            <a:ext cx="4632325" cy="371665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344805"/>
            <a:ext cx="10515600" cy="583247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5020" y="469265"/>
            <a:ext cx="7713980" cy="614299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5</a:t>
            </a: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、零售缴款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进入零售模块选择零售缴款  进入零售缴款界面，选择逻辑日、班次和收款员 ，查询出缴款金额 填写金额 然后点击缴款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5920" y="2845435"/>
            <a:ext cx="8475980" cy="362839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6</a:t>
            </a: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零售日结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330" y="1579245"/>
            <a:ext cx="8161655" cy="45980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321310"/>
            <a:ext cx="10515600" cy="585597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2、系统弹出对话框询问是否确认要日结，点击是系统提示日结完毕 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165" y="2391410"/>
            <a:ext cx="4382135" cy="20758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7565" y="29210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四 会员资料管理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0825" y="1067435"/>
            <a:ext cx="6609715" cy="586867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收款方式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lvl="0" indent="0" algn="l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en-US" sz="2800">
                <a:sym typeface="+mn-ea"/>
              </a:rPr>
              <a:t>收款方式有 现金、医保市卡、医保省卡、银行卡、亿保直赔、泰康人寿、百度钱包、京东钱包、支付宝、微信、美团、宣汉、大竹储值卡等等</a:t>
            </a:r>
            <a:r>
              <a:rPr lang="en-US" altLang="zh-CN" sz="2800">
                <a:sym typeface="+mn-ea"/>
              </a:rPr>
              <a:t> </a:t>
            </a:r>
            <a:r>
              <a:rPr lang="zh-CN" altLang="en-US" sz="2800">
                <a:sym typeface="+mn-ea"/>
              </a:rPr>
              <a:t>，要求每种方式都要和缴款对起。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9620" y="3569335"/>
            <a:ext cx="3085465" cy="192024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查询库存</a:t>
            </a:r>
            <a:endParaRPr lang="en-US" altLang="zh-CN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3715" y="1434465"/>
            <a:ext cx="5809615" cy="474281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查询价格</a:t>
            </a: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10018</a:t>
            </a:r>
            <a:endParaRPr lang="en-US" altLang="zh-CN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7190" y="1630045"/>
            <a:ext cx="5809615" cy="474281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零售流水</a:t>
            </a: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10067</a:t>
            </a:r>
            <a:endParaRPr lang="en-US" altLang="zh-CN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9725" y="1630045"/>
            <a:ext cx="5809615" cy="474281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配送调拨</a:t>
            </a: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11024</a:t>
            </a:r>
            <a:endParaRPr lang="en-US" altLang="zh-CN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新增总单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2367280"/>
            <a:ext cx="6104890" cy="301879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385445"/>
            <a:ext cx="10515600" cy="579183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在用户ID及密码栏分别输入自己的用户ID号、密码，单击登录按扭进行系统登录；当用户及密码通过验证后系统会弹出对话框要求选择用户的角色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 descr="QQ截图登录界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0" y="1833880"/>
            <a:ext cx="4505960" cy="319024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184150"/>
            <a:ext cx="10515600" cy="59931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r>
              <a:rPr lang="zh-CN" altLang="en-US" sz="2800">
                <a:sym typeface="+mn-ea"/>
              </a:rPr>
              <a:t>然后新增细单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515" y="1500505"/>
            <a:ext cx="6476365" cy="385699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962660" y="49974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配送收货</a:t>
            </a:r>
            <a:r>
              <a:rPr lang="en-US" altLang="zh-CN" sz="4400">
                <a:latin typeface="+mj-lt"/>
                <a:ea typeface="+mj-ea"/>
                <a:cs typeface="+mj-cs"/>
                <a:sym typeface="+mn-ea"/>
              </a:rPr>
              <a:t>11019</a:t>
            </a:r>
            <a:endParaRPr lang="en-US" altLang="zh-CN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非验收员收货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验收人员验收入库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632460"/>
            <a:ext cx="10515600" cy="554482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谢谢！到此结束</a:t>
            </a:r>
            <a:endParaRPr lang="zh-CN" altLang="en-US" sz="28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190500"/>
            <a:ext cx="10515600" cy="59867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4" name="图片 3" descr="QQ截图前台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335" y="723900"/>
            <a:ext cx="6323965" cy="540956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324485"/>
            <a:ext cx="10515600" cy="585279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lnSpcReduction="20000"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sz="2800">
                <a:sym typeface="+mn-ea"/>
              </a:rPr>
              <a:t>在原密码栏输入旧密码，两个新密码栏中输入自己所要设置的</a:t>
            </a: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sz="2800">
                <a:sym typeface="+mn-ea"/>
              </a:rPr>
              <a:t>新密码且两次新密码必需要一至，确认后单击‘修改密码’按扭此时系统会弹出消息框提示密码修改是否成功</a:t>
            </a:r>
            <a:endParaRPr lang="zh-CN" altLang="en-US" sz="2800"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75" y="1485900"/>
            <a:ext cx="3049905" cy="27717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1545" y="1825625"/>
            <a:ext cx="3047365" cy="209232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二、界面操作相关说明</a:t>
            </a:r>
            <a:endParaRPr lang="zh-CN" altLang="en-US" sz="4400"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60000"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1、快捷键说明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新增总单  CTRL+N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编辑总单  F2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撤销总单  CTRL+Z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删除总单  CTRL+D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查询      F8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刷新      F5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保存      F9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新增细单  Insert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编辑细单  F3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撤销细单  CTRL+SHIFT+Z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删除细单  CTRL+DEL</a:t>
            </a:r>
            <a:endParaRPr lang="zh-CN" altLang="en-US" sz="2800"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108585"/>
            <a:ext cx="10515600" cy="606869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2、界面说明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（1）在界面中的*表示为必填信息项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（2）在界面中的           , 表示为可以通过选择的到，或者使用F12快捷键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（3）使用快捷键进行编辑界面时，一般为以下图列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zh-CN" altLang="en-US" sz="2800">
                <a:sym typeface="+mn-ea"/>
              </a:rPr>
              <a:t>使用其中的确认关闭（CTRL+W）或者放弃（ESC）来切换到表格窗口</a:t>
            </a:r>
            <a:endParaRPr lang="zh-CN" altLang="en-US" sz="2800">
              <a:sym typeface="+mn-ea"/>
            </a:endParaRPr>
          </a:p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zh-CN" altLang="en-US" sz="2800">
              <a:sym typeface="+mn-ea"/>
            </a:endParaRPr>
          </a:p>
        </p:txBody>
      </p:sp>
      <p:pic>
        <p:nvPicPr>
          <p:cNvPr id="-2147482614" name="图片 -21474826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5740" y="993775"/>
            <a:ext cx="988060" cy="9467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-2147482613" name="图片 -21474826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3295" y="2733040"/>
            <a:ext cx="6021070" cy="110426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lang="zh-CN" altLang="en-US" sz="4400">
                <a:latin typeface="+mj-lt"/>
                <a:ea typeface="+mj-ea"/>
                <a:cs typeface="+mj-cs"/>
                <a:sym typeface="+mn-ea"/>
              </a:rPr>
              <a:t>三、功能操作说明</a:t>
            </a:r>
            <a:r>
              <a:rPr lang="en-US" altLang="zh-CN" sz="4400">
                <a:solidFill>
                  <a:srgbClr val="FF0000"/>
                </a:solidFill>
                <a:latin typeface="+mj-lt"/>
                <a:ea typeface="+mj-ea"/>
                <a:cs typeface="+mj-cs"/>
                <a:sym typeface="+mn-ea"/>
              </a:rPr>
              <a:t>****</a:t>
            </a:r>
            <a:endParaRPr lang="en-US" altLang="zh-CN" sz="4400">
              <a:solidFill>
                <a:srgbClr val="FF0000"/>
              </a:solidFill>
              <a:latin typeface="+mj-lt"/>
              <a:ea typeface="+mj-ea"/>
              <a:cs typeface="+mj-cs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 </a:t>
            </a:r>
            <a:endParaRPr lang="en-US" altLang="zh-CN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370" y="1691005"/>
            <a:ext cx="5809615" cy="474281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itchFamily="34" charset="0"/>
            </a:pPr>
            <a:endParaRPr lang="zh-CN" altLang="en-US" sz="2800"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2"/>
            </p:custDataLst>
          </p:nvPr>
        </p:nvSpPr>
        <p:spPr>
          <a:xfrm>
            <a:off x="838200" y="96520"/>
            <a:ext cx="10515600" cy="60807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marL="457200" lvl="0" indent="-457200" algn="l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en-US" altLang="zh-CN" sz="2800">
                <a:sym typeface="+mn-ea"/>
              </a:rPr>
              <a:t>1</a:t>
            </a:r>
            <a:r>
              <a:rPr lang="zh-CN" altLang="en-US" sz="2800">
                <a:sym typeface="+mn-ea"/>
              </a:rPr>
              <a:t>.双击右边的‘零售前台开票’模块，此时系统弹出选择班次与逻辑日对话框，如图2-2：选择正确的班次及逻辑日后单击‘确定’按扭进入前台收银主界面。</a:t>
            </a:r>
            <a:endParaRPr lang="zh-CN" altLang="en-US" sz="2800"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955" y="2108200"/>
            <a:ext cx="3676650" cy="205740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0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01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0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0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10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05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0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10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08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1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3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1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1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1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1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1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2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2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2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2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24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2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2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2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2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2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3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3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3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3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34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3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3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3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3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3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4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4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43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4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4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4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4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4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5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5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5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53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5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5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56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5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5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5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6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6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6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63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6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6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6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6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6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6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7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1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7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4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7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7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78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7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80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8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2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4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8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86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8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88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8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0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1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2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93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4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5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a"/>
  <p:tag name="KSO_WM_UNIT_ID" val="diagram160825_1*a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_INDEX" val="0"/>
  <p:tag name="KSO_WM_UNIT_PRESET_TEXT_LEN" val="9"/>
</p:tagLst>
</file>

<file path=ppt/tags/tag96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ags/tag97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f"/>
  <p:tag name="KSO_WM_UNIT_ID" val="diagram160825_1*f*1"/>
  <p:tag name="KSO_WM_TEMPLATE_CATEGORY" val="diagram"/>
  <p:tag name="KSO_WM_TEMPLATE_INDEX" val="160825"/>
  <p:tag name="KSO_WM_UNIT_INDEX" val="1"/>
  <p:tag name="KSO_WM_UNIT_CLEAR" val="1"/>
  <p:tag name="KSO_WM_UNIT_LAYERLEVEL" val="1"/>
  <p:tag name="KSO_WM_UNIT_VALUE" val="319"/>
  <p:tag name="KSO_WM_UNIT_HIGHLIGHT" val="0"/>
  <p:tag name="KSO_WM_UNIT_COMPATIBLE" val="0"/>
  <p:tag name="KSO_WM_UNIT_PRESET_TEXT_INDEX" val="2"/>
  <p:tag name="KSO_WM_UNIT_PRESET_TEXT_LEN" val="20"/>
</p:tagLst>
</file>

<file path=ppt/tags/tag98.xml><?xml version="1.0" encoding="utf-8"?>
<p:tagLst xmlns:p="http://schemas.openxmlformats.org/presentationml/2006/main">
  <p:tag name="KSO_WM_TEMPLATE_CATEGORY" val="diagram"/>
  <p:tag name="KSO_WM_TEMPLATE_INDEX" val="160825"/>
  <p:tag name="KSO_WM_TAG_VERSION" val="1.0"/>
  <p:tag name="KSO_WM_SLIDE_ID" val="diagram160825_1"/>
  <p:tag name="KSO_WM_SLIDE_INDEX" val="1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</p:tagLst>
</file>

<file path=ppt/tags/tag99.xml><?xml version="1.0" encoding="utf-8"?>
<p:tagLst xmlns:p="http://schemas.openxmlformats.org/presentationml/2006/main">
  <p:tag name="DEFAULT" val="default"/>
  <p:tag name="KSO_WM_TAG_VERSION" val="1.0"/>
  <p:tag name="KSO_WM_BEAUTIFY_FLAG" val="#wm#"/>
  <p:tag name="KSO_WM_UNIT_TYPE" val="i"/>
  <p:tag name="KSO_WM_UNIT_ID" val="diagram160825_1*i*1"/>
  <p:tag name="KSO_WM_TEMPLATE_CATEGORY" val="diagram"/>
  <p:tag name="KSO_WM_TEMPLATE_INDEX" val="16082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1801</Words>
  <Application>WPS 演示</Application>
  <PresentationFormat>宽屏</PresentationFormat>
  <Paragraphs>142</Paragraphs>
  <Slides>32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9</cp:revision>
  <dcterms:created xsi:type="dcterms:W3CDTF">2015-05-05T08:02:00Z</dcterms:created>
  <dcterms:modified xsi:type="dcterms:W3CDTF">2016-07-01T08:01:37Z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2052-10.1.0.5777</vt:lpwstr>
  </property>
</Properties>
</file>