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3"/>
    <p:sldId id="263" r:id="rId4"/>
    <p:sldId id="260" r:id="rId5"/>
    <p:sldId id="262" r:id="rId6"/>
    <p:sldId id="264" r:id="rId7"/>
    <p:sldId id="265" r:id="rId8"/>
    <p:sldId id="302" r:id="rId9"/>
    <p:sldId id="267" r:id="rId10"/>
    <p:sldId id="261" r:id="rId11"/>
    <p:sldId id="303" r:id="rId12"/>
    <p:sldId id="275" r:id="rId13"/>
    <p:sldId id="289" r:id="rId14"/>
    <p:sldId id="278" r:id="rId15"/>
    <p:sldId id="288" r:id="rId17"/>
    <p:sldId id="277" r:id="rId18"/>
    <p:sldId id="279" r:id="rId19"/>
    <p:sldId id="280" r:id="rId20"/>
    <p:sldId id="281" r:id="rId21"/>
    <p:sldId id="305" r:id="rId22"/>
    <p:sldId id="276" r:id="rId23"/>
    <p:sldId id="283" r:id="rId24"/>
    <p:sldId id="285" r:id="rId25"/>
    <p:sldId id="307" r:id="rId26"/>
    <p:sldId id="286" r:id="rId27"/>
    <p:sldId id="306" r:id="rId2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3300"/>
    <a:srgbClr val="0000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0" autoAdjust="0"/>
  </p:normalViewPr>
  <p:slideViewPr>
    <p:cSldViewPr>
      <p:cViewPr varScale="1">
        <p:scale>
          <a:sx n="90" d="100"/>
          <a:sy n="90" d="100"/>
        </p:scale>
        <p:origin x="-139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6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3D654-3B33-40FD-B208-C7DA863BD42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FC363-F351-4DA5-95F3-572EC7FE360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81715-FE5A-4452-AEDD-88F4C476809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06ABD-A914-4975-BEA1-46C38B7C659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113E6-83BE-41F9-8B1C-31249931B6D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9244F-F3C2-4744-AF8C-50B56B6C084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2C073-7AF7-4E2E-B8A6-3B70E2EF030A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59C7F-46CE-48B9-B037-4546A6AFA59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80675-CA04-4E4B-A411-72C19EC2763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E9335-C1CD-4832-A40F-2D8D721DCDD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DBE9E-2F41-4549-B377-63E25FEEE741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E5C7D-43A5-480B-942A-DA50E35E65E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8BB12-CDBF-45E4-83BF-FCE6D7A45B28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D7BCB-F1FE-49F7-90BC-5A2AF1912BB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2BD1B-922B-4D90-9BB6-84D1A395CE69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193B6-E996-437A-8A9E-80DE0B7FD92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4F3E4-7CE5-4E22-AFF5-0B8E1A108065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C22D-660C-4B0E-801E-D6494352E4A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A9768-1671-4FEA-86A8-3A91F2EB0AE9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A53AA-B079-41E4-80DF-98970F74750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F9ABB-D611-40A6-A3EA-66F8675AE749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901F6-D6A7-4D4F-ACC2-15614D85105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973B6CA-369D-4F5E-A40A-99B422910AD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9D93055-BA8C-45DF-A1CB-C865F51ADDAF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1"/>
          <p:cNvSpPr>
            <a:spLocks noGrp="1"/>
          </p:cNvSpPr>
          <p:nvPr>
            <p:ph type="ctrTitle"/>
          </p:nvPr>
        </p:nvSpPr>
        <p:spPr>
          <a:xfrm>
            <a:off x="685800" y="571500"/>
            <a:ext cx="7772400" cy="3028950"/>
          </a:xfrm>
        </p:spPr>
        <p:txBody>
          <a:bodyPr/>
          <a:lstStyle/>
          <a:p>
            <a:br>
              <a:rPr lang="zh-CN" altLang="en-US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</a:br>
            <a:br>
              <a:rPr lang="zh-CN" altLang="en-US" sz="4800" b="1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</a:br>
            <a:br>
              <a:rPr lang="zh-CN" altLang="en-US" sz="4800" b="1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</a:br>
            <a:br>
              <a:rPr lang="zh-CN" altLang="en-US" sz="4800" b="1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</a:br>
            <a:r>
              <a:rPr lang="zh-CN" altLang="en-US" sz="4800" b="1" smtClean="0">
                <a:solidFill>
                  <a:schemeClr val="tx1"/>
                </a:solidFill>
                <a:latin typeface="隶书" pitchFamily="49" charset="-122"/>
                <a:ea typeface="隶书" pitchFamily="49" charset="-122"/>
              </a:rPr>
              <a:t>太极大药房</a:t>
            </a:r>
            <a:br>
              <a:rPr lang="zh-CN" altLang="en-US" b="1" smtClean="0">
                <a:solidFill>
                  <a:schemeClr val="tx1"/>
                </a:solidFill>
                <a:latin typeface="隶书" pitchFamily="49" charset="-122"/>
                <a:ea typeface="隶书" pitchFamily="49" charset="-122"/>
              </a:rPr>
            </a:br>
            <a:r>
              <a:rPr lang="zh-CN" altLang="en-US" b="1" smtClean="0">
                <a:solidFill>
                  <a:schemeClr val="tx1"/>
                </a:solidFill>
                <a:latin typeface="隶书" pitchFamily="49" charset="-122"/>
                <a:ea typeface="隶书" pitchFamily="49" charset="-122"/>
              </a:rPr>
              <a:t>员工销售能力提高班课程</a:t>
            </a:r>
            <a:br>
              <a:rPr lang="zh-CN" altLang="en-US" smtClean="0">
                <a:solidFill>
                  <a:schemeClr val="tx1"/>
                </a:solidFill>
                <a:latin typeface="隶书" pitchFamily="49" charset="-122"/>
                <a:ea typeface="隶书" pitchFamily="49" charset="-122"/>
              </a:rPr>
            </a:br>
            <a:br>
              <a:rPr lang="zh-CN" altLang="en-US" smtClean="0">
                <a:solidFill>
                  <a:schemeClr val="tx1"/>
                </a:solidFill>
                <a:latin typeface="隶书" pitchFamily="49" charset="-122"/>
                <a:ea typeface="隶书" pitchFamily="49" charset="-122"/>
              </a:rPr>
            </a:br>
            <a:r>
              <a:rPr lang="zh-CN" altLang="en-US" sz="5400" b="1" smtClean="0">
                <a:solidFill>
                  <a:srgbClr val="00B0F0"/>
                </a:solidFill>
                <a:latin typeface="隶书" pitchFamily="49" charset="-122"/>
                <a:ea typeface="隶书" pitchFamily="49" charset="-122"/>
              </a:rPr>
              <a:t>常见关节炎疾病</a:t>
            </a:r>
            <a:br>
              <a:rPr lang="zh-CN" altLang="en-US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</a:br>
            <a:r>
              <a:rPr lang="zh-CN" altLang="en-US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  <a:t>     </a:t>
            </a:r>
            <a:br>
              <a:rPr lang="zh-CN" altLang="en-US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</a:br>
            <a:r>
              <a:rPr lang="zh-CN" altLang="en-US" sz="4000" smtClean="0">
                <a:latin typeface="隶书" pitchFamily="49" charset="-122"/>
                <a:ea typeface="隶书" pitchFamily="49" charset="-122"/>
              </a:rPr>
              <a:t>讲师：段文秀</a:t>
            </a:r>
            <a:endParaRPr lang="en-US" altLang="zh-CN" sz="4000" smtClean="0"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1547495" y="2240280"/>
            <a:ext cx="4721225" cy="1360170"/>
          </a:xfrm>
        </p:spPr>
        <p:txBody>
          <a:bodyPr/>
          <a:lstStyle/>
          <a:p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60045" y="1304290"/>
            <a:ext cx="7334250" cy="52120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000">
                <a:sym typeface="+mn-ea"/>
              </a:rPr>
              <a:t>茯苓：俗称云苓、松苓、茯灵，为寄生在松树根上的菌类植物，形状像甘薯，外皮黑褐色，里面白色或粉红色。茯苓性味甘淡平，入心、肺、脾经。</a:t>
            </a:r>
            <a:r>
              <a:rPr lang="zh-CN" altLang="en-US" sz="2000">
                <a:solidFill>
                  <a:srgbClr val="FF0000"/>
                </a:solidFill>
                <a:sym typeface="+mn-ea"/>
              </a:rPr>
              <a:t>具有渗湿利水，健脾和胃，宁心安神的功效</a:t>
            </a:r>
            <a:r>
              <a:rPr lang="zh-CN" altLang="en-US" sz="2000">
                <a:sym typeface="+mn-ea"/>
              </a:rPr>
              <a:t>。可治小便不利，水肿胀满，痰饮咳逆，呕逆，恶阻，泄泻，遗精，淋浊，惊悸，健忘等症茯苓能增强机体免疫功能，茯苓多糖有明显的抗肿瘤作用；有利尿作用，能增加尿中钾、钠、氯等电解质的排出；有镇静及保护肝脏、抑制溃疡的发生、降血糖、抗放射等作用。茯苓还用作茯苓饼、茯苓酥和茯苓酒等。有的国家将茯苓作为海军常用药物及滋补品的原料。在温度较大的地区和场所，茯苓可作为重要的食疗品种，经常食用可健脾去湿，助消化，壮体质。</a:t>
            </a:r>
            <a:endParaRPr lang="zh-CN" altLang="en-US" sz="200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000">
                <a:sym typeface="+mn-ea"/>
              </a:rPr>
              <a:t>破壁饮片：服用方便、携带方便、吸收率是普通饮片的</a:t>
            </a:r>
            <a:r>
              <a:rPr lang="en-US" altLang="zh-CN" sz="2000">
                <a:sym typeface="+mn-ea"/>
              </a:rPr>
              <a:t>3-5</a:t>
            </a:r>
            <a:r>
              <a:rPr lang="zh-CN" altLang="en-US" sz="2000">
                <a:sym typeface="+mn-ea"/>
              </a:rPr>
              <a:t>倍，吸收率高达</a:t>
            </a:r>
            <a:r>
              <a:rPr lang="en-US" altLang="zh-CN" sz="2000">
                <a:sym typeface="+mn-ea"/>
              </a:rPr>
              <a:t>90</a:t>
            </a:r>
            <a:r>
              <a:rPr lang="zh-CN" altLang="en-US" sz="2000">
                <a:sym typeface="+mn-ea"/>
              </a:rPr>
              <a:t>以上。</a:t>
            </a:r>
            <a:endParaRPr lang="zh-CN" altLang="en-US" sz="2000"/>
          </a:p>
          <a:p>
            <a:pPr>
              <a:lnSpc>
                <a:spcPct val="120000"/>
              </a:lnSpc>
            </a:pPr>
            <a:endParaRPr lang="zh-CN" altLang="en-US" sz="2000"/>
          </a:p>
        </p:txBody>
      </p:sp>
      <p:sp>
        <p:nvSpPr>
          <p:cNvPr id="3" name="文本框 2"/>
          <p:cNvSpPr txBox="1"/>
          <p:nvPr/>
        </p:nvSpPr>
        <p:spPr>
          <a:xfrm>
            <a:off x="450850" y="278130"/>
            <a:ext cx="5569585" cy="701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 b="1">
                <a:solidFill>
                  <a:schemeClr val="accent6">
                    <a:lumMod val="75000"/>
                  </a:schemeClr>
                </a:solidFill>
                <a:sym typeface="+mn-ea"/>
              </a:rPr>
              <a:t>茯苓破壁饮片</a:t>
            </a:r>
            <a:endParaRPr lang="zh-CN" altLang="en-US" sz="4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1636395" y="1580833"/>
            <a:ext cx="5357813" cy="3386137"/>
          </a:xfrm>
        </p:spPr>
        <p:txBody>
          <a:bodyPr/>
          <a:lstStyle/>
          <a:p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zh-CN" altLang="en-US" sz="1800" smtClean="0">
                <a:solidFill>
                  <a:schemeClr val="tx1"/>
                </a:solidFill>
              </a:rPr>
              <a:t>                   </a:t>
            </a:r>
            <a:endParaRPr lang="zh-CN" altLang="en-US" sz="1800" smtClean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3235" y="1247140"/>
            <a:ext cx="7940040" cy="478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200"/>
              <a:t>1</a:t>
            </a:r>
            <a:r>
              <a:rPr lang="zh-CN" altLang="en-US" sz="2200"/>
              <a:t>、</a:t>
            </a:r>
            <a:r>
              <a:rPr lang="zh-CN" altLang="en-US" sz="2200" b="1"/>
              <a:t>发病情况不同</a:t>
            </a:r>
            <a:r>
              <a:rPr lang="zh-CN" altLang="en-US" sz="2200"/>
              <a:t>：风湿性关节炎初发年龄以9-17岁多见，男女比例相当。类风湿关节炎以中年女性多见。</a:t>
            </a:r>
            <a:endParaRPr lang="zh-CN" altLang="en-US" sz="2200"/>
          </a:p>
          <a:p>
            <a:endParaRPr lang="zh-CN" altLang="en-US" sz="2200"/>
          </a:p>
          <a:p>
            <a:r>
              <a:rPr lang="zh-CN" altLang="en-US" sz="2200" b="1"/>
              <a:t>2、病因不同</a:t>
            </a:r>
            <a:r>
              <a:rPr lang="zh-CN" altLang="en-US" sz="2200"/>
              <a:t>：风湿性关节炎是链球菌感染造成，而类风湿关节炎是多种原因引起的关节滑膜的慢性病变。 </a:t>
            </a:r>
            <a:endParaRPr lang="zh-CN" altLang="en-US" sz="2200"/>
          </a:p>
          <a:p>
            <a:endParaRPr lang="zh-CN" altLang="en-US" sz="2200" b="1"/>
          </a:p>
          <a:p>
            <a:r>
              <a:rPr lang="zh-CN" altLang="en-US" sz="2200" b="1"/>
              <a:t>3、症状不同</a:t>
            </a:r>
            <a:r>
              <a:rPr lang="zh-CN" altLang="en-US" sz="2200"/>
              <a:t>：风湿性关节炎常见累及大关节（膝关节、</a:t>
            </a:r>
            <a:endParaRPr lang="zh-CN" altLang="en-US" sz="2200"/>
          </a:p>
          <a:p>
            <a:r>
              <a:rPr lang="zh-CN" altLang="en-US" sz="2200"/>
              <a:t>肘关节等），不造成关节的畸形。还有环形红斑、舞蹈</a:t>
            </a:r>
            <a:endParaRPr lang="zh-CN" altLang="en-US" sz="2200"/>
          </a:p>
          <a:p>
            <a:r>
              <a:rPr lang="zh-CN" altLang="en-US" sz="2200"/>
              <a:t>症、心脏炎的症状。类风湿关节炎往往侵犯小关节（尤</a:t>
            </a:r>
            <a:endParaRPr lang="zh-CN" altLang="en-US" sz="2200"/>
          </a:p>
          <a:p>
            <a:r>
              <a:rPr lang="zh-CN" altLang="en-US" sz="2200"/>
              <a:t>其是掌指关节、近端指间关节、腕关节），也会侵及其</a:t>
            </a:r>
            <a:endParaRPr lang="zh-CN" altLang="en-US" sz="2200"/>
          </a:p>
          <a:p>
            <a:r>
              <a:rPr lang="zh-CN" altLang="en-US" sz="2200"/>
              <a:t>他大小关节，晚期往往造成关节的畸形。还可出现类风</a:t>
            </a:r>
            <a:endParaRPr lang="zh-CN" altLang="en-US" sz="2200"/>
          </a:p>
          <a:p>
            <a:r>
              <a:rPr lang="zh-CN" altLang="en-US" sz="2200"/>
              <a:t>湿结节和心、肺、肾、周围神经及眼的内脏病变。 </a:t>
            </a:r>
            <a:endParaRPr lang="zh-CN" altLang="en-US" sz="2200"/>
          </a:p>
          <a:p>
            <a:endParaRPr lang="zh-CN" altLang="en-US" sz="2200"/>
          </a:p>
          <a:p>
            <a:endParaRPr lang="zh-CN" altLang="en-US" sz="2200"/>
          </a:p>
        </p:txBody>
      </p:sp>
      <p:sp>
        <p:nvSpPr>
          <p:cNvPr id="4" name="文本框 3"/>
          <p:cNvSpPr txBox="1"/>
          <p:nvPr/>
        </p:nvSpPr>
        <p:spPr>
          <a:xfrm>
            <a:off x="483235" y="351790"/>
            <a:ext cx="7814945" cy="5791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chemeClr val="accent6">
                    <a:lumMod val="75000"/>
                  </a:schemeClr>
                </a:solidFill>
              </a:rPr>
              <a:t>风湿性关节炎与类风湿性关节炎的区别</a:t>
            </a:r>
            <a:endParaRPr lang="zh-CN" altLang="en-US" sz="3200" b="1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1816100" y="2219325"/>
            <a:ext cx="3542030" cy="1381125"/>
          </a:xfrm>
        </p:spPr>
        <p:txBody>
          <a:bodyPr/>
          <a:lstStyle/>
          <a:p>
            <a:pPr algn="l"/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45440" y="1624330"/>
            <a:ext cx="7426960" cy="51206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200" b="1"/>
              <a:t>4</a:t>
            </a:r>
            <a:r>
              <a:rPr lang="zh-CN" altLang="en-US" sz="2200" b="1"/>
              <a:t>、实验室检查不同</a:t>
            </a:r>
            <a:r>
              <a:rPr lang="zh-CN" altLang="en-US" sz="2200"/>
              <a:t>：风湿性关节炎抗O高，类风湿关节炎往往类风湿因子高，CCP、AKA会出现阳性。 </a:t>
            </a:r>
            <a:endParaRPr lang="zh-CN" altLang="en-US" sz="2200"/>
          </a:p>
          <a:p>
            <a:endParaRPr lang="zh-CN" altLang="en-US" sz="2200"/>
          </a:p>
          <a:p>
            <a:r>
              <a:rPr lang="zh-CN" altLang="en-US" sz="2200" b="1"/>
              <a:t>5、治疗不同</a:t>
            </a:r>
            <a:r>
              <a:rPr lang="zh-CN" altLang="en-US" sz="2200"/>
              <a:t>：风湿性关节炎以消除链球菌感染为主，同时对于关节疼痛、心脏炎等进行相关处理。类风湿关节炎以防止关节破坏，保护关节功能，最大限度的提高患者的生活质量为目标。用药上及早应用慢作用抗风湿药。在关节疼痛肿胀期间应用外敷中药控制疼痛等症状。出现内脏并发症时进行相关治疗。</a:t>
            </a:r>
            <a:endParaRPr lang="zh-CN" altLang="en-US" sz="2200"/>
          </a:p>
          <a:p>
            <a:endParaRPr lang="zh-CN" altLang="en-US" sz="2200"/>
          </a:p>
          <a:p>
            <a:r>
              <a:rPr lang="zh-CN" altLang="en-US" sz="2200" b="1"/>
              <a:t>6、预后不同</a:t>
            </a:r>
            <a:r>
              <a:rPr lang="zh-CN" altLang="en-US" sz="2200"/>
              <a:t>：风湿性关节炎治疗后关节无变形遗留。</a:t>
            </a:r>
            <a:endParaRPr lang="zh-CN" altLang="en-US" sz="2200"/>
          </a:p>
          <a:p>
            <a:r>
              <a:rPr lang="zh-CN" altLang="en-US" sz="2200"/>
              <a:t>类风湿关节炎晚期会出现关节畸形。</a:t>
            </a:r>
            <a:endParaRPr lang="zh-CN" altLang="en-US" sz="2200"/>
          </a:p>
          <a:p>
            <a:endParaRPr lang="zh-CN" altLang="en-US" sz="2200"/>
          </a:p>
          <a:p>
            <a:endParaRPr lang="zh-CN" altLang="en-US" sz="2200"/>
          </a:p>
          <a:p>
            <a:endParaRPr lang="zh-CN" altLang="en-US" sz="2200"/>
          </a:p>
        </p:txBody>
      </p:sp>
      <p:sp>
        <p:nvSpPr>
          <p:cNvPr id="3" name="文本框 2"/>
          <p:cNvSpPr txBox="1"/>
          <p:nvPr/>
        </p:nvSpPr>
        <p:spPr>
          <a:xfrm>
            <a:off x="346075" y="413385"/>
            <a:ext cx="7425690" cy="5791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chemeClr val="accent6">
                    <a:lumMod val="75000"/>
                  </a:schemeClr>
                </a:solidFill>
                <a:sym typeface="+mn-ea"/>
              </a:rPr>
              <a:t>风湿性关节炎与类风湿性关节炎的区别</a:t>
            </a:r>
            <a:endParaRPr lang="zh-CN" alt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940435" y="429260"/>
            <a:ext cx="5358130" cy="6337935"/>
          </a:xfrm>
        </p:spPr>
        <p:txBody>
          <a:bodyPr/>
          <a:lstStyle/>
          <a:p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05130" y="1755775"/>
            <a:ext cx="5237480" cy="41427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1905" lvl="0" indent="-1905" algn="l" fontAlgn="base">
              <a:lnSpc>
                <a:spcPct val="110000"/>
              </a:lnSpc>
            </a:pPr>
            <a:r>
              <a:rPr lang="zh-CN" altLang="en-US" sz="2200" dirty="0">
                <a:cs typeface="+mn-ea"/>
                <a:sym typeface="+mn-ea"/>
              </a:rPr>
              <a:t>是中老年人最常见的关节炎，以关节软</a:t>
            </a:r>
            <a:endParaRPr lang="zh-CN" altLang="en-US" sz="2200" dirty="0">
              <a:cs typeface="+mn-ea"/>
              <a:sym typeface="+mn-ea"/>
            </a:endParaRPr>
          </a:p>
          <a:p>
            <a:pPr marL="1905" lvl="0" indent="-1905" algn="l" fontAlgn="base">
              <a:lnSpc>
                <a:spcPct val="110000"/>
              </a:lnSpc>
            </a:pPr>
            <a:r>
              <a:rPr lang="zh-CN" altLang="en-US" sz="2200" dirty="0">
                <a:cs typeface="+mn-ea"/>
                <a:sym typeface="+mn-ea"/>
              </a:rPr>
              <a:t>骨变性、损害为主，最终导致关节退变。</a:t>
            </a:r>
            <a:endParaRPr lang="zh-CN" altLang="en-US" sz="2200" dirty="0">
              <a:cs typeface="+mn-ea"/>
              <a:sym typeface="+mn-ea"/>
            </a:endParaRPr>
          </a:p>
          <a:p>
            <a:pPr marL="1905" lvl="0" indent="-1905" algn="l" fontAlgn="base">
              <a:lnSpc>
                <a:spcPct val="110000"/>
              </a:lnSpc>
            </a:pPr>
            <a:r>
              <a:rPr lang="zh-CN" altLang="en-US" sz="2200" dirty="0">
                <a:cs typeface="+mn-ea"/>
                <a:sym typeface="+mn-ea"/>
              </a:rPr>
              <a:t>骨质增生的骨关节疾病。又称退行性骨</a:t>
            </a:r>
            <a:endParaRPr lang="zh-CN" altLang="en-US" sz="2200" dirty="0">
              <a:cs typeface="+mn-ea"/>
              <a:sym typeface="+mn-ea"/>
            </a:endParaRPr>
          </a:p>
          <a:p>
            <a:pPr marL="1905" lvl="0" indent="-1905" algn="l" fontAlgn="base">
              <a:lnSpc>
                <a:spcPct val="110000"/>
              </a:lnSpc>
            </a:pPr>
            <a:r>
              <a:rPr lang="zh-CN" altLang="en-US" sz="2200" dirty="0">
                <a:cs typeface="+mn-ea"/>
                <a:sym typeface="+mn-ea"/>
              </a:rPr>
              <a:t>关节炎。</a:t>
            </a:r>
            <a:endParaRPr lang="zh-CN" altLang="en-US" sz="2200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-1905" algn="l" fontAlgn="base">
              <a:lnSpc>
                <a:spcPct val="110000"/>
              </a:lnSpc>
            </a:pPr>
            <a:endParaRPr lang="zh-CN" altLang="en-US" sz="2200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-1905" algn="l" fontAlgn="base">
              <a:lnSpc>
                <a:spcPct val="110000"/>
              </a:lnSpc>
            </a:pPr>
            <a:r>
              <a:rPr lang="zh-CN" altLang="en-US" sz="2200" dirty="0">
                <a:cs typeface="+mn-ea"/>
                <a:sym typeface="+mn-ea"/>
              </a:rPr>
              <a:t>可分：</a:t>
            </a:r>
            <a:r>
              <a:rPr lang="zh-CN" altLang="en-US" sz="2200" b="1" dirty="0">
                <a:cs typeface="+mn-ea"/>
                <a:sym typeface="+mn-ea"/>
              </a:rPr>
              <a:t>原发性和继发性。</a:t>
            </a:r>
            <a:endParaRPr lang="zh-CN" altLang="en-US" sz="2200" b="1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-1905" algn="l" fontAlgn="base">
              <a:lnSpc>
                <a:spcPct val="110000"/>
              </a:lnSpc>
            </a:pPr>
            <a:endParaRPr lang="zh-CN" altLang="en-US" sz="2200" b="1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283845" algn="l" fontAlgn="base">
              <a:lnSpc>
                <a:spcPct val="110000"/>
              </a:lnSpc>
              <a:buChar char="•"/>
            </a:pPr>
            <a:r>
              <a:rPr lang="zh-CN" altLang="en-US" sz="2200" dirty="0">
                <a:cs typeface="+mn-ea"/>
                <a:sym typeface="+mn-ea"/>
              </a:rPr>
              <a:t>原发性多见于：中老年人，原因不明</a:t>
            </a:r>
            <a:endParaRPr lang="zh-CN" altLang="en-US" sz="2200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283845" algn="l" fontAlgn="base">
              <a:lnSpc>
                <a:spcPct val="110000"/>
              </a:lnSpc>
              <a:buChar char="•"/>
            </a:pPr>
            <a:r>
              <a:rPr lang="zh-CN" altLang="en-US" sz="2200" dirty="0">
                <a:cs typeface="+mn-ea"/>
                <a:sym typeface="+mn-ea"/>
              </a:rPr>
              <a:t>继发性多见于：骨关节先天畸形；创</a:t>
            </a:r>
            <a:endParaRPr lang="zh-CN" altLang="en-US" sz="2200" dirty="0">
              <a:cs typeface="+mn-ea"/>
              <a:sym typeface="+mn-ea"/>
            </a:endParaRPr>
          </a:p>
          <a:p>
            <a:pPr marL="1905" lvl="0" indent="0" algn="l" fontAlgn="base">
              <a:lnSpc>
                <a:spcPct val="110000"/>
              </a:lnSpc>
              <a:buNone/>
            </a:pPr>
            <a:r>
              <a:rPr lang="zh-CN" altLang="en-US" sz="2200" dirty="0">
                <a:cs typeface="+mn-ea"/>
                <a:sym typeface="+mn-ea"/>
              </a:rPr>
              <a:t>   伤性骨关节损害；感染性骨关节损害。</a:t>
            </a:r>
            <a:endParaRPr lang="zh-CN" altLang="en-US" sz="2200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-1905" algn="l" fontAlgn="base">
              <a:lnSpc>
                <a:spcPct val="110000"/>
              </a:lnSpc>
            </a:pPr>
            <a:r>
              <a:rPr lang="zh-CN" altLang="en-US" sz="2200" dirty="0">
                <a:cs typeface="+mn-ea"/>
                <a:sym typeface="+mn-ea"/>
              </a:rPr>
              <a:t> </a:t>
            </a:r>
            <a:endParaRPr lang="zh-CN" altLang="en-US" sz="2200"/>
          </a:p>
        </p:txBody>
      </p:sp>
      <p:sp>
        <p:nvSpPr>
          <p:cNvPr id="3" name="文本框 2"/>
          <p:cNvSpPr txBox="1"/>
          <p:nvPr/>
        </p:nvSpPr>
        <p:spPr>
          <a:xfrm>
            <a:off x="492125" y="429260"/>
            <a:ext cx="4471035" cy="701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/>
            <a:r>
              <a:rPr lang="zh-CN" altLang="en-US" sz="4000" b="1">
                <a:solidFill>
                  <a:schemeClr val="accent6">
                    <a:lumMod val="75000"/>
                  </a:schemeClr>
                </a:solidFill>
                <a:sym typeface="+mn-ea"/>
              </a:rPr>
              <a:t>骨关节炎</a:t>
            </a:r>
            <a:endParaRPr lang="zh-CN" altLang="en-US" sz="4000" b="1">
              <a:solidFill>
                <a:schemeClr val="accent6">
                  <a:lumMod val="75000"/>
                </a:schemeClr>
              </a:solidFill>
              <a:sym typeface="+mn-ea"/>
            </a:endParaRPr>
          </a:p>
        </p:txBody>
      </p:sp>
      <p:pic>
        <p:nvPicPr>
          <p:cNvPr id="16401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92750" y="1979295"/>
            <a:ext cx="3698875" cy="486346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0" y="214313"/>
            <a:ext cx="5357813" cy="3386137"/>
          </a:xfrm>
        </p:spPr>
        <p:txBody>
          <a:bodyPr/>
          <a:lstStyle/>
          <a:p>
            <a:pPr algn="l"/>
            <a:r>
              <a:rPr lang="en-US" altLang="zh-CN" sz="4000" b="1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br>
              <a:rPr lang="en-US" altLang="zh-CN" sz="4000" b="1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altLang="zh-CN" sz="4000" b="1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zh-CN" altLang="zh-CN" sz="4000" b="1" smtClean="0">
                <a:solidFill>
                  <a:schemeClr val="accent6">
                    <a:lumMod val="75000"/>
                  </a:schemeClr>
                </a:solidFill>
              </a:rPr>
              <a:t>骨关节炎</a:t>
            </a:r>
            <a:r>
              <a:rPr lang="zh-CN" altLang="en-US" sz="4000" b="1" smtClean="0">
                <a:solidFill>
                  <a:schemeClr val="accent6">
                    <a:lumMod val="75000"/>
                  </a:schemeClr>
                </a:solidFill>
              </a:rPr>
              <a:t>病因</a:t>
            </a:r>
            <a:br>
              <a:rPr lang="zh-CN" altLang="zh-CN" sz="4000" b="1" smtClean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478155" y="1331595"/>
            <a:ext cx="6633845" cy="8229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l"/>
            <a:r>
              <a:rPr lang="zh-CN" altLang="en-US" sz="24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年龄、性别、职业；种族遗传因素；体质因素；姿势不良；骨内静脉瘀滞及骨内高压</a:t>
            </a:r>
            <a:endParaRPr lang="zh-CN" altLang="en-US" sz="2400"/>
          </a:p>
        </p:txBody>
      </p:sp>
      <p:pic>
        <p:nvPicPr>
          <p:cNvPr id="-2147482622" name="图片 -2147482623" descr="未命名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6420" y="2956560"/>
            <a:ext cx="6056630" cy="33210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0" y="214313"/>
            <a:ext cx="5357813" cy="3386137"/>
          </a:xfrm>
        </p:spPr>
        <p:txBody>
          <a:bodyPr/>
          <a:lstStyle/>
          <a:p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7660" y="1464310"/>
            <a:ext cx="7444105" cy="51206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1905" lvl="0" indent="283845" fontAlgn="base">
              <a:lnSpc>
                <a:spcPct val="110000"/>
              </a:lnSpc>
              <a:buChar char="•"/>
            </a:pPr>
            <a:r>
              <a:rPr lang="zh-CN" altLang="en-US" sz="2000" dirty="0">
                <a:cs typeface="+mn-ea"/>
                <a:sym typeface="+mn-ea"/>
              </a:rPr>
              <a:t>早期无明显异常，中后期可见关节缘增生、关节间隙变窄、软骨下骨质硬化、囊性变等。</a:t>
            </a:r>
            <a:endParaRPr lang="zh-CN" altLang="en-US" sz="2000" dirty="0">
              <a:cs typeface="+mn-ea"/>
              <a:sym typeface="+mn-ea"/>
            </a:endParaRPr>
          </a:p>
          <a:p>
            <a:pPr marL="1905" lvl="0" indent="283845" fontAlgn="base">
              <a:lnSpc>
                <a:spcPct val="50000"/>
              </a:lnSpc>
              <a:buChar char="•"/>
            </a:pPr>
            <a:endParaRPr lang="zh-CN" altLang="en-US" sz="2000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283845" fontAlgn="base">
              <a:lnSpc>
                <a:spcPct val="110000"/>
              </a:lnSpc>
              <a:buChar char="•"/>
            </a:pPr>
            <a:r>
              <a:rPr lang="zh-CN" altLang="en-US" sz="2000" dirty="0">
                <a:cs typeface="+mn-ea"/>
                <a:sym typeface="+mn-ea"/>
              </a:rPr>
              <a:t>本病起病缓慢。症状多出现在40岁以后，随年龄增长而发病者增多。女性的发病率高于男性。</a:t>
            </a:r>
            <a:endParaRPr lang="zh-CN" altLang="en-US" sz="2000" dirty="0">
              <a:cs typeface="+mn-ea"/>
              <a:sym typeface="+mn-ea"/>
            </a:endParaRPr>
          </a:p>
          <a:p>
            <a:pPr marL="1905" lvl="0" indent="283845" fontAlgn="base">
              <a:lnSpc>
                <a:spcPct val="60000"/>
              </a:lnSpc>
              <a:buChar char="•"/>
            </a:pPr>
            <a:endParaRPr lang="zh-CN" altLang="en-US" sz="2000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283845" fontAlgn="base">
              <a:lnSpc>
                <a:spcPct val="110000"/>
              </a:lnSpc>
              <a:buChar char="•"/>
            </a:pPr>
            <a:r>
              <a:rPr lang="zh-CN" altLang="en-US" sz="2000" dirty="0">
                <a:cs typeface="+mn-ea"/>
                <a:sym typeface="+mn-ea"/>
              </a:rPr>
              <a:t>本病的关节痛有以下特点：多出现在负重关节如膝、髋等；关节痛与活动有关，在休息后痛就缓解；在关节静止久后再活动，局部出现短暂的僵硬感，持续时间不超过30分钟，活动后消失；病情严重者即使在休息时都有关节痛和活动的受限；受累关节</a:t>
            </a:r>
            <a:endParaRPr lang="zh-CN" altLang="en-US" sz="2000" dirty="0">
              <a:cs typeface="+mn-ea"/>
              <a:sym typeface="+mn-ea"/>
            </a:endParaRPr>
          </a:p>
          <a:p>
            <a:pPr marL="1905" lvl="0" indent="0" fontAlgn="base">
              <a:lnSpc>
                <a:spcPct val="110000"/>
              </a:lnSpc>
              <a:buNone/>
            </a:pPr>
            <a:r>
              <a:rPr lang="zh-CN" altLang="en-US" sz="2000" dirty="0">
                <a:cs typeface="+mn-ea"/>
                <a:sym typeface="+mn-ea"/>
              </a:rPr>
              <a:t>往往伴有压痛、骨性肥大、骨性摩擦音、少</a:t>
            </a:r>
            <a:endParaRPr lang="zh-CN" altLang="en-US" sz="2000" dirty="0">
              <a:cs typeface="+mn-ea"/>
              <a:sym typeface="+mn-ea"/>
            </a:endParaRPr>
          </a:p>
          <a:p>
            <a:pPr marL="1905" lvl="0" indent="0" fontAlgn="base">
              <a:lnSpc>
                <a:spcPct val="110000"/>
              </a:lnSpc>
              <a:buNone/>
            </a:pPr>
            <a:r>
              <a:rPr lang="zh-CN" altLang="en-US" sz="2000" dirty="0">
                <a:cs typeface="+mn-ea"/>
                <a:sym typeface="+mn-ea"/>
              </a:rPr>
              <a:t>数患者有畸形。</a:t>
            </a:r>
            <a:endParaRPr lang="zh-CN" altLang="en-US" sz="2000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-1905" fontAlgn="base">
              <a:lnSpc>
                <a:spcPct val="110000"/>
              </a:lnSpc>
            </a:pPr>
            <a:endParaRPr lang="zh-CN" altLang="en-US" sz="2000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283845" fontAlgn="base">
              <a:lnSpc>
                <a:spcPct val="110000"/>
              </a:lnSpc>
              <a:buChar char="•"/>
            </a:pPr>
            <a:r>
              <a:rPr lang="zh-CN" altLang="en-US" sz="2000" b="1" dirty="0">
                <a:cs typeface="+mn-ea"/>
                <a:sym typeface="+mn-ea"/>
              </a:rPr>
              <a:t>骨关节炎的危害 ：</a:t>
            </a:r>
            <a:r>
              <a:rPr lang="zh-CN" altLang="en-US" sz="2000" dirty="0">
                <a:cs typeface="+mn-ea"/>
                <a:sym typeface="+mn-ea"/>
              </a:rPr>
              <a:t>关节疼痛；僵直畸形；</a:t>
            </a:r>
            <a:endParaRPr lang="zh-CN" altLang="en-US" sz="2000" dirty="0">
              <a:cs typeface="+mn-ea"/>
              <a:sym typeface="+mn-ea"/>
            </a:endParaRPr>
          </a:p>
          <a:p>
            <a:pPr marL="1905" lvl="0" indent="0" fontAlgn="base">
              <a:lnSpc>
                <a:spcPct val="110000"/>
              </a:lnSpc>
              <a:buNone/>
            </a:pPr>
            <a:r>
              <a:rPr lang="zh-CN" altLang="en-US" sz="2000" dirty="0">
                <a:cs typeface="+mn-ea"/>
                <a:sym typeface="+mn-ea"/>
              </a:rPr>
              <a:t>功能障碍</a:t>
            </a:r>
            <a:endParaRPr lang="zh-CN" altLang="en-US" sz="2000" dirty="0">
              <a:cs typeface="+mn-ea"/>
              <a:sym typeface="+mn-ea"/>
            </a:endParaRPr>
          </a:p>
          <a:p>
            <a:pPr marL="1905" lvl="0" indent="0" fontAlgn="base">
              <a:lnSpc>
                <a:spcPct val="110000"/>
              </a:lnSpc>
              <a:buNone/>
            </a:pPr>
            <a:r>
              <a:rPr lang="zh-CN" altLang="en-US" sz="2000" dirty="0">
                <a:cs typeface="+mn-ea"/>
                <a:sym typeface="+mn-ea"/>
              </a:rPr>
              <a:t> </a:t>
            </a:r>
            <a:endParaRPr lang="zh-CN" altLang="en-US" sz="2000"/>
          </a:p>
        </p:txBody>
      </p:sp>
      <p:sp>
        <p:nvSpPr>
          <p:cNvPr id="3" name="文本框 2"/>
          <p:cNvSpPr txBox="1"/>
          <p:nvPr/>
        </p:nvSpPr>
        <p:spPr>
          <a:xfrm>
            <a:off x="327660" y="476250"/>
            <a:ext cx="6119495" cy="701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/>
            <a:r>
              <a:rPr lang="zh-CN" altLang="en-US" sz="4000" b="1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骨关节炎诊断要点</a:t>
            </a:r>
            <a:endParaRPr lang="zh-CN" altLang="en-US" sz="4000" b="1" dirty="0">
              <a:solidFill>
                <a:schemeClr val="accent6">
                  <a:lumMod val="75000"/>
                </a:schemeClr>
              </a:solidFill>
              <a:sym typeface="+mn-ea"/>
            </a:endParaRPr>
          </a:p>
        </p:txBody>
      </p:sp>
      <p:pic>
        <p:nvPicPr>
          <p:cNvPr id="17425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H="1">
            <a:off x="5465445" y="4624070"/>
            <a:ext cx="3698875" cy="21971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0" y="214313"/>
            <a:ext cx="5357813" cy="3386137"/>
          </a:xfrm>
        </p:spPr>
        <p:txBody>
          <a:bodyPr/>
          <a:lstStyle/>
          <a:p>
            <a:pPr algn="l"/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>
          <a:xfrm>
            <a:off x="1371600" y="1993265"/>
            <a:ext cx="6400800" cy="3645535"/>
          </a:xfrm>
        </p:spPr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31165" y="1083945"/>
            <a:ext cx="7416165" cy="52832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1905" lvl="0" indent="283845">
              <a:lnSpc>
                <a:spcPct val="120000"/>
              </a:lnSpc>
              <a:buChar char="•"/>
            </a:pPr>
            <a:r>
              <a:rPr lang="zh-CN" altLang="en-US" sz="2200" b="1" dirty="0">
                <a:sym typeface="+mn-ea"/>
              </a:rPr>
              <a:t>非药物治疗</a:t>
            </a:r>
            <a:r>
              <a:rPr lang="zh-CN" altLang="en-US" sz="2200" dirty="0">
                <a:sym typeface="+mn-ea"/>
              </a:rPr>
              <a:t> ：包括患者的健康教育、自我训练、减肥、有氧操、关节活动度训练、肌力训练、助行工具的使用、膝内翻的楔行鞋垫、职业治疗及关节保护、日常生活的辅助设施等等。</a:t>
            </a:r>
            <a:endParaRPr lang="zh-CN" altLang="en-US" sz="22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283845">
              <a:lnSpc>
                <a:spcPct val="50000"/>
              </a:lnSpc>
              <a:buChar char="•"/>
            </a:pPr>
            <a:endParaRPr lang="zh-CN" altLang="en-US" sz="2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283845">
              <a:lnSpc>
                <a:spcPct val="120000"/>
              </a:lnSpc>
              <a:buChar char="•"/>
            </a:pPr>
            <a:r>
              <a:rPr lang="zh-CN" altLang="en-US" sz="2200" b="1" dirty="0">
                <a:sym typeface="+mn-ea"/>
              </a:rPr>
              <a:t>药物治疗</a:t>
            </a:r>
            <a:r>
              <a:rPr lang="zh-CN" altLang="en-US" sz="2200" dirty="0">
                <a:sym typeface="+mn-ea"/>
              </a:rPr>
              <a:t>：氨基葡萄糖：口服1次250～500mg，1日3次，就餐服用最佳。非甾体镇痛抗炎药：外用镇痛膏药贴剂；亦可选用布洛芬1次200～400mg，1日3次；或氨糖美锌1次200mg，1日3次；尼美舒利1次100mg，1日2次，连续4～6周。</a:t>
            </a:r>
            <a:endParaRPr lang="zh-CN" altLang="en-US" sz="22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283845">
              <a:lnSpc>
                <a:spcPct val="60000"/>
              </a:lnSpc>
              <a:buChar char="•"/>
            </a:pPr>
            <a:endParaRPr lang="zh-CN" altLang="en-US" sz="2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283845">
              <a:lnSpc>
                <a:spcPct val="120000"/>
              </a:lnSpc>
              <a:buChar char="•"/>
            </a:pPr>
            <a:r>
              <a:rPr lang="zh-CN" altLang="en-US" sz="2200" b="1" dirty="0">
                <a:sym typeface="+mn-ea"/>
              </a:rPr>
              <a:t>手术治疗</a:t>
            </a:r>
            <a:r>
              <a:rPr lang="zh-CN" altLang="en-US" sz="2200" dirty="0">
                <a:sym typeface="+mn-ea"/>
              </a:rPr>
              <a:t>：骨性关节炎症状十分严重、药物治疗无效的，且影响病人的日常生活，就应该考虑手术干预，如关节置换。</a:t>
            </a:r>
            <a:endParaRPr lang="zh-CN" altLang="en-US" sz="2200"/>
          </a:p>
        </p:txBody>
      </p:sp>
      <p:sp>
        <p:nvSpPr>
          <p:cNvPr id="3" name="文本框 2"/>
          <p:cNvSpPr txBox="1"/>
          <p:nvPr/>
        </p:nvSpPr>
        <p:spPr>
          <a:xfrm>
            <a:off x="431165" y="214630"/>
            <a:ext cx="5050155" cy="701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/>
            <a:r>
              <a:rPr lang="zh-CN" altLang="en-US" sz="4000" b="1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骨关节炎的治疗</a:t>
            </a:r>
            <a:endParaRPr lang="zh-CN" altLang="en-US" sz="4000" b="1" dirty="0">
              <a:solidFill>
                <a:schemeClr val="accent6">
                  <a:lumMod val="75000"/>
                </a:schemeClr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288290" y="678815"/>
            <a:ext cx="6610985" cy="5953760"/>
          </a:xfrm>
        </p:spPr>
        <p:txBody>
          <a:bodyPr/>
          <a:lstStyle/>
          <a:p>
            <a:pPr algn="l"/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8155" y="1399540"/>
            <a:ext cx="7181850" cy="4512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lvl="0" indent="-285750">
              <a:lnSpc>
                <a:spcPct val="120000"/>
              </a:lnSpc>
              <a:buChar char="•"/>
            </a:pPr>
            <a:r>
              <a:rPr lang="zh-CN" altLang="en-US" sz="2200" b="1">
                <a:latin typeface="宋体" panose="02010600030101010101" pitchFamily="2" charset="-122"/>
                <a:sym typeface="+mn-ea"/>
              </a:rPr>
              <a:t>骨性关节炎，关节冷痛者</a:t>
            </a:r>
            <a:r>
              <a:rPr lang="zh-CN" altLang="en-US" sz="2200">
                <a:latin typeface="宋体" panose="02010600030101010101" pitchFamily="2" charset="-122"/>
                <a:sym typeface="+mn-ea"/>
              </a:rPr>
              <a:t>：乐松	；风湿骨痛胶囊；氨基葡萄糖；麝香镇痛膏	</a:t>
            </a:r>
            <a:endParaRPr lang="zh-CN" altLang="en-US" sz="2200" u="none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285750" lvl="0" indent="-285750">
              <a:lnSpc>
                <a:spcPct val="120000"/>
              </a:lnSpc>
              <a:buChar char="•"/>
            </a:pPr>
            <a:r>
              <a:rPr lang="zh-CN" altLang="en-US" sz="2200" b="1">
                <a:latin typeface="宋体" panose="02010600030101010101" pitchFamily="2" charset="-122"/>
                <a:sym typeface="+mn-ea"/>
              </a:rPr>
              <a:t>骨关节炎、关节疼痛，活动加重者</a:t>
            </a:r>
            <a:r>
              <a:rPr lang="zh-CN" altLang="en-US" sz="2200">
                <a:latin typeface="宋体" panose="02010600030101010101" pitchFamily="2" charset="-122"/>
                <a:sym typeface="+mn-ea"/>
              </a:rPr>
              <a:t>：氨基葡萄糖；布洛芬；舒筋丸；云南白药气雾剂</a:t>
            </a:r>
            <a:endParaRPr lang="zh-CN" altLang="en-US" sz="2200" u="none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285750" lvl="0" indent="-285750">
              <a:lnSpc>
                <a:spcPct val="120000"/>
              </a:lnSpc>
              <a:buChar char="•"/>
            </a:pPr>
            <a:r>
              <a:rPr lang="zh-CN" altLang="en-US" sz="2200" b="1">
                <a:latin typeface="宋体" panose="02010600030101010101" pitchFamily="2" charset="-122"/>
                <a:sym typeface="+mn-ea"/>
              </a:rPr>
              <a:t>骨性关节炎，关节肿痛者</a:t>
            </a:r>
            <a:r>
              <a:rPr lang="zh-CN" altLang="en-US" sz="2200">
                <a:latin typeface="宋体" panose="02010600030101010101" pitchFamily="2" charset="-122"/>
                <a:sym typeface="+mn-ea"/>
              </a:rPr>
              <a:t>：氨基葡萄糖；小活络片；麝香镇痛膏	</a:t>
            </a:r>
            <a:endParaRPr lang="zh-CN" altLang="en-US" sz="2200" u="none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285750" lvl="0" indent="-285750">
              <a:lnSpc>
                <a:spcPct val="120000"/>
              </a:lnSpc>
              <a:buChar char="•"/>
            </a:pPr>
            <a:endParaRPr lang="zh-CN" altLang="en-US" sz="2200" u="none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285750" lvl="0" indent="-285750">
              <a:lnSpc>
                <a:spcPct val="120000"/>
              </a:lnSpc>
              <a:buChar char="•"/>
            </a:pPr>
            <a:r>
              <a:rPr lang="zh-CN" altLang="en-US" sz="2200" b="1">
                <a:sym typeface="+mn-ea"/>
              </a:rPr>
              <a:t>联合用药推荐</a:t>
            </a:r>
            <a:r>
              <a:rPr lang="zh-CN" altLang="en-US" sz="2200">
                <a:sym typeface="+mn-ea"/>
              </a:rPr>
              <a:t>：补肾益寿胶囊、阿法骨化醇软胶囊、</a:t>
            </a:r>
            <a:endParaRPr lang="zh-CN" altLang="en-US" sz="2200">
              <a:sym typeface="+mn-ea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zh-CN" altLang="en-US" sz="2200">
                <a:sym typeface="+mn-ea"/>
              </a:rPr>
              <a:t>     淫羊藿破壁饮片、膏药、镇痛类外用搽剂</a:t>
            </a:r>
            <a:endParaRPr lang="zh-CN" altLang="en-US" sz="22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285750" lvl="0" indent="-285750">
              <a:lnSpc>
                <a:spcPct val="120000"/>
              </a:lnSpc>
              <a:buChar char="•"/>
            </a:pPr>
            <a:endParaRPr lang="zh-CN" altLang="en-US" sz="22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285750" lvl="0" indent="-285750">
              <a:lnSpc>
                <a:spcPct val="120000"/>
              </a:lnSpc>
              <a:buChar char="•"/>
            </a:pPr>
            <a:r>
              <a:rPr lang="zh-CN" altLang="en-US" sz="2200" b="1">
                <a:sym typeface="+mn-ea"/>
              </a:rPr>
              <a:t>营养素推荐</a:t>
            </a:r>
            <a:r>
              <a:rPr lang="zh-CN" altLang="en-US" sz="2200">
                <a:sym typeface="+mn-ea"/>
              </a:rPr>
              <a:t>：氨糖软骨素加钙片、维生素</a:t>
            </a:r>
            <a:r>
              <a:rPr lang="en-US" altLang="zh-CN" sz="2200">
                <a:sym typeface="+mn-ea"/>
              </a:rPr>
              <a:t>K2</a:t>
            </a:r>
            <a:r>
              <a:rPr lang="zh-CN" altLang="en-US" sz="2200">
                <a:sym typeface="+mn-ea"/>
              </a:rPr>
              <a:t>软胶囊</a:t>
            </a:r>
            <a:endParaRPr lang="zh-CN" altLang="en-US" sz="2200"/>
          </a:p>
        </p:txBody>
      </p:sp>
      <p:sp>
        <p:nvSpPr>
          <p:cNvPr id="3" name="文本框 2"/>
          <p:cNvSpPr txBox="1"/>
          <p:nvPr/>
        </p:nvSpPr>
        <p:spPr>
          <a:xfrm>
            <a:off x="478155" y="326390"/>
            <a:ext cx="4879340" cy="701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/>
            <a:r>
              <a:rPr lang="zh-CN" altLang="en-US" sz="4000" b="1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骨关节炎用药推荐</a:t>
            </a:r>
            <a:endParaRPr lang="zh-CN" altLang="en-US" sz="4000" b="1" dirty="0">
              <a:solidFill>
                <a:schemeClr val="accent6">
                  <a:lumMod val="75000"/>
                </a:schemeClr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2862580" y="3246120"/>
            <a:ext cx="3510280" cy="1200150"/>
          </a:xfrm>
        </p:spPr>
        <p:txBody>
          <a:bodyPr/>
          <a:lstStyle/>
          <a:p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>
          <a:xfrm>
            <a:off x="1046480" y="3886200"/>
            <a:ext cx="6725920" cy="1752600"/>
          </a:xfrm>
        </p:spPr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69595" y="1906270"/>
            <a:ext cx="6831965" cy="1859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zh-CN" altLang="en-US" sz="2000" b="1"/>
              <a:t>氨基葡萄糖</a:t>
            </a:r>
            <a:r>
              <a:rPr lang="zh-CN" altLang="en-US" sz="2000"/>
              <a:t>：能够激活软骨细胞合成多糖和胶原纤维，生成软骨基质，修复关节软骨，催生关节滑液。</a:t>
            </a:r>
            <a:endParaRPr lang="zh-CN" altLang="en-US" sz="2000"/>
          </a:p>
          <a:p>
            <a:pPr marL="342900" indent="-342900">
              <a:lnSpc>
                <a:spcPct val="0"/>
              </a:lnSpc>
              <a:buFont typeface="Arial" panose="020B0604020202020204" pitchFamily="34" charset="0"/>
              <a:buChar char="•"/>
            </a:pPr>
            <a:endParaRPr lang="zh-CN" altLang="en-US" sz="2000" b="1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000" b="1"/>
              <a:t>硫酸软骨素</a:t>
            </a:r>
            <a:r>
              <a:rPr lang="zh-CN" altLang="en-US" sz="2000"/>
              <a:t>：具有催生关节滑液，润滑关节软骨表面，减少摩擦，使关节更为灵活同时，为关节软骨输送足够的营养物质，改善骨质增生。</a:t>
            </a:r>
            <a:endParaRPr lang="zh-CN" altLang="en-US" sz="2000"/>
          </a:p>
        </p:txBody>
      </p:sp>
      <p:sp>
        <p:nvSpPr>
          <p:cNvPr id="3" name="文本框 2"/>
          <p:cNvSpPr txBox="1"/>
          <p:nvPr/>
        </p:nvSpPr>
        <p:spPr>
          <a:xfrm>
            <a:off x="569595" y="1359535"/>
            <a:ext cx="6831965" cy="4267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200"/>
              <a:t>主要由氨基葡萄糖盐酸盐、硫酸软骨素、碳酸钙组成</a:t>
            </a:r>
            <a:endParaRPr lang="zh-CN" altLang="en-US" sz="2200"/>
          </a:p>
        </p:txBody>
      </p:sp>
      <p:sp>
        <p:nvSpPr>
          <p:cNvPr id="4" name="文本框 3"/>
          <p:cNvSpPr txBox="1"/>
          <p:nvPr/>
        </p:nvSpPr>
        <p:spPr>
          <a:xfrm>
            <a:off x="442595" y="265430"/>
            <a:ext cx="5722620" cy="701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 b="1">
                <a:solidFill>
                  <a:schemeClr val="accent6">
                    <a:lumMod val="75000"/>
                  </a:schemeClr>
                </a:solidFill>
                <a:sym typeface="+mn-ea"/>
              </a:rPr>
              <a:t>氨糖软骨素加钙片</a:t>
            </a:r>
            <a:endParaRPr lang="zh-CN" altLang="en-US" sz="4000" b="1">
              <a:solidFill>
                <a:schemeClr val="accent6">
                  <a:lumMod val="75000"/>
                </a:schemeClr>
              </a:solidFill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69595" y="3886200"/>
            <a:ext cx="6954520" cy="20726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zh-CN" altLang="en-US" sz="2000"/>
              <a:t>1.有助于减轻因关节炎症和骨质疏松症引起的疼痛、僵硬和肿胀；</a:t>
            </a:r>
            <a:endParaRPr lang="zh-CN" altLang="en-US" sz="2000"/>
          </a:p>
          <a:p>
            <a:pPr>
              <a:lnSpc>
                <a:spcPct val="130000"/>
              </a:lnSpc>
            </a:pPr>
            <a:r>
              <a:rPr lang="zh-CN" altLang="en-US" sz="2000"/>
              <a:t>2.有助于修复关节损伤，同时刺激软骨生长及参与软骨生成；</a:t>
            </a:r>
            <a:endParaRPr lang="zh-CN" altLang="en-US" sz="2000"/>
          </a:p>
          <a:p>
            <a:pPr>
              <a:lnSpc>
                <a:spcPct val="130000"/>
              </a:lnSpc>
            </a:pPr>
            <a:r>
              <a:rPr lang="zh-CN" altLang="en-US" sz="2000"/>
              <a:t>3.有助于强化软骨结构，防止关节功能失效；</a:t>
            </a:r>
            <a:endParaRPr lang="zh-CN" altLang="en-US" sz="2000"/>
          </a:p>
          <a:p>
            <a:pPr>
              <a:lnSpc>
                <a:spcPct val="130000"/>
              </a:lnSpc>
            </a:pPr>
            <a:r>
              <a:rPr lang="zh-CN" altLang="en-US" sz="2000"/>
              <a:t>4.有助于保持关节完整及骨骼结构功</a:t>
            </a:r>
            <a:endParaRPr lang="zh-CN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2355850" y="1881505"/>
            <a:ext cx="3002280" cy="1718945"/>
          </a:xfrm>
        </p:spPr>
        <p:txBody>
          <a:bodyPr/>
          <a:lstStyle/>
          <a:p>
            <a:pPr algn="l"/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62610" y="3178175"/>
            <a:ext cx="6889750" cy="22860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2000"/>
              <a:t>1</a:t>
            </a:r>
            <a:r>
              <a:rPr lang="zh-CN" altLang="en-US" sz="2000"/>
              <a:t>、</a:t>
            </a:r>
            <a:r>
              <a:rPr lang="zh-CN" altLang="en-US" sz="2000"/>
              <a:t>治疗和预防骨质疏松症，维生素K2生成骨蛋白质，再与钙共同生成骨质，增加骨密度，防止骨折。</a:t>
            </a:r>
            <a:endParaRPr lang="zh-CN" altLang="en-US" sz="2000"/>
          </a:p>
          <a:p>
            <a:pPr>
              <a:lnSpc>
                <a:spcPct val="120000"/>
              </a:lnSpc>
            </a:pPr>
            <a:r>
              <a:rPr lang="en-US" altLang="zh-CN" sz="2000"/>
              <a:t>2</a:t>
            </a:r>
            <a:r>
              <a:rPr lang="zh-CN" altLang="en-US" sz="2000"/>
              <a:t>、</a:t>
            </a:r>
            <a:r>
              <a:rPr lang="zh-CN" altLang="en-US" sz="2000"/>
              <a:t>维生素K2可预防肝硬化进展为肝癌。</a:t>
            </a:r>
            <a:endParaRPr lang="zh-CN" altLang="en-US" sz="2000"/>
          </a:p>
          <a:p>
            <a:pPr>
              <a:lnSpc>
                <a:spcPct val="120000"/>
              </a:lnSpc>
            </a:pPr>
            <a:r>
              <a:rPr lang="en-US" altLang="zh-CN" sz="2000"/>
              <a:t>3</a:t>
            </a:r>
            <a:r>
              <a:rPr lang="zh-CN" altLang="en-US" sz="2000"/>
              <a:t>、</a:t>
            </a:r>
            <a:r>
              <a:rPr lang="zh-CN" altLang="en-US" sz="2000"/>
              <a:t>治疗维生素K2缺乏性出血症，促进凝血酶原的形成，加速凝血，维持正常的凝血时间。</a:t>
            </a:r>
            <a:endParaRPr lang="zh-CN" altLang="en-US" sz="2000"/>
          </a:p>
          <a:p>
            <a:pPr>
              <a:lnSpc>
                <a:spcPct val="120000"/>
              </a:lnSpc>
            </a:pPr>
            <a:r>
              <a:rPr lang="en-US" altLang="zh-CN" sz="2000"/>
              <a:t>4</a:t>
            </a:r>
            <a:r>
              <a:rPr lang="zh-CN" altLang="en-US" sz="2000"/>
              <a:t>、</a:t>
            </a:r>
            <a:r>
              <a:rPr lang="zh-CN" altLang="en-US" sz="2000"/>
              <a:t>具有利尿、强化肝脏的解毒功能，并能降低血压。</a:t>
            </a:r>
            <a:endParaRPr lang="zh-CN" altLang="en-US" sz="2000"/>
          </a:p>
        </p:txBody>
      </p:sp>
      <p:sp>
        <p:nvSpPr>
          <p:cNvPr id="4" name="文本框 3"/>
          <p:cNvSpPr txBox="1"/>
          <p:nvPr/>
        </p:nvSpPr>
        <p:spPr>
          <a:xfrm>
            <a:off x="562610" y="1021080"/>
            <a:ext cx="7035165" cy="28651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zh-CN" altLang="en-US" sz="2000"/>
              <a:t>维生素K2是目前发现的唯一具有促进骨形成，抑制骨吸收双重功能的物质，通过独特的作用机理，促进人体钙的有效快速吸收，具有靶向功能，把钙准确的沉积在人体的骨骼上，从而达到增加骨密度，防治骨质疏松的目的，是开启人体钙吸收的金钥匙。</a:t>
            </a:r>
            <a:endParaRPr lang="zh-CN" altLang="en-US" sz="2000"/>
          </a:p>
          <a:p>
            <a:pPr>
              <a:lnSpc>
                <a:spcPct val="130000"/>
              </a:lnSpc>
            </a:pPr>
            <a:endParaRPr lang="zh-CN" altLang="en-US" sz="2000"/>
          </a:p>
          <a:p>
            <a:pPr>
              <a:lnSpc>
                <a:spcPct val="130000"/>
              </a:lnSpc>
            </a:pPr>
            <a:r>
              <a:rPr lang="zh-CN" altLang="en-US" sz="2000"/>
              <a:t> </a:t>
            </a:r>
            <a:endParaRPr lang="zh-CN" altLang="en-US" sz="2000"/>
          </a:p>
        </p:txBody>
      </p:sp>
      <p:sp>
        <p:nvSpPr>
          <p:cNvPr id="5" name="文本框 4"/>
          <p:cNvSpPr txBox="1"/>
          <p:nvPr/>
        </p:nvSpPr>
        <p:spPr>
          <a:xfrm>
            <a:off x="388620" y="213995"/>
            <a:ext cx="5715000" cy="701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 b="1">
                <a:solidFill>
                  <a:schemeClr val="accent6">
                    <a:lumMod val="75000"/>
                  </a:schemeClr>
                </a:solidFill>
              </a:rPr>
              <a:t>维生素K2</a:t>
            </a:r>
            <a:r>
              <a:rPr lang="en-US" altLang="zh-CN" sz="4000" b="1">
                <a:solidFill>
                  <a:schemeClr val="accent6">
                    <a:lumMod val="75000"/>
                  </a:schemeClr>
                </a:solidFill>
              </a:rPr>
              <a:t>--</a:t>
            </a:r>
            <a:r>
              <a:rPr lang="zh-CN" altLang="en-US" sz="3600" b="1">
                <a:solidFill>
                  <a:schemeClr val="accent6">
                    <a:lumMod val="75000"/>
                  </a:schemeClr>
                </a:solidFill>
              </a:rPr>
              <a:t>钙质搬运工</a:t>
            </a:r>
            <a:endParaRPr lang="zh-CN" altLang="en-US" sz="36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88620" y="5718810"/>
            <a:ext cx="7281545" cy="3962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/>
              <a:t>钙沉积过程：</a:t>
            </a:r>
            <a:r>
              <a:rPr lang="zh-CN" altLang="en-US" sz="2000">
                <a:solidFill>
                  <a:srgbClr val="FF0000"/>
                </a:solidFill>
              </a:rPr>
              <a:t>肠钙</a:t>
            </a:r>
            <a:r>
              <a:rPr lang="en-US" altLang="zh-CN" sz="2000"/>
              <a:t>--</a:t>
            </a:r>
            <a:r>
              <a:rPr lang="zh-CN" altLang="en-US" sz="2000"/>
              <a:t>活性</a:t>
            </a:r>
            <a:r>
              <a:rPr lang="zh-CN" altLang="en-US" sz="2000"/>
              <a:t>维生素</a:t>
            </a:r>
            <a:r>
              <a:rPr lang="en-US" altLang="zh-CN" sz="2000"/>
              <a:t>D3--</a:t>
            </a:r>
            <a:r>
              <a:rPr lang="zh-CN" altLang="en-US" sz="2000">
                <a:solidFill>
                  <a:srgbClr val="FF0000"/>
                </a:solidFill>
              </a:rPr>
              <a:t>血钙</a:t>
            </a:r>
            <a:r>
              <a:rPr lang="en-US" altLang="zh-CN" sz="2000"/>
              <a:t>--</a:t>
            </a:r>
            <a:r>
              <a:rPr lang="zh-CN" altLang="en-US" sz="2000"/>
              <a:t>活性钙结合蛋白</a:t>
            </a:r>
            <a:r>
              <a:rPr lang="en-US" altLang="zh-CN" sz="2000"/>
              <a:t>--</a:t>
            </a:r>
            <a:r>
              <a:rPr lang="zh-CN" altLang="en-US" sz="2000">
                <a:solidFill>
                  <a:srgbClr val="FF0000"/>
                </a:solidFill>
              </a:rPr>
              <a:t>骨骼</a:t>
            </a:r>
            <a:endParaRPr lang="zh-CN" altLang="en-US" sz="2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546735" y="214630"/>
            <a:ext cx="3070225" cy="913130"/>
          </a:xfrm>
        </p:spPr>
        <p:txBody>
          <a:bodyPr/>
          <a:lstStyle/>
          <a:p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r>
              <a:rPr lang="zh-CN" altLang="en-US" sz="4000" b="1" smtClean="0">
                <a:solidFill>
                  <a:schemeClr val="accent6">
                    <a:lumMod val="75000"/>
                  </a:schemeClr>
                </a:solidFill>
              </a:rPr>
              <a:t>销售八步曲</a:t>
            </a:r>
            <a:br>
              <a:rPr lang="en-US" altLang="zh-CN" sz="4000" b="1" smtClean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>
          <a:xfrm>
            <a:off x="902970" y="1010285"/>
            <a:ext cx="6894830" cy="4601845"/>
          </a:xfrm>
        </p:spPr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46100" y="1268095"/>
            <a:ext cx="7078980" cy="5273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/>
            <a:r>
              <a:rPr lang="en-US" altLang="zh-CN" sz="2000">
                <a:sym typeface="+mn-ea"/>
              </a:rPr>
              <a:t>1</a:t>
            </a:r>
            <a:r>
              <a:rPr lang="zh-CN" altLang="en-US" sz="2000">
                <a:sym typeface="+mn-ea"/>
              </a:rPr>
              <a:t>：招呼：您好，请问需要什么帮助？</a:t>
            </a:r>
            <a:endParaRPr lang="zh-CN" altLang="en-US" sz="20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endParaRPr lang="zh-CN" altLang="en-US" sz="20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r>
              <a:rPr lang="en-US" altLang="zh-CN" sz="2000">
                <a:sym typeface="+mn-ea"/>
              </a:rPr>
              <a:t>2</a:t>
            </a:r>
            <a:r>
              <a:rPr lang="zh-CN" altLang="en-US" sz="2000">
                <a:sym typeface="+mn-ea"/>
              </a:rPr>
              <a:t>：问诊和观察顾客：请问有什么症状？是您本人</a:t>
            </a:r>
            <a:endParaRPr lang="zh-CN" altLang="en-US" sz="2000">
              <a:sym typeface="+mn-ea"/>
            </a:endParaRPr>
          </a:p>
          <a:p>
            <a:pPr lvl="0" indent="0"/>
            <a:r>
              <a:rPr lang="zh-CN" altLang="en-US" sz="2000">
                <a:sym typeface="+mn-ea"/>
              </a:rPr>
              <a:t>使用吗？</a:t>
            </a:r>
            <a:endParaRPr lang="zh-CN" altLang="en-US" sz="20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endParaRPr lang="zh-CN" altLang="en-US" sz="20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r>
              <a:rPr lang="en-US" altLang="zh-CN" sz="2000">
                <a:sym typeface="+mn-ea"/>
              </a:rPr>
              <a:t>3</a:t>
            </a:r>
            <a:r>
              <a:rPr lang="zh-CN" altLang="en-US" sz="2000">
                <a:sym typeface="+mn-ea"/>
              </a:rPr>
              <a:t>：根据您的症状，我初步判断可能是</a:t>
            </a:r>
            <a:r>
              <a:rPr lang="en-US" altLang="zh-CN" sz="2000">
                <a:sym typeface="+mn-ea"/>
              </a:rPr>
              <a:t>**</a:t>
            </a:r>
            <a:r>
              <a:rPr lang="zh-CN" altLang="en-US" sz="2000">
                <a:sym typeface="+mn-ea"/>
              </a:rPr>
              <a:t>病。</a:t>
            </a:r>
            <a:endParaRPr lang="zh-CN" altLang="en-US" sz="20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endParaRPr lang="zh-CN" altLang="en-US" sz="20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r>
              <a:rPr lang="en-US" altLang="zh-CN" sz="2000">
                <a:sym typeface="+mn-ea"/>
              </a:rPr>
              <a:t>4</a:t>
            </a:r>
            <a:r>
              <a:rPr lang="zh-CN" altLang="en-US" sz="2000">
                <a:sym typeface="+mn-ea"/>
              </a:rPr>
              <a:t>：推荐药品，根据症状，用</a:t>
            </a:r>
            <a:r>
              <a:rPr lang="en-US" altLang="zh-CN" sz="2000">
                <a:sym typeface="+mn-ea"/>
              </a:rPr>
              <a:t>**</a:t>
            </a:r>
            <a:r>
              <a:rPr lang="zh-CN" altLang="en-US" sz="2000">
                <a:sym typeface="+mn-ea"/>
              </a:rPr>
              <a:t>药比较对症，</a:t>
            </a:r>
            <a:endParaRPr lang="zh-CN" altLang="en-US" sz="20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endParaRPr lang="zh-CN" altLang="en-US" sz="20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r>
              <a:rPr lang="en-US" altLang="zh-CN" sz="2000">
                <a:sym typeface="+mn-ea"/>
              </a:rPr>
              <a:t>5</a:t>
            </a:r>
            <a:r>
              <a:rPr lang="zh-CN" altLang="en-US" sz="2000">
                <a:sym typeface="+mn-ea"/>
              </a:rPr>
              <a:t>：联合用药：联合关联药品推荐</a:t>
            </a:r>
            <a:endParaRPr lang="zh-CN" altLang="en-US" sz="20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endParaRPr lang="zh-CN" altLang="en-US" sz="20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r>
              <a:rPr lang="en-US" altLang="zh-CN" sz="2000">
                <a:sym typeface="+mn-ea"/>
              </a:rPr>
              <a:t>6</a:t>
            </a:r>
            <a:r>
              <a:rPr lang="zh-CN" altLang="en-US" sz="2000">
                <a:sym typeface="+mn-ea"/>
              </a:rPr>
              <a:t>：健康提醒，营养素、保健品跟进推荐，顾客感</a:t>
            </a:r>
            <a:endParaRPr lang="zh-CN" altLang="en-US" sz="2000">
              <a:sym typeface="+mn-ea"/>
            </a:endParaRPr>
          </a:p>
          <a:p>
            <a:pPr lvl="0" indent="0"/>
            <a:r>
              <a:rPr lang="zh-CN" altLang="en-US" sz="2000">
                <a:sym typeface="+mn-ea"/>
              </a:rPr>
              <a:t>兴趣继续推进，不感兴趣进行下一步！</a:t>
            </a:r>
            <a:endParaRPr lang="zh-CN" altLang="en-US" sz="20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endParaRPr lang="zh-CN" altLang="en-US" sz="20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r>
              <a:rPr lang="en-US" altLang="zh-CN" sz="2000">
                <a:sym typeface="+mn-ea"/>
              </a:rPr>
              <a:t>7</a:t>
            </a:r>
            <a:r>
              <a:rPr lang="zh-CN" altLang="en-US" sz="2000">
                <a:sym typeface="+mn-ea"/>
              </a:rPr>
              <a:t>：生活注意事项：多喝水，多休息，饮食清淡。</a:t>
            </a:r>
            <a:endParaRPr lang="zh-CN" altLang="en-US" sz="20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endParaRPr lang="zh-CN" altLang="en-US" sz="20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r>
              <a:rPr lang="en-US" altLang="zh-CN" sz="2000">
                <a:sym typeface="+mn-ea"/>
              </a:rPr>
              <a:t>8</a:t>
            </a:r>
            <a:r>
              <a:rPr lang="zh-CN" altLang="en-US" sz="2000">
                <a:sym typeface="+mn-ea"/>
              </a:rPr>
              <a:t>：送客：</a:t>
            </a:r>
            <a:r>
              <a:rPr lang="en-US" altLang="zh-CN" sz="2000">
                <a:sym typeface="+mn-ea"/>
              </a:rPr>
              <a:t>**</a:t>
            </a:r>
            <a:r>
              <a:rPr lang="zh-CN" altLang="en-US" sz="2000">
                <a:sym typeface="+mn-ea"/>
              </a:rPr>
              <a:t>慢走</a:t>
            </a:r>
            <a:endParaRPr lang="zh-CN" altLang="en-US" sz="200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45555" y="1374775"/>
            <a:ext cx="2787015" cy="538226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363855" y="214630"/>
            <a:ext cx="4994275" cy="954405"/>
          </a:xfrm>
        </p:spPr>
        <p:txBody>
          <a:bodyPr/>
          <a:lstStyle/>
          <a:p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2270" y="1324610"/>
            <a:ext cx="7713980" cy="52425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1905" lvl="0" indent="283845" fontAlgn="base">
              <a:lnSpc>
                <a:spcPct val="120000"/>
              </a:lnSpc>
              <a:buChar char="•"/>
            </a:pPr>
            <a:r>
              <a:rPr lang="zh-CN" altLang="en-US" sz="2000" b="1" dirty="0">
                <a:cs typeface="+mn-ea"/>
                <a:sym typeface="+mn-ea"/>
              </a:rPr>
              <a:t>痛风性关节炎</a:t>
            </a:r>
            <a:r>
              <a:rPr lang="zh-CN" altLang="en-US" sz="2000" dirty="0">
                <a:cs typeface="+mn-ea"/>
                <a:sym typeface="+mn-ea"/>
              </a:rPr>
              <a:t>是由于尿酸盐沉积在关节囊、滑囊、软骨、骨质和其他组织中而引起病损及炎性反应，它多有遗传因素和家族因素，好发于40岁以上的男性，多见于拇趾的跖趾关节，也可发生于其他较大关节，尤其是踝部与足部关节。主要表现为关节的剧痛，常常为单侧性突然发生。关节周围组织有明显肿胀、发热、发红和压痛。作血尿酸检查可以确诊。应用药物治疗有较好的疗效。</a:t>
            </a:r>
            <a:endParaRPr lang="zh-CN" altLang="en-US" sz="2000" dirty="0">
              <a:cs typeface="+mn-ea"/>
              <a:sym typeface="+mn-ea"/>
            </a:endParaRPr>
          </a:p>
          <a:p>
            <a:pPr marL="1905" lvl="0" indent="283845" fontAlgn="base">
              <a:lnSpc>
                <a:spcPct val="60000"/>
              </a:lnSpc>
              <a:buChar char="•"/>
            </a:pPr>
            <a:endParaRPr lang="zh-CN" altLang="en-US" sz="2000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283845" fontAlgn="base">
              <a:lnSpc>
                <a:spcPct val="120000"/>
              </a:lnSpc>
              <a:buChar char="•"/>
            </a:pPr>
            <a:r>
              <a:rPr lang="zh-CN" altLang="en-US" sz="2000" dirty="0">
                <a:cs typeface="+mn-ea"/>
                <a:sym typeface="+mn-ea"/>
              </a:rPr>
              <a:t>发病于进食肉类等高蛋白食物和饮酒后，半夜突发性关节红肿热痛，为非对称性，最常见于足跖趾关节、踝关节、足背、拇趾关节、膝关节等迅速发展的关节</a:t>
            </a:r>
            <a:endParaRPr lang="zh-CN" altLang="en-US" sz="2000" dirty="0">
              <a:cs typeface="+mn-ea"/>
              <a:sym typeface="+mn-ea"/>
            </a:endParaRPr>
          </a:p>
          <a:p>
            <a:pPr marL="1905" lvl="0" indent="0" fontAlgn="base">
              <a:lnSpc>
                <a:spcPct val="120000"/>
              </a:lnSpc>
              <a:buNone/>
            </a:pPr>
            <a:r>
              <a:rPr lang="zh-CN" altLang="en-US" sz="2000" dirty="0">
                <a:cs typeface="+mn-ea"/>
                <a:sym typeface="+mn-ea"/>
              </a:rPr>
              <a:t>红肿，疼痛剧烈，次晨起床时疼得不能走路。</a:t>
            </a:r>
            <a:endParaRPr lang="zh-CN" altLang="en-US" sz="2000" dirty="0">
              <a:cs typeface="+mn-ea"/>
              <a:sym typeface="+mn-ea"/>
            </a:endParaRPr>
          </a:p>
          <a:p>
            <a:pPr marL="1905" lvl="0" indent="0" fontAlgn="base">
              <a:lnSpc>
                <a:spcPct val="120000"/>
              </a:lnSpc>
              <a:buNone/>
            </a:pPr>
            <a:r>
              <a:rPr lang="zh-CN" altLang="en-US" sz="2000" dirty="0">
                <a:cs typeface="+mn-ea"/>
                <a:sym typeface="+mn-ea"/>
              </a:rPr>
              <a:t>常同时伴有高血脂、高血压、高血糖等病症。</a:t>
            </a:r>
            <a:endParaRPr lang="zh-CN" altLang="en-US" sz="2000" dirty="0">
              <a:cs typeface="+mn-ea"/>
              <a:sym typeface="+mn-ea"/>
            </a:endParaRPr>
          </a:p>
          <a:p>
            <a:pPr marL="1905" lvl="0" indent="0" fontAlgn="base">
              <a:lnSpc>
                <a:spcPct val="70000"/>
              </a:lnSpc>
              <a:buNone/>
            </a:pPr>
            <a:endParaRPr lang="zh-CN" altLang="en-US" sz="2000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287655" lvl="0" indent="-285750" fontAlgn="base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>
                <a:cs typeface="+mn-ea"/>
                <a:sym typeface="+mn-ea"/>
              </a:rPr>
              <a:t>无传染性，痛风性关节炎有一定的遗传倾</a:t>
            </a:r>
            <a:endParaRPr lang="zh-CN" altLang="en-US" sz="2000" dirty="0">
              <a:cs typeface="+mn-ea"/>
              <a:sym typeface="+mn-ea"/>
            </a:endParaRPr>
          </a:p>
          <a:p>
            <a:pPr marL="1905" lvl="0" indent="0" fontAlgn="base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000" dirty="0">
                <a:cs typeface="+mn-ea"/>
                <a:sym typeface="+mn-ea"/>
              </a:rPr>
              <a:t>  向</a:t>
            </a:r>
            <a:endParaRPr lang="zh-CN" altLang="en-US" sz="2000"/>
          </a:p>
        </p:txBody>
      </p:sp>
      <p:pic>
        <p:nvPicPr>
          <p:cNvPr id="20496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53380" y="4544695"/>
            <a:ext cx="3700145" cy="23031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363855" y="314960"/>
            <a:ext cx="5334000" cy="701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/>
            <a:r>
              <a:rPr lang="zh-CN" altLang="en-US" sz="4000" b="1" dirty="0">
                <a:solidFill>
                  <a:schemeClr val="accent6">
                    <a:lumMod val="75000"/>
                  </a:schemeClr>
                </a:solidFill>
                <a:sym typeface="Arial" panose="020B0604020202020204" pitchFamily="34" charset="0"/>
              </a:rPr>
              <a:t>痛风性关节炎的诊断</a:t>
            </a:r>
            <a:endParaRPr lang="zh-CN" altLang="en-US" sz="4000" b="1" dirty="0">
              <a:solidFill>
                <a:schemeClr val="accent6">
                  <a:lumMod val="75000"/>
                </a:schemeClr>
              </a:solidFill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1002030" y="615315"/>
            <a:ext cx="4356100" cy="2985135"/>
          </a:xfrm>
        </p:spPr>
        <p:txBody>
          <a:bodyPr/>
          <a:lstStyle/>
          <a:p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07035" y="1291590"/>
            <a:ext cx="7288530" cy="5354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1905" lvl="0" indent="283845" fontAlgn="base">
              <a:lnSpc>
                <a:spcPct val="120000"/>
              </a:lnSpc>
              <a:buChar char="•"/>
            </a:pPr>
            <a:r>
              <a:rPr lang="zh-CN" altLang="en-US" b="1" dirty="0">
                <a:cs typeface="+mn-ea"/>
                <a:sym typeface="+mn-ea"/>
              </a:rPr>
              <a:t>急性期的治疗</a:t>
            </a:r>
            <a:endParaRPr lang="zh-CN" altLang="en-US" b="1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-1905" fontAlgn="base">
              <a:lnSpc>
                <a:spcPct val="120000"/>
              </a:lnSpc>
            </a:pPr>
            <a:r>
              <a:rPr lang="zh-CN" altLang="en-US" dirty="0">
                <a:cs typeface="+mn-ea"/>
                <a:sym typeface="+mn-ea"/>
              </a:rPr>
              <a:t>应祛除诱因并控制关节炎的急性发作。常用药物包括：</a:t>
            </a:r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-1905" fontAlgn="base">
              <a:lnSpc>
                <a:spcPct val="120000"/>
              </a:lnSpc>
            </a:pPr>
            <a:r>
              <a:rPr lang="zh-CN" altLang="en-US" dirty="0">
                <a:cs typeface="+mn-ea"/>
                <a:sym typeface="+mn-ea"/>
              </a:rPr>
              <a:t>（1）非甾类抗炎药  急性期首选的止痛药物，如双氯芬酸钠或双氯芬酸钾，或塞来昔布、美洛昔康等。</a:t>
            </a:r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-1905" fontAlgn="base">
              <a:lnSpc>
                <a:spcPct val="120000"/>
              </a:lnSpc>
            </a:pPr>
            <a:r>
              <a:rPr lang="zh-CN" altLang="en-US" dirty="0">
                <a:cs typeface="+mn-ea"/>
                <a:sym typeface="+mn-ea"/>
              </a:rPr>
              <a:t>（2）秋水仙碱  非甾类抗炎药无效时可考虑应用，开始时小量口服。</a:t>
            </a:r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-1905" fontAlgn="base">
              <a:lnSpc>
                <a:spcPct val="120000"/>
              </a:lnSpc>
            </a:pPr>
            <a:r>
              <a:rPr lang="zh-CN" altLang="en-US" dirty="0">
                <a:cs typeface="+mn-ea"/>
                <a:sym typeface="+mn-ea"/>
              </a:rPr>
              <a:t>（3）糖皮质激素 。 </a:t>
            </a:r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-1905" fontAlgn="base">
              <a:lnSpc>
                <a:spcPct val="120000"/>
              </a:lnSpc>
            </a:pPr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283845" fontAlgn="base">
              <a:lnSpc>
                <a:spcPct val="120000"/>
              </a:lnSpc>
              <a:buChar char="•"/>
            </a:pPr>
            <a:r>
              <a:rPr lang="zh-CN" altLang="en-US" b="1" dirty="0">
                <a:cs typeface="+mn-ea"/>
                <a:sym typeface="+mn-ea"/>
              </a:rPr>
              <a:t>缓解期的治疗</a:t>
            </a:r>
            <a:endParaRPr lang="zh-CN" altLang="en-US" b="1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-1905" fontAlgn="base">
              <a:lnSpc>
                <a:spcPct val="120000"/>
              </a:lnSpc>
            </a:pPr>
            <a:r>
              <a:rPr lang="zh-CN" altLang="en-US" dirty="0">
                <a:cs typeface="+mn-ea"/>
                <a:sym typeface="+mn-ea"/>
              </a:rPr>
              <a:t>主要目的为降低血尿酸水平，预防再次急性发作。</a:t>
            </a:r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-1905" fontAlgn="base">
              <a:lnSpc>
                <a:spcPct val="120000"/>
              </a:lnSpc>
            </a:pPr>
            <a:r>
              <a:rPr lang="zh-CN" altLang="en-US" dirty="0">
                <a:cs typeface="+mn-ea"/>
                <a:sym typeface="+mn-ea"/>
              </a:rPr>
              <a:t>（1）抑制尿酸生成药物  别嘌呤醇，根据尿酸水平从小量开始逐渐加量。</a:t>
            </a:r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-1905" fontAlgn="base">
              <a:lnSpc>
                <a:spcPct val="120000"/>
              </a:lnSpc>
            </a:pPr>
            <a:r>
              <a:rPr lang="zh-CN" altLang="en-US" dirty="0">
                <a:cs typeface="+mn-ea"/>
                <a:sym typeface="+mn-ea"/>
              </a:rPr>
              <a:t>（2）促进尿酸排泄药物  苯溴马隆。</a:t>
            </a:r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-1905" fontAlgn="base">
              <a:lnSpc>
                <a:spcPct val="120000"/>
              </a:lnSpc>
            </a:pPr>
            <a:r>
              <a:rPr lang="zh-CN" altLang="en-US" dirty="0">
                <a:cs typeface="+mn-ea"/>
                <a:sym typeface="+mn-ea"/>
              </a:rPr>
              <a:t>应强调的是：</a:t>
            </a:r>
            <a:r>
              <a:rPr lang="zh-CN" altLang="en-US" dirty="0">
                <a:solidFill>
                  <a:srgbClr val="FF0000"/>
                </a:solidFill>
                <a:cs typeface="+mn-ea"/>
                <a:sym typeface="+mn-ea"/>
              </a:rPr>
              <a:t>降尿酸药物可能诱发急性关节炎，因此在急性期不宜使用，而且此类药物均应从小剂量开始使用。</a:t>
            </a:r>
            <a:endParaRPr lang="zh-CN" altLang="en-US" strike="noStrike" noProof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-1905" fontAlgn="base">
              <a:lnSpc>
                <a:spcPct val="120000"/>
              </a:lnSpc>
            </a:pPr>
            <a:endParaRPr lang="zh-CN" altLang="en-US" strike="noStrike" noProof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283845" fontAlgn="base">
              <a:lnSpc>
                <a:spcPct val="120000"/>
              </a:lnSpc>
              <a:buChar char="•"/>
            </a:pP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07035" y="249555"/>
            <a:ext cx="5490845" cy="701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/>
            <a:r>
              <a:rPr lang="zh-CN" altLang="en-US" sz="4000" b="1" dirty="0">
                <a:solidFill>
                  <a:schemeClr val="accent6">
                    <a:lumMod val="75000"/>
                  </a:schemeClr>
                </a:solidFill>
                <a:sym typeface="Arial" panose="020B0604020202020204" pitchFamily="34" charset="0"/>
              </a:rPr>
              <a:t>痛风性关节炎的治疗</a:t>
            </a:r>
            <a:endParaRPr lang="zh-CN" altLang="en-US" sz="4000" b="1" dirty="0">
              <a:solidFill>
                <a:schemeClr val="accent6">
                  <a:lumMod val="75000"/>
                </a:schemeClr>
              </a:solidFill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927735" y="2069148"/>
            <a:ext cx="5357813" cy="3386137"/>
          </a:xfrm>
        </p:spPr>
        <p:txBody>
          <a:bodyPr/>
          <a:lstStyle/>
          <a:p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69875" y="1689100"/>
            <a:ext cx="7827010" cy="46024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1905" lvl="0" indent="283845" fontAlgn="base">
              <a:lnSpc>
                <a:spcPct val="110000"/>
              </a:lnSpc>
              <a:buChar char="•"/>
            </a:pPr>
            <a:r>
              <a:rPr lang="zh-CN" altLang="en-US" sz="2000" b="1" dirty="0">
                <a:cs typeface="+mn-ea"/>
                <a:sym typeface="+mn-ea"/>
              </a:rPr>
              <a:t>无症状高尿酸血症的治疗</a:t>
            </a:r>
            <a:endParaRPr lang="zh-CN" altLang="en-US" sz="2000" b="1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-1905" fontAlgn="base">
              <a:lnSpc>
                <a:spcPct val="110000"/>
              </a:lnSpc>
            </a:pPr>
            <a:r>
              <a:rPr lang="zh-CN" altLang="en-US" sz="2000" dirty="0">
                <a:cs typeface="+mn-ea"/>
                <a:sym typeface="+mn-ea"/>
              </a:rPr>
              <a:t>一般治疗包括减肥、控制血脂、减少非必要的利尿剂应用，低嘌呤、低脂、低盐、低蛋白饮食，并应戒酒，多吃碱性食物（蔬菜、马铃薯、水果），西瓜、冬瓜不但是碱性食物，而且有利尿作用，对痛风更有利；多饮水；以防痛风急性发作，并有利于尿酸排泄等。</a:t>
            </a:r>
            <a:endParaRPr lang="zh-CN" altLang="en-US" sz="2000" strike="noStrike" noProof="1" dirty="0">
              <a:sym typeface="+mn-ea"/>
            </a:endParaRPr>
          </a:p>
          <a:p>
            <a:pPr marL="1905" lvl="0" indent="-1905" fontAlgn="base">
              <a:lnSpc>
                <a:spcPct val="110000"/>
              </a:lnSpc>
            </a:pPr>
            <a:r>
              <a:rPr lang="zh-CN" altLang="en-US" sz="2000" dirty="0">
                <a:cs typeface="+mn-ea"/>
                <a:sym typeface="+mn-ea"/>
              </a:rPr>
              <a:t>饮食注意少吃海鲜、啤酒、动物内脏、豆制品、少吃辛辣刺激性调味品。</a:t>
            </a:r>
            <a:endParaRPr lang="zh-CN" altLang="en-US" sz="2000" strike="noStrike" noProof="1" dirty="0">
              <a:sym typeface="+mn-ea"/>
            </a:endParaRPr>
          </a:p>
          <a:p>
            <a:pPr marL="1905" lvl="0" indent="-1905" fontAlgn="base">
              <a:lnSpc>
                <a:spcPct val="110000"/>
              </a:lnSpc>
            </a:pPr>
            <a:endParaRPr lang="zh-CN" altLang="en-US" sz="2000" strike="noStrike" noProof="1" dirty="0"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zh-CN" altLang="en-US" sz="2000" b="1" dirty="0">
                <a:cs typeface="+mn-ea"/>
                <a:sym typeface="+mn-ea"/>
              </a:rPr>
              <a:t>联合用药推荐</a:t>
            </a:r>
            <a:r>
              <a:rPr lang="zh-CN" altLang="en-US" sz="2000" dirty="0">
                <a:cs typeface="+mn-ea"/>
                <a:sym typeface="+mn-ea"/>
              </a:rPr>
              <a:t>：十味乳香丸、痛风定胶囊</a:t>
            </a:r>
            <a:endParaRPr lang="zh-CN" altLang="en-US" sz="2000" strike="noStrike" noProof="1" dirty="0">
              <a:sym typeface="+mn-ea"/>
            </a:endParaRP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endParaRPr lang="zh-CN" altLang="en-US" sz="2000" strike="noStrike" noProof="1" dirty="0"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zh-CN" altLang="en-US" sz="2000" b="1" dirty="0">
                <a:cs typeface="+mn-ea"/>
                <a:sym typeface="+mn-ea"/>
              </a:rPr>
              <a:t>营养素推荐</a:t>
            </a:r>
            <a:r>
              <a:rPr lang="zh-CN" altLang="en-US" sz="2000" dirty="0">
                <a:cs typeface="+mn-ea"/>
                <a:sym typeface="+mn-ea"/>
              </a:rPr>
              <a:t>：鱼油软胶囊、天然维生素</a:t>
            </a:r>
            <a:r>
              <a:rPr lang="en-US" altLang="zh-CN" sz="2000" dirty="0">
                <a:cs typeface="+mn-ea"/>
                <a:sym typeface="+mn-ea"/>
              </a:rPr>
              <a:t>C</a:t>
            </a:r>
            <a:endParaRPr lang="zh-CN" altLang="en-US" sz="2000" strike="noStrike" noProof="1" dirty="0"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endParaRPr lang="zh-CN" altLang="en-US" sz="2000" strike="noStrike" noProof="1" dirty="0"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zh-CN" altLang="en-US" sz="2000" dirty="0">
                <a:cs typeface="+mn-ea"/>
                <a:sym typeface="+mn-ea"/>
              </a:rPr>
              <a:t>坚持饮太极水，每天至少</a:t>
            </a:r>
            <a:r>
              <a:rPr lang="en-US" altLang="zh-CN" sz="2000" dirty="0">
                <a:cs typeface="+mn-ea"/>
                <a:sym typeface="+mn-ea"/>
              </a:rPr>
              <a:t>2500ml</a:t>
            </a:r>
            <a:r>
              <a:rPr lang="zh-CN" altLang="en-US" sz="2000" dirty="0">
                <a:cs typeface="+mn-ea"/>
                <a:sym typeface="+mn-ea"/>
              </a:rPr>
              <a:t>以上。</a:t>
            </a:r>
            <a:endParaRPr lang="zh-CN" altLang="en-US" sz="2000" strike="noStrike" noProof="1" dirty="0"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  <a:p>
            <a:pPr fontAlgn="base"/>
            <a:endParaRPr lang="zh-CN" altLang="en-US" sz="2000"/>
          </a:p>
        </p:txBody>
      </p:sp>
      <p:pic>
        <p:nvPicPr>
          <p:cNvPr id="23569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30190" y="4258945"/>
            <a:ext cx="3824605" cy="258699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269875" y="351790"/>
            <a:ext cx="5340350" cy="701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/>
            <a:r>
              <a:rPr lang="zh-CN" altLang="en-US" sz="4000" b="1" dirty="0">
                <a:solidFill>
                  <a:schemeClr val="accent6">
                    <a:lumMod val="75000"/>
                  </a:schemeClr>
                </a:solidFill>
                <a:sym typeface="Arial" panose="020B0604020202020204" pitchFamily="34" charset="0"/>
              </a:rPr>
              <a:t>痛风性关节炎的治疗</a:t>
            </a:r>
            <a:endParaRPr lang="zh-CN" altLang="en-US" sz="4000" b="1" dirty="0">
              <a:solidFill>
                <a:schemeClr val="accent6">
                  <a:lumMod val="75000"/>
                </a:schemeClr>
              </a:solidFill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2355850" y="1881505"/>
            <a:ext cx="3002280" cy="1718945"/>
          </a:xfrm>
        </p:spPr>
        <p:txBody>
          <a:bodyPr/>
          <a:lstStyle/>
          <a:p>
            <a:pPr algn="l"/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7525" y="1527810"/>
            <a:ext cx="6924675" cy="3749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000"/>
              <a:t>深海鱼油：有“血管清道夫”之美称。含有丰富的多元化不饱和脂肪酸——DHA（二十二碳六烯酸）和EPA（二十碳五烯酸）。DHA和EPA具有帮助降低胆固醇和甘油三脂的含量，预防心血管疾病的功能，可以防止血液凝固，预防脑溢血、脑血栓和老年痴呆。减少动脉硬化及高血压，降低血液黏度，促进血液循环及消除疲劳，亦为缓和痛风及风湿性关节炎的天然保健品。 </a:t>
            </a:r>
            <a:endParaRPr lang="zh-CN" altLang="en-US" sz="2000"/>
          </a:p>
          <a:p>
            <a:pPr>
              <a:lnSpc>
                <a:spcPct val="150000"/>
              </a:lnSpc>
            </a:pPr>
            <a:endParaRPr lang="zh-CN" altLang="en-US" sz="2000"/>
          </a:p>
        </p:txBody>
      </p:sp>
      <p:sp>
        <p:nvSpPr>
          <p:cNvPr id="3" name="文本框 2"/>
          <p:cNvSpPr txBox="1"/>
          <p:nvPr/>
        </p:nvSpPr>
        <p:spPr>
          <a:xfrm>
            <a:off x="517525" y="396240"/>
            <a:ext cx="5649595" cy="701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 b="1">
                <a:solidFill>
                  <a:schemeClr val="accent6">
                    <a:lumMod val="75000"/>
                  </a:schemeClr>
                </a:solidFill>
              </a:rPr>
              <a:t>深海鱼油</a:t>
            </a:r>
            <a:endParaRPr lang="zh-CN" altLang="en-US" sz="4000" b="1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0" y="214313"/>
            <a:ext cx="5357813" cy="3386137"/>
          </a:xfrm>
        </p:spPr>
        <p:txBody>
          <a:bodyPr/>
          <a:lstStyle/>
          <a:p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zh-CN" altLang="en-US" sz="2000" smtClean="0">
                <a:solidFill>
                  <a:schemeClr val="tx1"/>
                </a:solidFill>
              </a:rPr>
              <a:t>                   </a:t>
            </a:r>
            <a:endParaRPr lang="zh-CN" altLang="en-US" sz="2000" smtClean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75640" y="318135"/>
            <a:ext cx="3270885" cy="701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/>
            <a:r>
              <a:rPr lang="zh-CN" altLang="en-US" sz="4000" b="1" dirty="0">
                <a:solidFill>
                  <a:schemeClr val="accent6">
                    <a:lumMod val="75000"/>
                  </a:schemeClr>
                </a:solidFill>
                <a:sym typeface="Arial" panose="020B0604020202020204" pitchFamily="34" charset="0"/>
              </a:rPr>
              <a:t>你问我答</a:t>
            </a:r>
            <a:endParaRPr lang="zh-CN" altLang="en-US" sz="4000" b="1" dirty="0">
              <a:solidFill>
                <a:schemeClr val="accent6">
                  <a:lumMod val="75000"/>
                </a:schemeClr>
              </a:solidFill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75640" y="2785745"/>
            <a:ext cx="6344285" cy="1097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>
              <a:lnSpc>
                <a:spcPct val="110000"/>
              </a:lnSpc>
            </a:pPr>
            <a:r>
              <a:rPr lang="en-US" altLang="zh-CN" sz="2000" dirty="0">
                <a:latin typeface="宋体-PUA" panose="02010600030101010101" charset="-122"/>
                <a:ea typeface="宋体-PUA" panose="02010600030101010101" charset="-122"/>
                <a:sym typeface="+mn-ea"/>
              </a:rPr>
              <a:t>2</a:t>
            </a:r>
            <a:r>
              <a:rPr lang="zh-CN" altLang="en-US" sz="2000" dirty="0">
                <a:latin typeface="宋体-PUA" panose="02010600030101010101" charset="-122"/>
                <a:ea typeface="宋体-PUA" panose="02010600030101010101" charset="-122"/>
                <a:sym typeface="+mn-ea"/>
              </a:rPr>
              <a:t>、王**    男   6</a:t>
            </a:r>
            <a:r>
              <a:rPr lang="en-US" altLang="zh-CN" sz="2000" dirty="0">
                <a:latin typeface="宋体-PUA" panose="02010600030101010101" charset="-122"/>
                <a:ea typeface="宋体-PUA" panose="02010600030101010101" charset="-122"/>
                <a:sym typeface="+mn-ea"/>
              </a:rPr>
              <a:t>3</a:t>
            </a:r>
            <a:r>
              <a:rPr lang="zh-CN" altLang="en-US" sz="2000" dirty="0">
                <a:latin typeface="宋体-PUA" panose="02010600030101010101" charset="-122"/>
                <a:ea typeface="宋体-PUA" panose="02010600030101010101" charset="-122"/>
                <a:sym typeface="+mn-ea"/>
              </a:rPr>
              <a:t>岁 反复膝关节疼痛3年，上楼及爬山后加重，近日感膝关节僵硬，下蹲后疼痛剧烈。</a:t>
            </a:r>
            <a:endParaRPr lang="zh-CN" altLang="en-US" sz="2000" dirty="0">
              <a:latin typeface="宋体-PUA" panose="02010600030101010101" charset="-122"/>
              <a:ea typeface="宋体-PUA" panose="02010600030101010101" charset="-122"/>
            </a:endParaRPr>
          </a:p>
          <a:p>
            <a:pPr lvl="0" indent="0">
              <a:lnSpc>
                <a:spcPct val="110000"/>
              </a:lnSpc>
            </a:pPr>
            <a:r>
              <a:rPr lang="zh-CN" altLang="en-US" sz="2000" dirty="0">
                <a:latin typeface="宋体-PUA" panose="02010600030101010101" charset="-122"/>
                <a:ea typeface="宋体-PUA" panose="02010600030101010101" charset="-122"/>
                <a:sym typeface="+mn-ea"/>
              </a:rPr>
              <a:t>诊断：     治疗原则：     用药推荐：</a:t>
            </a:r>
            <a:endParaRPr lang="zh-CN" altLang="en-US" sz="2000">
              <a:latin typeface="宋体-PUA" panose="02010600030101010101" charset="-122"/>
              <a:ea typeface="宋体-PUA" panose="0201060003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75640" y="4433570"/>
            <a:ext cx="6130925" cy="701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/>
            <a:r>
              <a:rPr lang="zh-CN" altLang="en-US" sz="2000" dirty="0">
                <a:latin typeface="宋体-PUA" panose="02010600030101010101" charset="-122"/>
                <a:ea typeface="宋体-PUA" panose="02010600030101010101" charset="-122"/>
                <a:sym typeface="+mn-ea"/>
              </a:rPr>
              <a:t>3、一位顾客进店购买“曹清华”，如何根据销售八步区完成该单销售？</a:t>
            </a:r>
            <a:endParaRPr lang="zh-CN" altLang="en-US" sz="2000">
              <a:latin typeface="宋体-PUA" panose="02010600030101010101" charset="-122"/>
              <a:ea typeface="宋体-PUA" panose="0201060003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75640" y="1284605"/>
            <a:ext cx="6038215" cy="1097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>
              <a:lnSpc>
                <a:spcPct val="110000"/>
              </a:lnSpc>
            </a:pPr>
            <a:r>
              <a:rPr lang="zh-CN" altLang="en-US" sz="2000" dirty="0">
                <a:sym typeface="+mn-ea"/>
              </a:rPr>
              <a:t>1、李**    女  52岁  反复全身小关节疼痛5年，有晨僵，指关节梭形肿胀，乏力，畏寒。</a:t>
            </a: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>
              <a:lnSpc>
                <a:spcPct val="110000"/>
              </a:lnSpc>
            </a:pPr>
            <a:r>
              <a:rPr lang="zh-CN" altLang="en-US" sz="2000" dirty="0">
                <a:sym typeface="+mn-ea"/>
              </a:rPr>
              <a:t>诊断：      治疗原则：     用药推荐：</a:t>
            </a:r>
            <a:endParaRPr lang="zh-CN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2355850" y="1881505"/>
            <a:ext cx="3002280" cy="1718945"/>
          </a:xfrm>
        </p:spPr>
        <p:txBody>
          <a:bodyPr/>
          <a:lstStyle/>
          <a:p>
            <a:pPr algn="l"/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>
          <a:xfrm>
            <a:off x="1371600" y="2466975"/>
            <a:ext cx="6400800" cy="3171825"/>
          </a:xfrm>
        </p:spPr>
        <p:txBody>
          <a:bodyPr/>
          <a:lstStyle/>
          <a:p>
            <a:r>
              <a:rPr lang="zh-CN" altLang="en-US" sz="8800" smtClean="0">
                <a:solidFill>
                  <a:schemeClr val="tx1"/>
                </a:solidFill>
              </a:rPr>
              <a:t>谢谢聆听！        </a:t>
            </a:r>
            <a:r>
              <a:rPr lang="zh-CN" altLang="en-US" sz="4800" smtClean="0">
                <a:solidFill>
                  <a:schemeClr val="tx1"/>
                </a:solidFill>
              </a:rPr>
              <a:t>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168275" y="643890"/>
            <a:ext cx="5527675" cy="888365"/>
          </a:xfrm>
        </p:spPr>
        <p:txBody>
          <a:bodyPr/>
          <a:lstStyle/>
          <a:p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zh-CN" altLang="en-US" sz="40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sym typeface="Arial" panose="020B0604020202020204" pitchFamily="34" charset="0"/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8206" name="文本框 7181"/>
          <p:cNvSpPr txBox="1"/>
          <p:nvPr/>
        </p:nvSpPr>
        <p:spPr>
          <a:xfrm>
            <a:off x="582930" y="2348230"/>
            <a:ext cx="4924425" cy="5791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marL="459105" lvl="0" indent="-457200">
              <a:buFont typeface="Arial" panose="020B0604020202020204" pitchFamily="34" charset="0"/>
              <a:buChar char="•"/>
            </a:pPr>
            <a:r>
              <a:rPr lang="zh-CN" altLang="en-US" sz="3200">
                <a:latin typeface="Arial" panose="020B0604020202020204" pitchFamily="34" charset="0"/>
                <a:ea typeface="宋体" panose="02010600030101010101" pitchFamily="2" charset="-122"/>
              </a:rPr>
              <a:t>类风湿性关节炎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207" name="文本框 7182"/>
          <p:cNvSpPr txBox="1"/>
          <p:nvPr/>
        </p:nvSpPr>
        <p:spPr>
          <a:xfrm>
            <a:off x="628015" y="3307080"/>
            <a:ext cx="4695825" cy="5791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marL="459105" lvl="0" indent="-457200">
              <a:buFont typeface="Arial" panose="020B0604020202020204" pitchFamily="34" charset="0"/>
              <a:buChar char="•"/>
            </a:pPr>
            <a:r>
              <a:rPr lang="zh-CN" altLang="en-US" sz="3200">
                <a:latin typeface="Arial" panose="020B0604020202020204" pitchFamily="34" charset="0"/>
                <a:ea typeface="宋体" panose="02010600030101010101" pitchFamily="2" charset="-122"/>
              </a:rPr>
              <a:t>风湿性关节炎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208" name="文本框 7183"/>
          <p:cNvSpPr txBox="1"/>
          <p:nvPr/>
        </p:nvSpPr>
        <p:spPr>
          <a:xfrm rot="-10800000" flipV="1">
            <a:off x="676275" y="4337050"/>
            <a:ext cx="4599305" cy="5791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zh-CN" altLang="en-US" sz="3200">
                <a:latin typeface="Arial" panose="020B0604020202020204" pitchFamily="34" charset="0"/>
                <a:ea typeface="宋体" panose="02010600030101010101" pitchFamily="2" charset="-122"/>
              </a:rPr>
              <a:t>骨关节炎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209" name="文本框 7184"/>
          <p:cNvSpPr txBox="1"/>
          <p:nvPr/>
        </p:nvSpPr>
        <p:spPr>
          <a:xfrm>
            <a:off x="676910" y="5198745"/>
            <a:ext cx="4462780" cy="5791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marL="459105" lvl="0" indent="-457200">
              <a:buFont typeface="Arial" panose="020B0604020202020204" pitchFamily="34" charset="0"/>
              <a:buChar char="•"/>
            </a:pPr>
            <a:r>
              <a:rPr lang="zh-CN" altLang="en-US" sz="3200">
                <a:latin typeface="Arial" panose="020B0604020202020204" pitchFamily="34" charset="0"/>
                <a:ea typeface="宋体" panose="02010600030101010101" pitchFamily="2" charset="-122"/>
              </a:rPr>
              <a:t>痛风性关节炎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15155" y="2348230"/>
            <a:ext cx="4727575" cy="45218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582930" y="4605020"/>
            <a:ext cx="3098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>
                <a:sym typeface="+mn-ea"/>
              </a:rPr>
              <a:t>  </a:t>
            </a:r>
            <a:endParaRPr lang="zh-CN" altLang="en-US" sz="3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28015" y="514985"/>
            <a:ext cx="4647565" cy="701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/>
            <a:r>
              <a:rPr lang="zh-CN" altLang="en-US" sz="4000" b="1" dirty="0">
                <a:solidFill>
                  <a:schemeClr val="accent6">
                    <a:lumMod val="75000"/>
                  </a:schemeClr>
                </a:solidFill>
                <a:sym typeface="Arial" panose="020B0604020202020204" pitchFamily="34" charset="0"/>
              </a:rPr>
              <a:t>常见关节炎疾病</a:t>
            </a:r>
            <a:endParaRPr lang="zh-CN" altLang="en-US" sz="4000" b="1" dirty="0">
              <a:solidFill>
                <a:schemeClr val="accent6">
                  <a:lumMod val="75000"/>
                </a:schemeClr>
              </a:solidFill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286385" y="167005"/>
            <a:ext cx="5982335" cy="1004570"/>
          </a:xfrm>
        </p:spPr>
        <p:txBody>
          <a:bodyPr/>
          <a:lstStyle/>
          <a:p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9230" name="文本框 8205"/>
          <p:cNvSpPr txBox="1"/>
          <p:nvPr/>
        </p:nvSpPr>
        <p:spPr>
          <a:xfrm>
            <a:off x="403225" y="2233930"/>
            <a:ext cx="8507730" cy="39928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lnSpc>
                <a:spcPct val="160000"/>
              </a:lnSpc>
            </a:pP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</a:rPr>
              <a:t>1、 </a:t>
            </a:r>
            <a:r>
              <a:rPr lang="zh-CN" altLang="en-US" sz="2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晨僵至少持续1小时（每天），病程至少6周；</a:t>
            </a:r>
            <a:endParaRPr lang="zh-CN" altLang="en-US" sz="20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>
              <a:lnSpc>
                <a:spcPct val="160000"/>
              </a:lnSpc>
            </a:pP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</a:rPr>
              <a:t>2、 有3个或3个以上关节肿胀，至少6周；</a:t>
            </a: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>
              <a:lnSpc>
                <a:spcPct val="160000"/>
              </a:lnSpc>
            </a:pP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</a:rPr>
              <a:t>3、 </a:t>
            </a:r>
            <a:r>
              <a:rPr lang="zh-CN" altLang="en-US" sz="2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腕、掌指、近指关节</a:t>
            </a: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</a:rPr>
              <a:t>肿至少6周；</a:t>
            </a: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>
              <a:lnSpc>
                <a:spcPct val="160000"/>
              </a:lnSpc>
            </a:pP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</a:rPr>
              <a:t>4、 对称性关节肿至少6周；</a:t>
            </a: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>
              <a:lnSpc>
                <a:spcPct val="160000"/>
              </a:lnSpc>
            </a:pP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</a:rPr>
              <a:t>5、 皮下结节；</a:t>
            </a: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>
              <a:lnSpc>
                <a:spcPct val="160000"/>
              </a:lnSpc>
            </a:pP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</a:rPr>
              <a:t>6、 手X线改变（至少有骨质稀疏和关节间隙的狭窄）；</a:t>
            </a: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>
              <a:lnSpc>
                <a:spcPct val="160000"/>
              </a:lnSpc>
            </a:pP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</a:rPr>
              <a:t>7、类风湿因子 RF（+）（滴度&gt;1：20）</a:t>
            </a: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>
              <a:lnSpc>
                <a:spcPct val="160000"/>
              </a:lnSpc>
            </a:pP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</a:rPr>
              <a:t>有上述7项中4项者即可诊断为类风湿关节炎。</a:t>
            </a: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 rot="10800000" flipV="1">
            <a:off x="403225" y="1310005"/>
            <a:ext cx="5865495" cy="8229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/>
            <a:r>
              <a:rPr lang="zh-CN" altLang="en-US" sz="2400" dirty="0">
                <a:sym typeface="+mn-ea"/>
              </a:rPr>
              <a:t>是一种</a:t>
            </a:r>
            <a:r>
              <a:rPr lang="zh-CN" altLang="en-US" sz="2400" dirty="0">
                <a:solidFill>
                  <a:srgbClr val="FF0000"/>
                </a:solidFill>
                <a:sym typeface="+mn-ea"/>
              </a:rPr>
              <a:t>慢性破坏性</a:t>
            </a:r>
            <a:r>
              <a:rPr lang="zh-CN" altLang="en-US" sz="2400" dirty="0">
                <a:solidFill>
                  <a:schemeClr val="tx1"/>
                </a:solidFill>
                <a:sym typeface="+mn-ea"/>
              </a:rPr>
              <a:t>关节病变</a:t>
            </a:r>
            <a:r>
              <a:rPr lang="zh-CN" altLang="en-US" sz="2400" dirty="0">
                <a:sym typeface="+mn-ea"/>
              </a:rPr>
              <a:t>为特征的疾病。可见于任何年龄</a:t>
            </a:r>
            <a:r>
              <a:rPr lang="zh-CN" altLang="en-US" dirty="0">
                <a:sym typeface="+mn-ea"/>
              </a:rPr>
              <a:t>。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03225" y="470535"/>
            <a:ext cx="5294630" cy="701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/>
            <a:r>
              <a:rPr lang="zh-CN" altLang="en-US" sz="4000" b="1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类风湿性关节炎诊断</a:t>
            </a:r>
            <a:endParaRPr lang="zh-CN" altLang="en-US" sz="4000" b="1" dirty="0">
              <a:solidFill>
                <a:schemeClr val="accent6">
                  <a:lumMod val="75000"/>
                </a:schemeClr>
              </a:solidFill>
              <a:sym typeface="+mn-ea"/>
            </a:endParaRPr>
          </a:p>
        </p:txBody>
      </p:sp>
      <p:pic>
        <p:nvPicPr>
          <p:cNvPr id="9234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68720" y="3442970"/>
            <a:ext cx="2878455" cy="340741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0" y="214313"/>
            <a:ext cx="5357813" cy="3386137"/>
          </a:xfrm>
        </p:spPr>
        <p:txBody>
          <a:bodyPr/>
          <a:lstStyle/>
          <a:p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82295" y="1126490"/>
            <a:ext cx="6651625" cy="5516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/>
            <a:r>
              <a:rPr lang="zh-CN" altLang="en-US" sz="2000" dirty="0">
                <a:sym typeface="+mn-ea"/>
              </a:rPr>
              <a:t>类风湿关节炎以防止关节破坏，保护关节功能，最大限度的提高患者的生活质量为目标。用药上及早应用慢作用抗风湿药。在关节疼痛肿胀期间外敷中药控制疼痛等症状。</a:t>
            </a: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>
              <a:lnSpc>
                <a:spcPct val="80000"/>
              </a:lnSpc>
            </a:pP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r>
              <a:rPr lang="zh-CN" altLang="en-US" sz="2000" dirty="0">
                <a:sym typeface="+mn-ea"/>
              </a:rPr>
              <a:t>(一) 非甾体类抗炎药物:阿司匹林、贝诺酯、 吲哚美辛、氨糖美辛等。</a:t>
            </a: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r>
              <a:rPr lang="zh-CN" altLang="en-US" sz="2000" dirty="0">
                <a:sym typeface="+mn-ea"/>
              </a:rPr>
              <a:t>(二) 皮质类固醇类药物：地塞米松、泼尼松等。</a:t>
            </a: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r>
              <a:rPr lang="zh-CN" altLang="en-US" sz="2000" dirty="0">
                <a:sym typeface="+mn-ea"/>
              </a:rPr>
              <a:t>(三) 改变病情药物：风湿马钱片，麝香风湿胶囊、强力天麻杜仲丸等。</a:t>
            </a: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r>
              <a:rPr lang="zh-CN" altLang="en-US" sz="2000" dirty="0">
                <a:sym typeface="+mn-ea"/>
              </a:rPr>
              <a:t>(四) 免疫抑制剂：甲氨蝶吟、硫唑嘌呤、环磷酰胺等。 </a:t>
            </a: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r>
              <a:rPr lang="zh-CN" altLang="en-US" sz="2000" dirty="0">
                <a:sym typeface="+mn-ea"/>
              </a:rPr>
              <a:t>新型免疫抑制剂 环胞菌素A(CYA) 霉酚酸脂（骁悉）来氟米特（爱若华）</a:t>
            </a: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r>
              <a:rPr lang="zh-CN" altLang="en-US" sz="2000" dirty="0">
                <a:sym typeface="+mn-ea"/>
              </a:rPr>
              <a:t>其它  如大剂量丙种球蛋白(1V1G)、生物制剂(如干扰素)、单克隆抗体等。</a:t>
            </a: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/>
            <a:endParaRPr lang="zh-CN" altLang="en-US" sz="2000"/>
          </a:p>
        </p:txBody>
      </p:sp>
      <p:sp>
        <p:nvSpPr>
          <p:cNvPr id="3" name="文本框 2"/>
          <p:cNvSpPr txBox="1"/>
          <p:nvPr/>
        </p:nvSpPr>
        <p:spPr>
          <a:xfrm>
            <a:off x="486410" y="214630"/>
            <a:ext cx="6957060" cy="701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/>
            <a:r>
              <a:rPr lang="zh-CN" altLang="en-US" sz="4000" b="1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类风湿关节炎治疗原则</a:t>
            </a:r>
            <a:endParaRPr lang="zh-CN" altLang="en-US" sz="4000" b="1" dirty="0">
              <a:solidFill>
                <a:schemeClr val="accent6">
                  <a:lumMod val="75000"/>
                </a:schemeClr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0" y="214313"/>
            <a:ext cx="5357813" cy="3386137"/>
          </a:xfrm>
        </p:spPr>
        <p:txBody>
          <a:bodyPr/>
          <a:lstStyle/>
          <a:p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44500" y="1637030"/>
            <a:ext cx="6610985" cy="37795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1905" lvl="0" indent="283845" fontAlgn="base">
              <a:buChar char="•"/>
            </a:pPr>
            <a:r>
              <a:rPr lang="zh-CN" altLang="en-US" sz="2200" b="1" dirty="0">
                <a:cs typeface="+mn-ea"/>
                <a:sym typeface="+mn-ea"/>
              </a:rPr>
              <a:t>类风湿性关节炎，关节肿痛者</a:t>
            </a:r>
            <a:r>
              <a:rPr lang="zh-CN" altLang="en-US" sz="2200" dirty="0">
                <a:cs typeface="+mn-ea"/>
                <a:sym typeface="+mn-ea"/>
              </a:rPr>
              <a:t>：双氯芬酸钠缓释胶囊（英太清）；风湿马钱片；小活络片；麝香镇痛膏		</a:t>
            </a:r>
            <a:endParaRPr lang="zh-CN" altLang="en-US" sz="2200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283845" fontAlgn="base">
              <a:buChar char="•"/>
            </a:pPr>
            <a:r>
              <a:rPr lang="zh-CN" altLang="en-US" sz="2200" b="1" dirty="0">
                <a:cs typeface="+mn-ea"/>
                <a:sym typeface="+mn-ea"/>
              </a:rPr>
              <a:t>类风湿性关节炎、寒痹肿痛者</a:t>
            </a:r>
            <a:r>
              <a:rPr lang="zh-CN" altLang="en-US" sz="2200" dirty="0">
                <a:cs typeface="+mn-ea"/>
                <a:sym typeface="+mn-ea"/>
              </a:rPr>
              <a:t>：布洛芬缓释片（芬尼康）；舒筋丸；麝香风湿胶囊</a:t>
            </a:r>
            <a:endParaRPr lang="zh-CN" altLang="en-US" sz="2200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-1905" fontAlgn="base"/>
            <a:endParaRPr lang="zh-CN" altLang="en-US" sz="2200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283845" fontAlgn="base">
              <a:buChar char="•"/>
            </a:pPr>
            <a:r>
              <a:rPr lang="zh-CN" altLang="en-US" sz="2200" b="1" dirty="0">
                <a:cs typeface="+mn-ea"/>
                <a:sym typeface="+mn-ea"/>
              </a:rPr>
              <a:t>联合用药推荐</a:t>
            </a:r>
            <a:r>
              <a:rPr lang="zh-CN" altLang="en-US" sz="2200" dirty="0">
                <a:cs typeface="+mn-ea"/>
                <a:sym typeface="+mn-ea"/>
              </a:rPr>
              <a:t>：补肾益寿胶囊、淫羊藿破壁饮片、膏药、外用止痛搽剂</a:t>
            </a:r>
            <a:endParaRPr lang="zh-CN" altLang="en-US" sz="2200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-1905" fontAlgn="base"/>
            <a:endParaRPr lang="zh-CN" altLang="en-US" sz="2200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905" lvl="0" indent="283845" fontAlgn="base">
              <a:buChar char="•"/>
            </a:pPr>
            <a:r>
              <a:rPr lang="zh-CN" altLang="en-US" sz="2200" b="1" dirty="0">
                <a:cs typeface="+mn-ea"/>
                <a:sym typeface="+mn-ea"/>
              </a:rPr>
              <a:t>营养素推荐</a:t>
            </a:r>
            <a:r>
              <a:rPr lang="zh-CN" altLang="en-US" sz="2200" dirty="0">
                <a:cs typeface="+mn-ea"/>
                <a:sym typeface="+mn-ea"/>
              </a:rPr>
              <a:t>：康麦斯补钙胶囊、汤臣倍健维生素</a:t>
            </a:r>
            <a:r>
              <a:rPr lang="en-US" altLang="zh-CN" sz="2200" dirty="0">
                <a:cs typeface="+mn-ea"/>
                <a:sym typeface="+mn-ea"/>
              </a:rPr>
              <a:t>AD</a:t>
            </a:r>
            <a:r>
              <a:rPr lang="zh-CN" altLang="en-US" sz="2200" dirty="0">
                <a:cs typeface="+mn-ea"/>
                <a:sym typeface="+mn-ea"/>
              </a:rPr>
              <a:t>软胶囊、蛋白质粉</a:t>
            </a:r>
            <a:endParaRPr lang="zh-CN" altLang="en-US" sz="2200"/>
          </a:p>
        </p:txBody>
      </p:sp>
      <p:sp>
        <p:nvSpPr>
          <p:cNvPr id="3" name="文本框 2"/>
          <p:cNvSpPr txBox="1"/>
          <p:nvPr/>
        </p:nvSpPr>
        <p:spPr>
          <a:xfrm>
            <a:off x="444500" y="328930"/>
            <a:ext cx="6153150" cy="701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/>
            <a:r>
              <a:rPr lang="zh-CN" altLang="en-US" sz="4000" b="1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类风湿关节炎用药推荐</a:t>
            </a:r>
            <a:endParaRPr lang="zh-CN" altLang="en-US" sz="4000" b="1" dirty="0">
              <a:solidFill>
                <a:schemeClr val="accent6">
                  <a:lumMod val="75000"/>
                </a:schemeClr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2355850" y="1881505"/>
            <a:ext cx="3002280" cy="1718945"/>
          </a:xfrm>
        </p:spPr>
        <p:txBody>
          <a:bodyPr/>
          <a:lstStyle/>
          <a:p>
            <a:pPr algn="l"/>
            <a:br>
              <a:rPr lang="en-US" altLang="zh-CN" sz="2000" b="1" smtClean="0">
                <a:solidFill>
                  <a:srgbClr val="002060"/>
                </a:solidFill>
              </a:rPr>
            </a:br>
            <a:br>
              <a:rPr lang="en-US" altLang="zh-CN" sz="2000" b="1" smtClean="0">
                <a:solidFill>
                  <a:srgbClr val="002060"/>
                </a:solidFill>
              </a:rPr>
            </a:br>
            <a:br>
              <a:rPr lang="en-US" altLang="zh-CN" sz="2000" b="1" smtClean="0">
                <a:solidFill>
                  <a:srgbClr val="002060"/>
                </a:solidFill>
              </a:rPr>
            </a:br>
            <a:br>
              <a:rPr lang="en-US" altLang="zh-CN" sz="2000" b="1" smtClean="0">
                <a:solidFill>
                  <a:srgbClr val="002060"/>
                </a:solidFill>
              </a:rPr>
            </a:br>
            <a:endParaRPr lang="en-US" altLang="zh-CN" sz="2000" b="1" smtClean="0">
              <a:solidFill>
                <a:srgbClr val="002060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94970" y="1280160"/>
            <a:ext cx="6924040" cy="43586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/>
              <a:t>淫羊藿：又名仙灵脾，具有补肾壮阳、祛风除湿、强健筋骨的功效。主治肾虚阳痿、遗精早泄、精冷不育、尿频失禁、肾虚喘咳、腰膝酸软、筋骨挛急、风湿痹痛、麻木拘挛、半身不遂、四肢不仁、更年期高血压、小淋沥、喘咳等。</a:t>
            </a:r>
            <a:endParaRPr lang="zh-CN" altLang="en-US" sz="2000"/>
          </a:p>
          <a:p>
            <a:r>
              <a:rPr lang="zh-CN" altLang="en-US" sz="2000"/>
              <a:t>1、用于肾虚阳痿、遗精早泄、腰膝痿软、肢冷畏寒。治阳痿遗泄，可配仙茅、山萸肉、肉苁蓉等品；治腰膝痿软，可配杜仲，巴戟天、狗脊等品；</a:t>
            </a:r>
            <a:endParaRPr lang="zh-CN" altLang="en-US" sz="2000"/>
          </a:p>
          <a:p>
            <a:r>
              <a:rPr lang="zh-CN" altLang="en-US" sz="2000"/>
              <a:t>2、用于寒湿痹痛或四肢拘挛麻木。治风湿痹痛偏于寒湿者，以及四肢麻木不仁或筋骨拘挛等，可与威灵仙、巴戟天、肉桂、当归、川芎等配伍。</a:t>
            </a:r>
            <a:endParaRPr lang="zh-CN" altLang="en-US" sz="2000"/>
          </a:p>
          <a:p>
            <a:r>
              <a:rPr lang="zh-CN" altLang="en-US" sz="2000"/>
              <a:t>3、祛风除湿：用于风湿及类风湿性关节炎，可与黄芪、当归、羌活、秦艽等同用。</a:t>
            </a:r>
            <a:endParaRPr lang="zh-CN" altLang="en-US" sz="2000"/>
          </a:p>
          <a:p>
            <a:r>
              <a:rPr lang="zh-CN" altLang="en-US" sz="2000"/>
              <a:t>4、降血压：用于阴阳两虚型高血压，可与仙茅、巴戟天、黄柏、知母等补阳滋阴药同用，如二仙汤。</a:t>
            </a:r>
            <a:endParaRPr lang="zh-CN" altLang="en-US" sz="2000"/>
          </a:p>
        </p:txBody>
      </p:sp>
      <p:sp>
        <p:nvSpPr>
          <p:cNvPr id="3" name="文本框 2"/>
          <p:cNvSpPr txBox="1"/>
          <p:nvPr/>
        </p:nvSpPr>
        <p:spPr>
          <a:xfrm>
            <a:off x="530860" y="448945"/>
            <a:ext cx="4491355" cy="701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 b="1">
                <a:solidFill>
                  <a:schemeClr val="accent6">
                    <a:lumMod val="75000"/>
                  </a:schemeClr>
                </a:solidFill>
                <a:sym typeface="+mn-ea"/>
              </a:rPr>
              <a:t>淫羊藿破壁饮片</a:t>
            </a:r>
            <a:endParaRPr lang="zh-CN" altLang="en-US" sz="4000" b="1">
              <a:solidFill>
                <a:schemeClr val="accent6">
                  <a:lumMod val="75000"/>
                </a:schemeClr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0" y="214313"/>
            <a:ext cx="5357813" cy="3386137"/>
          </a:xfrm>
        </p:spPr>
        <p:txBody>
          <a:bodyPr/>
          <a:lstStyle/>
          <a:p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8590" y="1439545"/>
            <a:ext cx="8408670" cy="44500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>
              <a:lnSpc>
                <a:spcPct val="110000"/>
              </a:lnSpc>
            </a:pPr>
            <a:r>
              <a:rPr lang="zh-CN" altLang="en-US" sz="2000" dirty="0">
                <a:sym typeface="+mn-ea"/>
              </a:rPr>
              <a:t>风湿病的含义一般是指与乙型溶血性链球菌感染有关的免疫性疾病，它主要累及心脏和关节，常伴有发热。风湿病人发病前1～3周常有咽喉炎、扁桃体炎等上呼吸道感染史，而后出现发热、关节炎、心脏炎、皮下小结和环形红斑。关节炎在急性期的发生率为75%。</a:t>
            </a:r>
            <a:endParaRPr lang="zh-CN" altLang="en-US" sz="2000" dirty="0">
              <a:sym typeface="+mn-ea"/>
            </a:endParaRPr>
          </a:p>
          <a:p>
            <a:pPr lvl="0" indent="0">
              <a:lnSpc>
                <a:spcPct val="110000"/>
              </a:lnSpc>
            </a:pP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>
              <a:lnSpc>
                <a:spcPct val="110000"/>
              </a:lnSpc>
            </a:pPr>
            <a:r>
              <a:rPr lang="zh-CN" altLang="en-US" sz="2000" dirty="0">
                <a:solidFill>
                  <a:srgbClr val="FF0000"/>
                </a:solidFill>
                <a:sym typeface="+mn-ea"/>
              </a:rPr>
              <a:t>典型的表现为游走性关节痛，由一个关节转移到另一</a:t>
            </a:r>
            <a:endParaRPr lang="zh-CN" altLang="en-US" sz="2000" dirty="0">
              <a:solidFill>
                <a:srgbClr val="FF0000"/>
              </a:solidFill>
              <a:sym typeface="+mn-ea"/>
            </a:endParaRPr>
          </a:p>
          <a:p>
            <a:pPr lvl="0" indent="0">
              <a:lnSpc>
                <a:spcPct val="110000"/>
              </a:lnSpc>
            </a:pPr>
            <a:r>
              <a:rPr lang="zh-CN" altLang="en-US" sz="2000" dirty="0">
                <a:solidFill>
                  <a:srgbClr val="FF0000"/>
                </a:solidFill>
                <a:sym typeface="+mn-ea"/>
              </a:rPr>
              <a:t>个关节</a:t>
            </a:r>
            <a:r>
              <a:rPr lang="zh-CN" altLang="en-US" sz="2000" dirty="0">
                <a:sym typeface="+mn-ea"/>
              </a:rPr>
              <a:t>，其特点多为肘、膝、髋、踝、肩、腕等</a:t>
            </a:r>
            <a:r>
              <a:rPr lang="zh-CN" altLang="en-US" sz="2000" dirty="0">
                <a:solidFill>
                  <a:srgbClr val="FF0000"/>
                </a:solidFill>
                <a:sym typeface="+mn-ea"/>
              </a:rPr>
              <a:t>大关</a:t>
            </a:r>
            <a:endParaRPr lang="zh-CN" altLang="en-US" sz="2000" dirty="0">
              <a:solidFill>
                <a:srgbClr val="FF0000"/>
              </a:solidFill>
              <a:sym typeface="+mn-ea"/>
            </a:endParaRPr>
          </a:p>
          <a:p>
            <a:pPr lvl="0" indent="0">
              <a:lnSpc>
                <a:spcPct val="110000"/>
              </a:lnSpc>
            </a:pPr>
            <a:r>
              <a:rPr lang="zh-CN" altLang="en-US" sz="2000" dirty="0">
                <a:solidFill>
                  <a:srgbClr val="FF0000"/>
                </a:solidFill>
                <a:sym typeface="+mn-ea"/>
              </a:rPr>
              <a:t>节</a:t>
            </a:r>
            <a:r>
              <a:rPr lang="zh-CN" altLang="en-US" sz="2000" dirty="0">
                <a:sym typeface="+mn-ea"/>
              </a:rPr>
              <a:t>且对称发生，关节局部红、肿、热、痛，但不化脓。</a:t>
            </a:r>
            <a:endParaRPr lang="zh-CN" altLang="en-US" sz="2000" dirty="0">
              <a:sym typeface="+mn-ea"/>
            </a:endParaRPr>
          </a:p>
          <a:p>
            <a:pPr lvl="0" indent="0">
              <a:lnSpc>
                <a:spcPct val="110000"/>
              </a:lnSpc>
            </a:pPr>
            <a:r>
              <a:rPr lang="zh-CN" altLang="en-US" sz="2000" dirty="0">
                <a:sym typeface="+mn-ea"/>
              </a:rPr>
              <a:t>一般急性炎症症状持续2～4周消退，一个关节症状消</a:t>
            </a:r>
            <a:endParaRPr lang="zh-CN" altLang="en-US" sz="2000" dirty="0">
              <a:sym typeface="+mn-ea"/>
            </a:endParaRPr>
          </a:p>
          <a:p>
            <a:pPr lvl="0" indent="0">
              <a:lnSpc>
                <a:spcPct val="110000"/>
              </a:lnSpc>
            </a:pPr>
            <a:r>
              <a:rPr lang="zh-CN" altLang="en-US" sz="2000" dirty="0">
                <a:sym typeface="+mn-ea"/>
              </a:rPr>
              <a:t>退，另一个关节的症状又可出现，也有几个关节同时</a:t>
            </a:r>
            <a:endParaRPr lang="zh-CN" altLang="en-US" sz="2000" dirty="0">
              <a:sym typeface="+mn-ea"/>
            </a:endParaRPr>
          </a:p>
          <a:p>
            <a:pPr lvl="0" indent="0">
              <a:lnSpc>
                <a:spcPct val="110000"/>
              </a:lnSpc>
            </a:pPr>
            <a:r>
              <a:rPr lang="zh-CN" altLang="en-US" sz="2000" dirty="0">
                <a:sym typeface="+mn-ea"/>
              </a:rPr>
              <a:t>发病的。急性炎症消退后，关节功能完全恢复，不遗</a:t>
            </a:r>
            <a:endParaRPr lang="zh-CN" altLang="en-US" sz="2000" dirty="0">
              <a:sym typeface="+mn-ea"/>
            </a:endParaRPr>
          </a:p>
          <a:p>
            <a:pPr lvl="0" indent="0">
              <a:lnSpc>
                <a:spcPct val="110000"/>
              </a:lnSpc>
            </a:pPr>
            <a:r>
              <a:rPr lang="zh-CN" altLang="en-US" sz="2000" dirty="0">
                <a:sym typeface="+mn-ea"/>
              </a:rPr>
              <a:t>留关节强直或畸形，但常反复发作，有时伴发心脏炎。</a:t>
            </a:r>
            <a:endParaRPr lang="zh-CN" altLang="en-US" sz="2000" dirty="0">
              <a:sym typeface="+mn-ea"/>
            </a:endParaRPr>
          </a:p>
          <a:p>
            <a:pPr lvl="0" indent="0">
              <a:lnSpc>
                <a:spcPct val="110000"/>
              </a:lnSpc>
            </a:pPr>
            <a:r>
              <a:rPr lang="zh-CN" altLang="en-US" sz="2000" dirty="0">
                <a:sym typeface="+mn-ea"/>
              </a:rPr>
              <a:t>血象中的白细胞可增高，抗“O”阳性，血沉增快。</a:t>
            </a:r>
            <a:endParaRPr lang="zh-CN" altLang="en-US" sz="2000"/>
          </a:p>
        </p:txBody>
      </p:sp>
      <p:pic>
        <p:nvPicPr>
          <p:cNvPr id="13329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H="1">
            <a:off x="6242685" y="3243580"/>
            <a:ext cx="2903855" cy="36004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240030" y="321310"/>
            <a:ext cx="5118735" cy="701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/>
            <a:r>
              <a:rPr lang="zh-CN" altLang="en-US" sz="4000" b="1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风湿关节炎的诊断</a:t>
            </a:r>
            <a:endParaRPr lang="zh-CN" altLang="en-US" sz="4000" b="1" dirty="0">
              <a:solidFill>
                <a:schemeClr val="accent6">
                  <a:lumMod val="75000"/>
                </a:schemeClr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511175" y="214630"/>
            <a:ext cx="4846955" cy="922020"/>
          </a:xfrm>
        </p:spPr>
        <p:txBody>
          <a:bodyPr/>
          <a:lstStyle/>
          <a:p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>
          <a:xfrm>
            <a:off x="229235" y="1540510"/>
            <a:ext cx="8007350" cy="5157470"/>
          </a:xfrm>
        </p:spPr>
        <p:txBody>
          <a:bodyPr/>
          <a:lstStyle/>
          <a:p>
            <a:pPr marL="1905" lvl="0" indent="-1905" algn="l" fontAlgn="base">
              <a:lnSpc>
                <a:spcPct val="11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以全身治疗为主，包括休息，保暖和避免潮湿寒冷。</a:t>
            </a:r>
            <a:endParaRPr lang="zh-CN" altLang="en-US" sz="2000" strike="noStrike" noProof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ea"/>
              <a:sym typeface="+mn-ea"/>
            </a:endParaRPr>
          </a:p>
          <a:p>
            <a:pPr marL="1905" lvl="0" indent="-1905" algn="l" fontAlgn="base">
              <a:lnSpc>
                <a:spcPct val="11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口服肠溶阿司匹林常有效，其他吲哚美辛、布洛芬也可用，必要时可应用激素，但应在医生指导下应用。风湿性关节炎以消除链球菌感染为主，同时对于关节疼痛、心脏炎等进行相关处理，抗生素如青霉素可同时应用，以治疗存在的上呼吸道感染。</a:t>
            </a:r>
            <a:endParaRPr lang="zh-CN" altLang="en-US" sz="20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ea"/>
              <a:sym typeface="+mn-ea"/>
            </a:endParaRPr>
          </a:p>
          <a:p>
            <a:pPr marL="342900" lvl="0" indent="-342900" algn="l" fontAlgn="base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风湿性关节炎 关节肿痛者</a:t>
            </a:r>
            <a:r>
              <a:rPr lang="zh-CN" altLang="en-US" sz="20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：吲哚美辛；强力天麻杜仲丸；野木瓜</a:t>
            </a:r>
            <a:endParaRPr lang="zh-CN" altLang="en-US" sz="20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ea"/>
              <a:sym typeface="+mn-ea"/>
            </a:endParaRPr>
          </a:p>
          <a:p>
            <a:pPr marL="342900" lvl="0" indent="-342900" algn="l" fontAlgn="base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ea"/>
              <a:sym typeface="+mn-ea"/>
            </a:endParaRPr>
          </a:p>
          <a:p>
            <a:pPr marL="342900" lvl="0" indent="-342900" algn="l" fontAlgn="base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风湿性关节炎  足萎痹痛，筋脉拘急：</a:t>
            </a:r>
            <a:r>
              <a:rPr lang="zh-CN" altLang="en-US" sz="20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乐松；大活络丸；麝香镇痛胶囊</a:t>
            </a:r>
            <a:endParaRPr lang="zh-CN" altLang="en-US" sz="20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ea"/>
              <a:sym typeface="+mn-ea"/>
            </a:endParaRPr>
          </a:p>
          <a:p>
            <a:pPr marL="342900" lvl="0" indent="-342900" algn="l" fontAlgn="base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联合用药推荐</a:t>
            </a:r>
            <a:r>
              <a:rPr lang="zh-CN" altLang="en-US" sz="20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：补肾益寿胶囊、茯苓破壁饮片、膏药、风湿类外用搽剂</a:t>
            </a:r>
            <a:endParaRPr lang="zh-CN" altLang="en-US" sz="2000" strike="noStrike" noProof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ea"/>
              <a:sym typeface="+mn-ea"/>
            </a:endParaRPr>
          </a:p>
          <a:p>
            <a:pPr marL="1905" lvl="0" indent="-1905" fontAlgn="base"/>
            <a:endParaRPr lang="zh-CN" altLang="en-US" sz="2000" strike="noStrike" noProof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ea"/>
              <a:sym typeface="+mn-ea"/>
            </a:endParaRPr>
          </a:p>
          <a:p>
            <a:pPr marL="1905" lvl="0" indent="283845" fontAlgn="base">
              <a:buChar char="•"/>
            </a:pPr>
            <a:r>
              <a:rPr lang="zh-CN" altLang="en-US" sz="20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营养素推荐</a:t>
            </a:r>
            <a:r>
              <a:rPr lang="zh-CN" altLang="en-US" sz="20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：胶原软骨素钙片、汤臣倍健维生素</a:t>
            </a:r>
            <a:r>
              <a:rPr lang="en-US" altLang="zh-CN" sz="20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AD</a:t>
            </a:r>
            <a:r>
              <a:rPr lang="zh-CN" altLang="en-US" sz="20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软胶囊、蛋白质粉</a:t>
            </a:r>
            <a:endParaRPr lang="zh-CN" altLang="en-US" sz="2000" strike="noStrike" noProof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ea"/>
              <a:sym typeface="+mn-ea"/>
            </a:endParaRPr>
          </a:p>
          <a:p>
            <a:r>
              <a:rPr lang="zh-CN" altLang="en-US" sz="2000" smtClean="0">
                <a:solidFill>
                  <a:schemeClr val="tx1"/>
                </a:solidFill>
              </a:rPr>
              <a:t>                </a:t>
            </a:r>
            <a:r>
              <a:rPr lang="zh-CN" altLang="en-US" sz="4800" smtClean="0">
                <a:solidFill>
                  <a:schemeClr val="tx1"/>
                </a:solidFill>
              </a:rPr>
              <a:t>   </a:t>
            </a:r>
            <a:endParaRPr lang="zh-CN" altLang="en-US" sz="4800" smtClean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34645" y="435610"/>
            <a:ext cx="6616700" cy="701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indent="0"/>
            <a:r>
              <a:rPr lang="zh-CN" altLang="en-US" sz="4000" b="1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风湿关节炎的治疗</a:t>
            </a:r>
            <a:endParaRPr lang="zh-CN" altLang="en-US" sz="4000" b="1" dirty="0">
              <a:solidFill>
                <a:schemeClr val="accent6">
                  <a:lumMod val="75000"/>
                </a:schemeClr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5687</Words>
  <Application>WPS 演示</Application>
  <PresentationFormat>全屏显示(4:3)</PresentationFormat>
  <Paragraphs>359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7" baseType="lpstr">
      <vt:lpstr>Arial</vt:lpstr>
      <vt:lpstr>宋体</vt:lpstr>
      <vt:lpstr>Wingdings</vt:lpstr>
      <vt:lpstr>Calibri</vt:lpstr>
      <vt:lpstr>隶书</vt:lpstr>
      <vt:lpstr>微软雅黑</vt:lpstr>
      <vt:lpstr>黑体</vt:lpstr>
      <vt:lpstr>Lucida Sans</vt:lpstr>
      <vt:lpstr>仿宋_GB2312</vt:lpstr>
      <vt:lpstr>新宋体</vt:lpstr>
      <vt:lpstr>宋体-PUA</vt:lpstr>
      <vt:lpstr>Office 主题</vt:lpstr>
      <vt:lpstr>    太极大药房 员工销售能力提高班课程  常见关节炎疾病       讲师：段文秀</vt:lpstr>
      <vt:lpstr>  销售八步曲  </vt:lpstr>
      <vt:lpstr> 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   骨关节炎病因 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呼吸系统疾病</dc:title>
  <dc:creator>张蓉</dc:creator>
  <cp:lastModifiedBy>Administrator</cp:lastModifiedBy>
  <cp:revision>205</cp:revision>
  <dcterms:created xsi:type="dcterms:W3CDTF">2016-10-13T12:53:00Z</dcterms:created>
  <dcterms:modified xsi:type="dcterms:W3CDTF">2016-11-10T05:46:42Z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2052-10.1.0.6065</vt:lpwstr>
  </property>
</Properties>
</file>