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3"/>
    <p:sldId id="257" r:id="rId4"/>
    <p:sldId id="260" r:id="rId5"/>
    <p:sldId id="261" r:id="rId6"/>
    <p:sldId id="262" r:id="rId7"/>
    <p:sldId id="264" r:id="rId8"/>
    <p:sldId id="265" r:id="rId9"/>
    <p:sldId id="266" r:id="rId10"/>
    <p:sldId id="268" r:id="rId11"/>
    <p:sldId id="269" r:id="rId12"/>
    <p:sldId id="263" r:id="rId13"/>
    <p:sldId id="272" r:id="rId14"/>
    <p:sldId id="273" r:id="rId15"/>
    <p:sldId id="274" r:id="rId16"/>
    <p:sldId id="275" r:id="rId17"/>
    <p:sldId id="276" r:id="rId18"/>
    <p:sldId id="278" r:id="rId19"/>
    <p:sldId id="271" r:id="rId20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0" autoAdjust="0"/>
  </p:normalViewPr>
  <p:slideViewPr>
    <p:cSldViewPr>
      <p:cViewPr varScale="1">
        <p:scale>
          <a:sx n="90" d="100"/>
          <a:sy n="90" d="100"/>
        </p:scale>
        <p:origin x="-1392" y="-114"/>
      </p:cViewPr>
      <p:guideLst>
        <p:guide orient="horz" pos="2160"/>
        <p:guide pos="2899"/>
      </p:guideLst>
    </p:cSldViewPr>
  </p:slideViewPr>
  <p:outlineViewPr>
    <p:cViewPr>
      <p:scale>
        <a:sx n="33" d="100"/>
        <a:sy n="33" d="100"/>
      </p:scale>
      <p:origin x="0" y="306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3D654-3B33-40FD-B208-C7DA863BD42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FC363-F351-4DA5-95F3-572EC7FE360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81715-FE5A-4452-AEDD-88F4C476809C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06ABD-A914-4975-BEA1-46C38B7C659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113E6-83BE-41F9-8B1C-31249931B6D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9244F-F3C2-4744-AF8C-50B56B6C084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2C073-7AF7-4E2E-B8A6-3B70E2EF030A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59C7F-46CE-48B9-B037-4546A6AFA59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80675-CA04-4E4B-A411-72C19EC2763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E9335-C1CD-4832-A40F-2D8D721DCDD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DBE9E-2F41-4549-B377-63E25FEEE741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E5C7D-43A5-480B-942A-DA50E35E65E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8BB12-CDBF-45E4-83BF-FCE6D7A45B28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D7BCB-F1FE-49F7-90BC-5A2AF1912BB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2BD1B-922B-4D90-9BB6-84D1A395CE69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193B6-E996-437A-8A9E-80DE0B7FD92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4F3E4-7CE5-4E22-AFF5-0B8E1A108065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C22D-660C-4B0E-801E-D6494352E4A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A9768-1671-4FEA-86A8-3A91F2EB0AE9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A53AA-B079-41E4-80DF-98970F74750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F9ABB-D611-40A6-A3EA-66F8675AE749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901F6-D6A7-4D4F-ACC2-15614D85105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973B6CA-369D-4F5E-A40A-99B422910AD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9D93055-BA8C-45DF-A1CB-C865F51ADDAF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1"/>
          <p:cNvSpPr>
            <a:spLocks noGrp="1"/>
          </p:cNvSpPr>
          <p:nvPr>
            <p:ph type="ctrTitle"/>
          </p:nvPr>
        </p:nvSpPr>
        <p:spPr>
          <a:xfrm>
            <a:off x="685800" y="571500"/>
            <a:ext cx="7772400" cy="3028950"/>
          </a:xfrm>
        </p:spPr>
        <p:txBody>
          <a:bodyPr/>
          <a:lstStyle/>
          <a:p>
            <a:br>
              <a:rPr lang="zh-CN" altLang="en-US" smtClean="0">
                <a:solidFill>
                  <a:srgbClr val="0000CC"/>
                </a:solidFill>
                <a:latin typeface="隶书" pitchFamily="49" charset="-122"/>
                <a:ea typeface="隶书" pitchFamily="49" charset="-122"/>
              </a:rPr>
            </a:br>
            <a:br>
              <a:rPr lang="zh-CN" altLang="en-US" smtClean="0">
                <a:solidFill>
                  <a:srgbClr val="0000CC"/>
                </a:solidFill>
                <a:latin typeface="隶书" pitchFamily="49" charset="-122"/>
                <a:ea typeface="隶书" pitchFamily="49" charset="-122"/>
              </a:rPr>
            </a:br>
            <a:r>
              <a:rPr lang="zh-CN" altLang="en-US" smtClean="0">
                <a:latin typeface="隶书" pitchFamily="49" charset="-122"/>
                <a:ea typeface="隶书" pitchFamily="49" charset="-122"/>
              </a:rPr>
              <a:t>太极大药房</a:t>
            </a:r>
            <a:br>
              <a:rPr lang="zh-CN" altLang="en-US" smtClean="0">
                <a:latin typeface="隶书" pitchFamily="49" charset="-122"/>
                <a:ea typeface="隶书" pitchFamily="49" charset="-122"/>
              </a:rPr>
            </a:br>
            <a:r>
              <a:rPr lang="zh-CN" altLang="en-US" smtClean="0">
                <a:latin typeface="隶书" pitchFamily="49" charset="-122"/>
                <a:ea typeface="隶书" pitchFamily="49" charset="-122"/>
              </a:rPr>
              <a:t>员工销售能力提高班课程</a:t>
            </a:r>
            <a:br>
              <a:rPr lang="zh-CN" altLang="en-US" smtClean="0">
                <a:solidFill>
                  <a:srgbClr val="0000CC"/>
                </a:solidFill>
                <a:latin typeface="隶书" pitchFamily="49" charset="-122"/>
                <a:ea typeface="隶书" pitchFamily="49" charset="-122"/>
              </a:rPr>
            </a:br>
            <a:r>
              <a:rPr lang="zh-CN" altLang="en-US" sz="6000" b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隶书" pitchFamily="49" charset="-122"/>
                <a:ea typeface="隶书" pitchFamily="49" charset="-122"/>
              </a:rPr>
              <a:t>妇科</a:t>
            </a:r>
            <a:r>
              <a:rPr lang="zh-CN" altLang="en-US" sz="600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隶书" pitchFamily="49" charset="-122"/>
                <a:ea typeface="隶书" pitchFamily="49" charset="-122"/>
              </a:rPr>
              <a:t>疾病</a:t>
            </a:r>
            <a:br>
              <a:rPr lang="zh-CN" altLang="en-US" smtClean="0">
                <a:solidFill>
                  <a:srgbClr val="0000CC"/>
                </a:solidFill>
                <a:latin typeface="隶书" pitchFamily="49" charset="-122"/>
                <a:ea typeface="隶书" pitchFamily="49" charset="-122"/>
              </a:rPr>
            </a:br>
            <a:r>
              <a:rPr lang="zh-CN" altLang="en-US" smtClean="0">
                <a:solidFill>
                  <a:srgbClr val="0000CC"/>
                </a:solidFill>
                <a:latin typeface="隶书" pitchFamily="49" charset="-122"/>
                <a:ea typeface="隶书" pitchFamily="49" charset="-122"/>
              </a:rPr>
              <a:t>          </a:t>
            </a:r>
            <a:r>
              <a:rPr lang="zh-CN" altLang="en-US" smtClean="0">
                <a:latin typeface="隶书" pitchFamily="49" charset="-122"/>
                <a:ea typeface="隶书" pitchFamily="49" charset="-122"/>
              </a:rPr>
              <a:t>讲师：辜瑞琪</a:t>
            </a:r>
            <a:endParaRPr lang="zh-CN" altLang="en-US" smtClean="0"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2610" y="157480"/>
            <a:ext cx="8228965" cy="790575"/>
          </a:xfrm>
        </p:spPr>
        <p:txBody>
          <a:bodyPr/>
          <a:p>
            <a:r>
              <a:rPr lang="zh-CN" altLang="en-US" sz="2800"/>
              <a:t>（三）滴虫性阴道炎用药情况</a:t>
            </a:r>
            <a:endParaRPr lang="zh-CN" altLang="en-US" sz="28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9730" y="778510"/>
            <a:ext cx="8515350" cy="6013450"/>
          </a:xfrm>
        </p:spPr>
        <p:txBody>
          <a:bodyPr/>
          <a:p>
            <a:pPr marL="0" indent="0">
              <a:buNone/>
            </a:pPr>
            <a:r>
              <a:rPr lang="zh-CN" altLang="en-US" sz="2000"/>
              <a:t>1、</a:t>
            </a:r>
            <a:r>
              <a:rPr lang="zh-CN" altLang="en-US" sz="2800"/>
              <a:t>口服药：替硝唑或甲硝唑单次口服2g：或甲硝唑400mg，每日2次，连服7日。合并细菌感染者，应加服抗生素：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/>
              <a:t>2、局部用药：用1:500高锰酸钾液冲洗或1%乳酸溶液冲洗，再用甲硝唑泡腾片或替硝唑泡腾片给予阴道上药；</a:t>
            </a:r>
            <a:endParaRPr lang="zh-CN" altLang="en-US" sz="2800"/>
          </a:p>
          <a:p>
            <a:pPr marL="0" indent="0">
              <a:buNone/>
            </a:pPr>
            <a:r>
              <a:rPr lang="en-US" altLang="zh-CN" sz="2800"/>
              <a:t>3</a:t>
            </a:r>
            <a:r>
              <a:rPr lang="zh-CN" altLang="en-US" sz="2800"/>
              <a:t>、选用维生素C、氨基酸、多维矿物、大蒜精油等营养补充剂改善体质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/>
              <a:t>1、甲硝唑片+奥硝唑栓+甲硝唑氯已定洗剂+维生素C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/>
              <a:t>2、替硝唑片+复方莪术油栓+洁阴舒洗液+氨基酸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/>
              <a:t>3、奥硝唑片+双唑泰栓+洁尔阴草本抑菌洗剂+大蒜油</a:t>
            </a:r>
            <a:endParaRPr lang="zh-CN" altLang="en-US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650" y="235585"/>
            <a:ext cx="7931150" cy="478790"/>
          </a:xfrm>
        </p:spPr>
        <p:txBody>
          <a:bodyPr/>
          <a:p>
            <a:r>
              <a:rPr lang="zh-CN" altLang="en-US" sz="2800"/>
              <a:t>（四）萎缩性阴道炎用药情况</a:t>
            </a:r>
            <a:endParaRPr lang="zh-CN" altLang="en-US" sz="28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165" y="714375"/>
            <a:ext cx="8464550" cy="6011545"/>
          </a:xfrm>
        </p:spPr>
        <p:txBody>
          <a:bodyPr/>
          <a:p>
            <a:pPr marL="0" indent="0">
              <a:buNone/>
            </a:pPr>
            <a:r>
              <a:rPr lang="en-US" altLang="zh-CN" sz="2000"/>
              <a:t>1</a:t>
            </a:r>
            <a:r>
              <a:rPr lang="zh-CN" altLang="en-US" sz="2000"/>
              <a:t>、概述：萎缩性阴道炎又称老年性阴道炎，常见绝经期及卵巢去势后妇女，因卵巢功能衰退，雌激素水平降低，阴道壁萎缩，粘膜变薄，上皮细胞原减少，阴道内PH值增高（PH5.0—7.0），嗜酸性的乳杆菌不再为优势菌，局部抵抗力降低，其他致病菌过度繁殖或容易入侵引起炎症。</a:t>
            </a:r>
            <a:endParaRPr lang="zh-CN" altLang="en-US" sz="2000"/>
          </a:p>
          <a:p>
            <a:pPr marL="0" indent="0">
              <a:buNone/>
            </a:pPr>
            <a:r>
              <a:rPr lang="en-US" altLang="zh-CN" sz="2000"/>
              <a:t>2</a:t>
            </a:r>
            <a:r>
              <a:rPr lang="zh-CN" altLang="en-US" sz="2000"/>
              <a:t>、主要症状为外阴灼热不适，瘙痒及阴道分泌物增多，阴道分泌物稀薄，呈淡黄色，感染严重者呈脓血性白带，由于阴道黏膜萎缩，可伴有性交痛，严重者可形成溃疡面</a:t>
            </a:r>
            <a:endParaRPr lang="zh-CN" altLang="en-US" sz="2000"/>
          </a:p>
          <a:p>
            <a:pPr marL="0" indent="0">
              <a:buNone/>
            </a:pPr>
            <a:r>
              <a:rPr lang="en-US" altLang="zh-CN" sz="2000"/>
              <a:t>3</a:t>
            </a:r>
            <a:r>
              <a:rPr lang="zh-CN" altLang="en-US" sz="2000"/>
              <a:t>、抑制细菌生长：阴道局部应用抗生素如甲硝唑栓放于阴道深部，7—10天位一疗程，阴道局部干涩明显者，可使用专用润滑剂。</a:t>
            </a:r>
            <a:endParaRPr lang="zh-CN" altLang="en-US" sz="2000"/>
          </a:p>
          <a:p>
            <a:pPr marL="0" indent="0">
              <a:buNone/>
            </a:pPr>
            <a:r>
              <a:rPr lang="en-US" altLang="zh-CN" sz="2000"/>
              <a:t>4</a:t>
            </a:r>
            <a:r>
              <a:rPr lang="zh-CN" altLang="en-US" sz="2000"/>
              <a:t>、、补充雌激素，增加阴道抵抗力:针对病因，在医生指导下补充雌激素（如尼尔雌醇）是萎缩性阴道炎的主要治疗方法，同时也可局部涂抹雌激素软膏，每天1—2次，连用14日，常用药物：0.5%乙烯雌酚软膏或结合雌激素软膏</a:t>
            </a:r>
            <a:endParaRPr lang="zh-CN" altLang="en-US" sz="2000"/>
          </a:p>
          <a:p>
            <a:pPr marL="0" indent="0">
              <a:buNone/>
            </a:pPr>
            <a:r>
              <a:rPr lang="en-US" altLang="zh-CN" sz="2000"/>
              <a:t>5</a:t>
            </a:r>
            <a:r>
              <a:rPr lang="zh-CN" altLang="en-US" sz="2000"/>
              <a:t>、可选用大豆异黄酮、月见草油、维生素C、氨基酸、多种维生素、大蒜精油、蜂胶等营养补充剂改善体质。</a:t>
            </a:r>
            <a:endParaRPr lang="zh-CN" altLang="en-US" sz="2000"/>
          </a:p>
          <a:p>
            <a:pPr marL="0" indent="0">
              <a:buNone/>
            </a:pPr>
            <a:r>
              <a:rPr lang="en-US" altLang="zh-CN" sz="2000"/>
              <a:t>6</a:t>
            </a:r>
            <a:r>
              <a:rPr lang="zh-CN" altLang="en-US" sz="2000"/>
              <a:t>、尼尔雌醇片+甲硝唑片+保妇康凝胶+大豆异黄酮</a:t>
            </a:r>
            <a:endParaRPr lang="zh-CN" altLang="en-US" sz="2000"/>
          </a:p>
          <a:p>
            <a:pPr marL="0" indent="0">
              <a:buNone/>
            </a:pPr>
            <a:r>
              <a:rPr lang="en-US" altLang="zh-CN" sz="2000"/>
              <a:t>7</a:t>
            </a:r>
            <a:r>
              <a:rPr lang="zh-CN" altLang="en-US" sz="2000"/>
              <a:t>、烯雌二醇片+复方苦参洗液+奥硝唑片+卵巢保养软胶囊</a:t>
            </a:r>
            <a:endParaRPr lang="zh-CN" altLang="en-US" sz="2000"/>
          </a:p>
          <a:p>
            <a:pPr marL="0" indent="0">
              <a:buNone/>
            </a:pPr>
            <a:r>
              <a:rPr lang="en-US" altLang="zh-CN" sz="2000"/>
              <a:t>8</a:t>
            </a:r>
            <a:r>
              <a:rPr lang="zh-CN" altLang="en-US" sz="2000"/>
              <a:t>、倍美力+甲硝唑+洁尔阴草本抑菌液+月见草油+天生维生素E</a:t>
            </a:r>
            <a:endParaRPr lang="zh-CN" altLang="en-US"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857250"/>
          </a:xfrm>
        </p:spPr>
        <p:txBody>
          <a:bodyPr/>
          <a:p>
            <a:r>
              <a:rPr lang="zh-CN" altLang="en-US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三、急性宫颈炎</a:t>
            </a:r>
            <a:endParaRPr lang="zh-CN" altLang="en-US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32205"/>
            <a:ext cx="8542655" cy="4994910"/>
          </a:xfrm>
        </p:spPr>
        <p:txBody>
          <a:bodyPr/>
          <a:p>
            <a:pPr marL="0" indent="0">
              <a:buNone/>
            </a:pPr>
            <a:r>
              <a:rPr lang="zh-CN" altLang="en-US"/>
              <a:t>（一）临床表现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症状主要表现为阴道分泌物增多，呈粘液脓性，阴道分泌物刺激可引起外阴瘙痒及灼热感，部分患者可伴有下腹痛、腰骶酸痛、下坠感，此外，可出现经间期出血，性交后出血等症状。若合并尿路感染，可出现尿急、尿频、尿痛。妇科检查可见宫充血、水肿、黏膜外翻，有黏液脓性分泌物附着，甚至从宫颈管流出等相关的明显症状。</a:t>
            </a:r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8175" y="171450"/>
            <a:ext cx="8178800" cy="697865"/>
          </a:xfrm>
        </p:spPr>
        <p:txBody>
          <a:bodyPr/>
          <a:p>
            <a:r>
              <a:rPr lang="zh-CN" altLang="en-US" sz="2800"/>
              <a:t>（二）用药情况</a:t>
            </a:r>
            <a:endParaRPr lang="zh-CN" altLang="en-US" sz="28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2250" y="869950"/>
            <a:ext cx="8855710" cy="5998845"/>
          </a:xfrm>
        </p:spPr>
        <p:txBody>
          <a:bodyPr/>
          <a:p>
            <a:pPr marL="0" indent="0">
              <a:buNone/>
            </a:pPr>
            <a:r>
              <a:rPr lang="zh-CN" altLang="en-US" sz="2400"/>
              <a:t>1）有性传播病症患者，用阿奇霉素1g单次顿服或多西环素（强力胶囊）100mg，每日2次，连服7日。</a:t>
            </a:r>
            <a:endParaRPr lang="zh-CN" altLang="en-US" sz="2400"/>
          </a:p>
          <a:p>
            <a:pPr marL="0" indent="0">
              <a:buNone/>
            </a:pPr>
            <a:r>
              <a:rPr lang="zh-CN" altLang="en-US" sz="2400"/>
              <a:t>2）对于确诊感染病原体患者，针对病原体选择抗生素；</a:t>
            </a:r>
            <a:endParaRPr lang="zh-CN" altLang="en-US" sz="2400"/>
          </a:p>
          <a:p>
            <a:pPr marL="0" indent="0">
              <a:buNone/>
            </a:pPr>
            <a:r>
              <a:rPr lang="zh-CN" altLang="en-US" sz="2400"/>
              <a:t>A、单纯性淋病奈瑟菌性宫颈炎：主张大剂量、单次给药、 常用药物有第三代头孢菌素，头孢克肟400mg单次口服。</a:t>
            </a:r>
            <a:endParaRPr lang="zh-CN" altLang="en-US" sz="2400"/>
          </a:p>
          <a:p>
            <a:pPr marL="0" indent="0">
              <a:buNone/>
            </a:pPr>
            <a:r>
              <a:rPr lang="zh-CN" altLang="en-US" sz="2400"/>
              <a:t>B、沙眼衣原体感染所致宫颈炎，治疗药物主要有：四环素、米诺环素；大环内酯类：如阿奇霉素、罗红霉素；喹诺酮类，如氧氟沙星、左氧氟沙星。</a:t>
            </a:r>
            <a:endParaRPr lang="zh-CN" altLang="en-US" sz="2400"/>
          </a:p>
          <a:p>
            <a:pPr marL="0" indent="0">
              <a:buNone/>
            </a:pPr>
            <a:r>
              <a:rPr lang="zh-CN" altLang="en-US" sz="2400"/>
              <a:t>C、对于合并阴道细菌性感染者，应同时治疗细菌性阴道炎，否则宫颈炎会持续存在。</a:t>
            </a:r>
            <a:endParaRPr lang="zh-CN" altLang="en-US" sz="2400"/>
          </a:p>
          <a:p>
            <a:pPr marL="0" indent="0">
              <a:buNone/>
            </a:pPr>
            <a:r>
              <a:rPr lang="zh-CN" altLang="en-US" sz="2400"/>
              <a:t>2、中成药：抗宫炎片(胶囊)、金鸡胶囊（片）、花红片等辅助治疗。</a:t>
            </a:r>
            <a:endParaRPr lang="zh-CN" altLang="en-US" sz="2400"/>
          </a:p>
          <a:p>
            <a:pPr marL="0" indent="0">
              <a:buNone/>
            </a:pPr>
            <a:r>
              <a:rPr lang="en-US" altLang="zh-CN" sz="2400"/>
              <a:t>3</a:t>
            </a:r>
            <a:r>
              <a:rPr lang="zh-CN" altLang="en-US" sz="2400"/>
              <a:t>、可选用多种维生素、氨基酸、蜂胶、大蒜精油等营养补充剂改善体质</a:t>
            </a:r>
            <a:endParaRPr lang="zh-CN" altLang="en-US"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0705" y="274955"/>
            <a:ext cx="8126095" cy="675005"/>
          </a:xfrm>
        </p:spPr>
        <p:txBody>
          <a:bodyPr/>
          <a:p>
            <a:r>
              <a:rPr lang="zh-CN" altLang="en-US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四、慢性宫颈炎</a:t>
            </a:r>
            <a:endParaRPr lang="zh-CN" altLang="en-US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8115" y="949960"/>
            <a:ext cx="8841105" cy="5946140"/>
          </a:xfrm>
        </p:spPr>
        <p:txBody>
          <a:bodyPr/>
          <a:p>
            <a:pPr marL="0" indent="0">
              <a:buNone/>
            </a:pPr>
            <a:r>
              <a:rPr lang="zh-CN" altLang="en-US"/>
              <a:t>概述：慢性宫颈炎是子宫颈部的慢性糜烂性或增殖性炎症，多由急性宫颈炎转化而来，宫颈糜烂是慢性宫颈炎的一种常见病理改变，宫颈糜烂根据糜烂面的大小分轻、中、重度三种：①轻度：糜烂面积占宫颈面积1/3一下；②中度：糜烂面积占宫颈面积1/3—2/3;③重度：糜烂面积占宫颈面积2/3以上。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（一）临床表现：白带增多、粘稠，或成脓性，或带血丝；当炎症涉及膀胱下结缔组织时，可出现尿频、尿急、若炎症沿宫骶韧带扩散到盆腔，可能腰骶部疼痛、下腹痛、性交痛等。</a:t>
            </a:r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6565" y="274955"/>
            <a:ext cx="8230235" cy="726440"/>
          </a:xfrm>
        </p:spPr>
        <p:txBody>
          <a:bodyPr/>
          <a:p>
            <a:r>
              <a:rPr lang="zh-CN" altLang="en-US"/>
              <a:t>用药情况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7480" y="1002030"/>
            <a:ext cx="8776970" cy="5892800"/>
          </a:xfrm>
        </p:spPr>
        <p:txBody>
          <a:bodyPr/>
          <a:p>
            <a:pPr marL="0" indent="0">
              <a:buNone/>
            </a:pPr>
            <a:r>
              <a:rPr lang="zh-CN" altLang="en-US" sz="2400"/>
              <a:t>1、内用药物：抗生素治疗：如阿奇霉素、罗红霉素、左氧氟沙星等；</a:t>
            </a:r>
            <a:endParaRPr lang="zh-CN" altLang="en-US" sz="2400"/>
          </a:p>
          <a:p>
            <a:pPr marL="0" indent="0">
              <a:buNone/>
            </a:pPr>
            <a:r>
              <a:rPr lang="en-US" altLang="zh-CN" sz="2400"/>
              <a:t>2</a:t>
            </a:r>
            <a:r>
              <a:rPr lang="zh-CN" altLang="en-US" sz="2400"/>
              <a:t>中成药：抗宫炎片（胶囊）、金鸡胶囊（片）、花红片、宫炎平胶囊等；</a:t>
            </a:r>
            <a:endParaRPr lang="zh-CN" altLang="en-US" sz="2400"/>
          </a:p>
          <a:p>
            <a:pPr marL="0" indent="0">
              <a:buNone/>
            </a:pPr>
            <a:r>
              <a:rPr lang="en-US" altLang="zh-CN" sz="2400"/>
              <a:t>3</a:t>
            </a:r>
            <a:r>
              <a:rPr lang="zh-CN" altLang="en-US" sz="2400"/>
              <a:t>、局部外用药：根据病情可选用妇科洗剂，如复方苦参洗液、洁尔阴洗液、复方黄松洗液、聚维酮碘洗液、甲硝唑氯已定洗液等冲洗或坐浴；同时配合阴道给药，如消糜栓、复方莪术油栓等；</a:t>
            </a:r>
            <a:endParaRPr lang="zh-CN" altLang="en-US" sz="2400"/>
          </a:p>
          <a:p>
            <a:pPr marL="0" indent="0">
              <a:buNone/>
            </a:pPr>
            <a:r>
              <a:rPr lang="en-US" altLang="zh-CN" sz="2400"/>
              <a:t>4</a:t>
            </a:r>
            <a:r>
              <a:rPr lang="zh-CN" altLang="en-US" sz="2400"/>
              <a:t>、手术治疗：常用的方法有激光、冷冻等；</a:t>
            </a:r>
            <a:endParaRPr lang="zh-CN" altLang="en-US" sz="2400"/>
          </a:p>
          <a:p>
            <a:pPr marL="0" indent="0">
              <a:buNone/>
            </a:pPr>
            <a:r>
              <a:rPr lang="en-US" altLang="zh-CN" sz="2400"/>
              <a:t>5</a:t>
            </a:r>
            <a:r>
              <a:rPr lang="zh-CN" altLang="en-US" sz="2400"/>
              <a:t>、可选用多种维生素、氨基酸、蜂胶、大蒜精油等营养补充剂辅助调理。</a:t>
            </a:r>
            <a:endParaRPr lang="zh-CN" altLang="en-US" sz="2400"/>
          </a:p>
          <a:p>
            <a:pPr marL="0" indent="0">
              <a:buNone/>
            </a:pPr>
            <a:r>
              <a:rPr lang="en-US" altLang="zh-CN" sz="2400"/>
              <a:t>6</a:t>
            </a:r>
            <a:r>
              <a:rPr lang="zh-CN" altLang="en-US" sz="2400"/>
              <a:t>、妇康灵胶囊+盐酸左氧氟沙星片+复方莪术油栓+氨基酸</a:t>
            </a:r>
            <a:endParaRPr lang="zh-CN" altLang="en-US" sz="2400"/>
          </a:p>
          <a:p>
            <a:pPr marL="0" indent="0">
              <a:buNone/>
            </a:pPr>
            <a:r>
              <a:rPr lang="en-US" altLang="zh-CN" sz="2400"/>
              <a:t>7</a:t>
            </a:r>
            <a:r>
              <a:rPr lang="zh-CN" altLang="en-US" sz="2400"/>
              <a:t>、抗宫炎片+阿奇霉素+保妇康凝胶+蜂胶</a:t>
            </a:r>
            <a:endParaRPr lang="zh-CN" altLang="en-US" sz="2400"/>
          </a:p>
          <a:p>
            <a:pPr marL="0" indent="0">
              <a:buNone/>
            </a:pPr>
            <a:r>
              <a:rPr lang="en-US" altLang="zh-CN" sz="2400"/>
              <a:t>8</a:t>
            </a:r>
            <a:r>
              <a:rPr lang="zh-CN" altLang="en-US" sz="2400"/>
              <a:t>、二十五味鬼九丸+盐酸左氧氟沙星+消糜阴道泡腾片+大蒜精油</a:t>
            </a:r>
            <a:endParaRPr lang="zh-CN" altLang="en-US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31445"/>
            <a:ext cx="8229600" cy="921385"/>
          </a:xfrm>
        </p:spPr>
        <p:txBody>
          <a:bodyPr/>
          <a:p>
            <a:r>
              <a:rPr lang="zh-CN" altLang="zh-CN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五、盆腔炎</a:t>
            </a:r>
            <a:endParaRPr lang="zh-CN" altLang="zh-CN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73455"/>
            <a:ext cx="8229600" cy="5153025"/>
          </a:xfrm>
        </p:spPr>
        <p:txBody>
          <a:bodyPr/>
          <a:p>
            <a:r>
              <a:rPr lang="zh-CN" altLang="en-US"/>
              <a:t>概述：</a:t>
            </a:r>
            <a:r>
              <a:rPr lang="zh-CN" altLang="en-US" sz="2400"/>
              <a:t>盆腔炎是指女性上生殖道及其周围组织的炎症，主要包括子宫内膜炎、输卵管炎、输卵管卵巢脓肿、盆腔腹膜炎。炎症可局限于一个部位，也可同时累及几个部位，以输卵管炎、输卵管卵巢炎、此二者通常被称为附件炎，最常见，临床分急性盆腔炎和慢性盆腔炎。</a:t>
            </a:r>
            <a:endParaRPr lang="zh-CN" altLang="en-US" sz="2400"/>
          </a:p>
          <a:p>
            <a:r>
              <a:rPr lang="zh-CN" altLang="en-US"/>
              <a:t>病因及病原体：</a:t>
            </a:r>
            <a:r>
              <a:rPr lang="zh-CN" altLang="en-US" sz="2400"/>
              <a:t>盆腔炎常因分娩及流产后的感染，不良卫生习惯、不洁性生活、经期性交等导致病原体的侵入而引起炎症。盆腔炎多发生在性活跃期、有月经的妇女。初潮前、绝经后或未婚妇女很少发生盆腔炎性疾病，若发生通常也是邻近器官炎症的扩散。盆腔炎若未及时、彻底治疗，可导致不孕，输卵管妊娠（宫外孕）、慢性盆腔痛及炎症反复发作，盆腔炎性疾病的病原体多为淋病奈瑟菌，衣原体及需氧菌、厌氧菌的混合感染。</a:t>
            </a:r>
            <a:endParaRPr lang="zh-CN" altLang="en-US"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31445"/>
            <a:ext cx="8229600" cy="752475"/>
          </a:xfrm>
        </p:spPr>
        <p:txBody>
          <a:bodyPr/>
          <a:p>
            <a:pPr algn="l"/>
            <a:r>
              <a:rPr lang="zh-CN" altLang="en-US" sz="400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（一）、急性盆腔炎</a:t>
            </a:r>
            <a:endParaRPr lang="zh-CN" altLang="en-US" sz="400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66445"/>
            <a:ext cx="8229600" cy="5946775"/>
          </a:xfrm>
        </p:spPr>
        <p:txBody>
          <a:bodyPr/>
          <a:p>
            <a:r>
              <a:rPr lang="zh-CN" altLang="en-US"/>
              <a:t>1、临床表现：可因炎症轻重及范围大小而有不同的临床表现，轻者无症状或症状轻微。常见症状为下腹痛、发热、阴道分泌增多。斧头为持续性，活动或性交后加重。若病情严重可有寒战、高热、头痛、食欲不振。月经期发病可出现经量增多、经期延长。同时可并发腹膜炎、脓肿及肝周围炎症。急性发作期，患者呈急性病容，体温升高，心率加快，下腹部优压痛、反跳痛肌紧张。</a:t>
            </a:r>
            <a:endParaRPr lang="zh-CN" altLang="en-US"/>
          </a:p>
          <a:p>
            <a:r>
              <a:rPr lang="zh-CN" altLang="en-US"/>
              <a:t>2、用药指引：如遇此类症状患者，门店员工须劝导患者到医院诊治，以免延误病情。</a:t>
            </a:r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8745"/>
            <a:ext cx="8229600" cy="751840"/>
          </a:xfrm>
        </p:spPr>
        <p:txBody>
          <a:bodyPr/>
          <a:p>
            <a:pPr algn="l"/>
            <a:r>
              <a:rPr lang="zh-CN" altLang="en-US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（二）、慢性盆腔炎</a:t>
            </a:r>
            <a:endParaRPr lang="zh-CN" altLang="en-US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71220"/>
            <a:ext cx="8229600" cy="5711825"/>
          </a:xfrm>
        </p:spPr>
        <p:txBody>
          <a:bodyPr/>
          <a:p>
            <a:r>
              <a:rPr lang="en-US" altLang="zh-CN"/>
              <a:t>1</a:t>
            </a:r>
            <a:r>
              <a:rPr lang="zh-CN" altLang="en-US"/>
              <a:t>、概述：</a:t>
            </a:r>
            <a:r>
              <a:rPr lang="zh-CN" altLang="en-US" sz="2800"/>
              <a:t>慢性盆腔炎是盆腔生殖器官及周围结缔组织、盆腔腹膜发生的慢性炎症，慢性盆腔炎常为急性盆腔炎为能彻底治疗，或患者体质较差病程迁延所致。慢性盆腔炎病情较顽固，当机体抵抗力较差时，可有急性发作。</a:t>
            </a:r>
            <a:endParaRPr lang="zh-CN" altLang="en-US" sz="2800"/>
          </a:p>
          <a:p>
            <a:r>
              <a:rPr lang="en-US" altLang="zh-CN"/>
              <a:t>2</a:t>
            </a:r>
            <a:r>
              <a:rPr lang="zh-CN" altLang="en-US"/>
              <a:t>、临床表现：</a:t>
            </a:r>
            <a:r>
              <a:rPr lang="zh-CN" altLang="en-US" sz="2800"/>
              <a:t>起病慢病程长，全身症状度不明显，可有低热易感疲乏。临床症状为白带增多、有异味、白带呈乳白色黏液或呈黄色脓状，伴有息肉时易有血性白带或性交出血。慢性炎症形成的瘢痕粘连以及盆腔充血，常引起下腹部坠胀、疼痛及腰骶部酸痛，盆腔淤血可致经量增多，卵巢功能损害时可致月经失调。</a:t>
            </a:r>
            <a:endParaRPr lang="zh-CN" altLang="en-US" sz="2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300"/>
            <a:ext cx="8229600" cy="6012180"/>
          </a:xfrm>
        </p:spPr>
        <p:txBody>
          <a:bodyPr/>
          <a:p>
            <a:r>
              <a:rPr lang="en-US" altLang="zh-CN"/>
              <a:t>3</a:t>
            </a:r>
            <a:r>
              <a:rPr lang="zh-CN" altLang="en-US"/>
              <a:t>、用药指引：</a:t>
            </a:r>
            <a:endParaRPr lang="zh-CN" altLang="en-US"/>
          </a:p>
          <a:p>
            <a:r>
              <a:rPr lang="zh-CN" altLang="en-US" sz="2800"/>
              <a:t>如遇此类症状患者，应劝导患者到医院在医生指导下治疗，一般治疗原则：</a:t>
            </a:r>
            <a:endParaRPr lang="zh-CN" altLang="en-US" sz="2800"/>
          </a:p>
          <a:p>
            <a:r>
              <a:rPr lang="zh-CN" altLang="en-US" sz="2800">
                <a:sym typeface="Wingdings" charset="0"/>
              </a:rPr>
              <a:t></a:t>
            </a:r>
            <a:r>
              <a:rPr lang="zh-CN" altLang="en-US" sz="2800"/>
              <a:t>、抗生素治疗：头孢菌素类（头孢克肟、头孢曲松钠）；喹诺酮类（氧氟沙星、左氧氟沙星）；同时可加服甲硝唑、替硝唑或奥硝唑，按疗程连续服用14天。</a:t>
            </a:r>
            <a:endParaRPr lang="zh-CN" altLang="en-US" sz="2800"/>
          </a:p>
          <a:p>
            <a:r>
              <a:rPr lang="zh-CN" altLang="en-US" sz="2800">
                <a:sym typeface="Wingdings" charset="0"/>
              </a:rPr>
              <a:t></a:t>
            </a:r>
            <a:r>
              <a:rPr lang="zh-CN" altLang="en-US" sz="2800"/>
              <a:t>、中要治疗：常用中成药，如抗宫炎片、金鸡胶囊、妇科千金胶囊（片）、宫炎平胶囊、花红片、金刚藤胶囊等，建议按疗程服用。</a:t>
            </a:r>
            <a:endParaRPr lang="zh-CN" altLang="en-US" sz="2800"/>
          </a:p>
          <a:p>
            <a:r>
              <a:rPr lang="zh-CN" altLang="en-US" sz="2800">
                <a:sym typeface="Wingdings" charset="0"/>
              </a:rPr>
              <a:t></a:t>
            </a:r>
            <a:r>
              <a:rPr lang="zh-CN" altLang="en-US" sz="2800"/>
              <a:t>、物理疗法：激光、短波、超短波、微波等。</a:t>
            </a:r>
            <a:endParaRPr lang="zh-CN" altLang="en-US" sz="2800"/>
          </a:p>
          <a:p>
            <a:r>
              <a:rPr lang="zh-CN" altLang="en-US" sz="2800">
                <a:cs typeface="微软雅黑" charset="0"/>
                <a:sym typeface="+mn-ea"/>
              </a:rPr>
              <a:t>④</a:t>
            </a:r>
            <a:r>
              <a:rPr lang="zh-CN" altLang="en-US" sz="2800"/>
              <a:t>、叮嘱患者服药期间如出现不适或3—5天症状无改善，应立即到医院就诊。</a:t>
            </a:r>
            <a:endParaRPr lang="zh-CN" altLang="en-US" sz="2800"/>
          </a:p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ctrTitle"/>
          </p:nvPr>
        </p:nvSpPr>
        <p:spPr>
          <a:xfrm>
            <a:off x="428625" y="928688"/>
            <a:ext cx="8286750" cy="3929062"/>
          </a:xfrm>
        </p:spPr>
        <p:txBody>
          <a:bodyPr/>
          <a:lstStyle/>
          <a:p>
            <a:pPr algn="l"/>
            <a:r>
              <a:rPr lang="en-US" altLang="zh-CN" sz="9600" smtClean="0">
                <a:solidFill>
                  <a:srgbClr val="002060"/>
                </a:solidFill>
                <a:latin typeface="隶书" pitchFamily="49" charset="-122"/>
                <a:ea typeface="隶书" pitchFamily="49" charset="-122"/>
              </a:rPr>
              <a:t>   </a:t>
            </a:r>
            <a:r>
              <a:rPr lang="zh-CN" altLang="en-US" sz="960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隶书" pitchFamily="49" charset="-122"/>
                <a:ea typeface="隶书" pitchFamily="49" charset="-122"/>
              </a:rPr>
              <a:t>一、痛经</a:t>
            </a:r>
            <a:endParaRPr lang="zh-CN" altLang="en-US" sz="960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4338" name="副标题 2"/>
          <p:cNvSpPr>
            <a:spLocks noGrp="1"/>
          </p:cNvSpPr>
          <p:nvPr>
            <p:ph type="subTitle" idx="1"/>
          </p:nvPr>
        </p:nvSpPr>
        <p:spPr>
          <a:xfrm>
            <a:off x="1371600" y="3482340"/>
            <a:ext cx="6400800" cy="2156460"/>
          </a:xfrm>
        </p:spPr>
        <p:txBody>
          <a:bodyPr/>
          <a:lstStyle/>
          <a:p>
            <a:r>
              <a:rPr lang="zh-CN" altLang="en-US" smtClean="0">
                <a:solidFill>
                  <a:schemeClr val="tx1"/>
                </a:solidFill>
              </a:rPr>
              <a:t>概述：是指在行经前后或经期出现下腹部疼痛、坠胀，伴有腰酸或其他不适。</a:t>
            </a:r>
            <a:endParaRPr lang="zh-CN" alt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19075"/>
            <a:ext cx="8229600" cy="5907405"/>
          </a:xfrm>
        </p:spPr>
        <p:txBody>
          <a:bodyPr/>
          <a:p>
            <a:r>
              <a:rPr lang="en-US" altLang="zh-CN">
                <a:sym typeface="+mn-ea"/>
              </a:rPr>
              <a:t>4</a:t>
            </a:r>
            <a:r>
              <a:rPr lang="zh-CN" altLang="en-US">
                <a:sym typeface="+mn-ea"/>
              </a:rPr>
              <a:t>、健康指引</a:t>
            </a:r>
            <a:endParaRPr lang="zh-CN" altLang="en-US"/>
          </a:p>
          <a:p>
            <a:r>
              <a:rPr lang="zh-CN" altLang="en-US">
                <a:sym typeface="Wingdings" charset="0"/>
              </a:rPr>
              <a:t></a:t>
            </a:r>
            <a:r>
              <a:rPr lang="zh-CN" altLang="en-US">
                <a:sym typeface="+mn-ea"/>
              </a:rPr>
              <a:t>、积极配合治疗，并持之以恒、彻底根治；</a:t>
            </a:r>
            <a:endParaRPr lang="zh-CN" altLang="en-US"/>
          </a:p>
          <a:p>
            <a:r>
              <a:rPr lang="zh-CN" altLang="en-US">
                <a:sym typeface="Wingdings" charset="0"/>
              </a:rPr>
              <a:t></a:t>
            </a:r>
            <a:r>
              <a:rPr lang="zh-CN" altLang="en-US">
                <a:sym typeface="+mn-ea"/>
              </a:rPr>
              <a:t>、注意个人卫生及性生活卫生，减少性传播疾病，提高对生殖道感染的认识及预防感染的重要性。</a:t>
            </a:r>
            <a:endParaRPr lang="zh-CN" altLang="en-US"/>
          </a:p>
          <a:p>
            <a:r>
              <a:rPr lang="zh-CN" altLang="en-US">
                <a:sym typeface="Wingdings" charset="0"/>
              </a:rPr>
              <a:t></a:t>
            </a:r>
            <a:r>
              <a:rPr lang="zh-CN" altLang="en-US">
                <a:sym typeface="+mn-ea"/>
              </a:rPr>
              <a:t>、及时治疗下生殖道感染和临近器官感染的疾病；</a:t>
            </a:r>
            <a:endParaRPr lang="zh-CN" altLang="en-US">
              <a:sym typeface="+mn-ea"/>
            </a:endParaRPr>
          </a:p>
          <a:p>
            <a:pPr algn="l"/>
            <a:r>
              <a:rPr lang="zh-CN" altLang="en-US" sz="2800">
                <a:cs typeface="微软雅黑" charset="0"/>
                <a:sym typeface="+mn-ea"/>
              </a:rPr>
              <a:t>④</a:t>
            </a:r>
            <a:r>
              <a:rPr lang="zh-CN" altLang="en-US">
                <a:sym typeface="+mn-ea"/>
              </a:rPr>
              <a:t>、及时治疗盆腔炎性疾病，防止后遗症发生。</a:t>
            </a:r>
            <a:endParaRPr lang="zh-CN" altLang="en-US"/>
          </a:p>
          <a:p>
            <a:r>
              <a:rPr lang="zh-CN" altLang="en-US" sz="2800">
                <a:cs typeface="微软雅黑" charset="0"/>
                <a:sym typeface="+mn-ea"/>
              </a:rPr>
              <a:t>⑤</a:t>
            </a:r>
            <a:r>
              <a:rPr lang="zh-CN" altLang="en-US">
                <a:cs typeface="微软雅黑" charset="0"/>
                <a:sym typeface="+mn-ea"/>
              </a:rPr>
              <a:t>、</a:t>
            </a:r>
            <a:r>
              <a:rPr lang="zh-CN" altLang="en-US">
                <a:sym typeface="+mn-ea"/>
              </a:rPr>
              <a:t>治疗期间，忌食辛热刺激性食物，选食高热量、高蛋白、高维生素的食物；</a:t>
            </a:r>
            <a:endParaRPr lang="zh-CN" altLang="en-US"/>
          </a:p>
          <a:p>
            <a:r>
              <a:rPr lang="zh-CN" altLang="en-US" sz="2800">
                <a:cs typeface="微软雅黑" charset="0"/>
                <a:sym typeface="+mn-ea"/>
              </a:rPr>
              <a:t>⑥</a:t>
            </a:r>
            <a:r>
              <a:rPr lang="zh-CN" altLang="en-US">
                <a:sym typeface="+mn-ea"/>
              </a:rPr>
              <a:t>、加强锻炼，增强自身机体抵抗力。</a:t>
            </a:r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9900" y="427990"/>
            <a:ext cx="8229600" cy="5907405"/>
          </a:xfrm>
        </p:spPr>
        <p:txBody>
          <a:bodyPr/>
          <a:p>
            <a:r>
              <a:rPr lang="en-US" altLang="zh-CN"/>
              <a:t>5</a:t>
            </a:r>
            <a:r>
              <a:rPr lang="zh-CN" altLang="en-US"/>
              <a:t>、改善指引：</a:t>
            </a:r>
            <a:endParaRPr lang="zh-CN" altLang="en-US"/>
          </a:p>
          <a:p>
            <a:r>
              <a:rPr lang="zh-CN" altLang="en-US"/>
              <a:t>可选用蛋白质粉、氨基酸、蜂胶、大蒜精油、葡萄籽、多种维生素等营养补充剂改善体质。</a:t>
            </a:r>
            <a:endParaRPr lang="zh-CN" altLang="en-US"/>
          </a:p>
          <a:p>
            <a:r>
              <a:rPr lang="en-US" altLang="zh-CN"/>
              <a:t>6</a:t>
            </a:r>
            <a:r>
              <a:rPr lang="zh-CN" altLang="en-US"/>
              <a:t>、联合用药指导：</a:t>
            </a:r>
            <a:endParaRPr lang="zh-CN" altLang="en-US"/>
          </a:p>
          <a:p>
            <a:r>
              <a:rPr lang="zh-CN" altLang="en-US">
                <a:sym typeface="Wingdings" charset="0"/>
              </a:rPr>
              <a:t></a:t>
            </a:r>
            <a:r>
              <a:rPr lang="zh-CN" altLang="en-US"/>
              <a:t>、抗宫炎片+头孢克肟+左氧氟沙星+蜂胶</a:t>
            </a:r>
            <a:endParaRPr lang="zh-CN" altLang="en-US"/>
          </a:p>
          <a:p>
            <a:r>
              <a:rPr lang="zh-CN" altLang="en-US">
                <a:sym typeface="Wingdings" charset="0"/>
              </a:rPr>
              <a:t></a:t>
            </a:r>
            <a:r>
              <a:rPr lang="zh-CN" altLang="en-US"/>
              <a:t>、金刚藤胶囊+头孢克洛+甲硝唑+大蒜精</a:t>
            </a:r>
            <a:endParaRPr lang="zh-CN" altLang="en-US"/>
          </a:p>
          <a:p>
            <a:r>
              <a:rPr lang="zh-CN" altLang="en-US">
                <a:sym typeface="Wingdings" charset="0"/>
              </a:rPr>
              <a:t></a:t>
            </a:r>
            <a:r>
              <a:rPr lang="zh-CN" altLang="en-US">
                <a:sym typeface="+mn-ea"/>
              </a:rPr>
              <a:t>、</a:t>
            </a:r>
            <a:r>
              <a:rPr lang="zh-CN" altLang="en-US"/>
              <a:t>妇科千金胶囊+诺氟沙星+头孢克洛+蛋白质粉</a:t>
            </a:r>
            <a:endParaRPr lang="zh-CN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六、避孕健康知识</a:t>
            </a:r>
            <a:endParaRPr lang="zh-CN" altLang="en-US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70305"/>
            <a:ext cx="8229600" cy="4956175"/>
          </a:xfrm>
        </p:spPr>
        <p:txBody>
          <a:bodyPr/>
          <a:p>
            <a:r>
              <a:rPr lang="zh-CN" altLang="en-US" sz="3600" b="1"/>
              <a:t>避孕新概念</a:t>
            </a:r>
            <a:r>
              <a:rPr lang="zh-CN" altLang="en-US"/>
              <a:t>：</a:t>
            </a:r>
            <a:endParaRPr lang="zh-CN" altLang="en-US"/>
          </a:p>
          <a:p>
            <a:r>
              <a:rPr lang="zh-CN" altLang="en-US"/>
              <a:t>避孕是计划生育的重要组成部分，是指采用科学手段使妇女暂时不受孕，主要控制生殖过程中3个关健环节，抑制精子与卵子产生；阻止精子与卵子结合；破坏受精卵着床和发育的环境，目前常用的女性避孕方法有宫内节育器，药物避孕、外用避孕及安全期避孕等，男性主要以使用安全套为主。</a:t>
            </a:r>
            <a:endParaRPr lang="zh-CN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4150"/>
            <a:ext cx="8229600" cy="647700"/>
          </a:xfrm>
        </p:spPr>
        <p:txBody>
          <a:bodyPr/>
          <a:p>
            <a:pPr algn="l"/>
            <a:r>
              <a:rPr lang="zh-CN" altLang="en-US" b="1"/>
              <a:t>避孕原理：</a:t>
            </a:r>
            <a:endParaRPr lang="zh-CN" altLang="en-US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49325"/>
            <a:ext cx="8229600" cy="5671820"/>
          </a:xfrm>
        </p:spPr>
        <p:txBody>
          <a:bodyPr/>
          <a:p>
            <a:r>
              <a:rPr lang="zh-CN" altLang="en-US"/>
              <a:t>（一）抑制排卵</a:t>
            </a:r>
            <a:endParaRPr lang="zh-CN" altLang="en-US"/>
          </a:p>
          <a:p>
            <a:r>
              <a:rPr lang="zh-CN" altLang="en-US" sz="2800"/>
              <a:t>通过应用性激素来抑制丘脑下部垂体促性腺激素的分泌功能，从而抑制卵泡的发育成熟和排卵功能，常用各种短效，长效口服避孕药及避孕针等。</a:t>
            </a:r>
            <a:endParaRPr lang="zh-CN" altLang="en-US" sz="2800"/>
          </a:p>
          <a:p>
            <a:r>
              <a:rPr lang="zh-CN" altLang="en-US"/>
              <a:t>（二）抑制精子与卵子的结合</a:t>
            </a:r>
            <a:endParaRPr lang="zh-CN" altLang="en-US"/>
          </a:p>
          <a:p>
            <a:r>
              <a:rPr lang="zh-CN" altLang="en-US" sz="2800"/>
              <a:t>这类避孕方法较多，主要是阻止精子和卵子结合，达到避孕目的。例如避孕套使精子不能进入阴道。阴道隔膜使进入阴道的精子不能进入子宫腔；外用避孕药如壬苯醇醚栓，具有较强的杀精子作用，能杀死已进入阴道内的精子，使精子失去活力不能进入子宫腔；男女绝育手术能阻止精子排出或阻止精子与卵子结合，是一种永久性的避孕措施。</a:t>
            </a:r>
            <a:endParaRPr lang="zh-CN" altLang="en-US" sz="2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0185" y="270510"/>
            <a:ext cx="8659495" cy="6259830"/>
          </a:xfrm>
        </p:spPr>
        <p:txBody>
          <a:bodyPr/>
          <a:p>
            <a:r>
              <a:rPr lang="zh-CN" altLang="en-US"/>
              <a:t>（三）阻止受精卵着床</a:t>
            </a:r>
            <a:endParaRPr lang="zh-CN" altLang="en-US"/>
          </a:p>
          <a:p>
            <a:r>
              <a:rPr lang="zh-CN" altLang="en-US" sz="2800"/>
              <a:t>子宫是孕育胎儿的地方，干扰子宫的内部环境，就不利于受精卵的生长发育。在子宫内放置节育器可使子宫内膜发生变化，阻止受精卵着床和发育。目前的事后避孕药也是通过抑制受精卵着床而起到避孕效果的。</a:t>
            </a:r>
            <a:endParaRPr lang="zh-CN" altLang="en-US" sz="2800"/>
          </a:p>
          <a:p>
            <a:r>
              <a:rPr lang="zh-CN" altLang="en-US"/>
              <a:t>（四）安全期避孕</a:t>
            </a:r>
            <a:endParaRPr lang="zh-CN" altLang="en-US"/>
          </a:p>
          <a:p>
            <a:r>
              <a:rPr lang="zh-CN" altLang="en-US" sz="2800"/>
              <a:t>妇女排卵日期一般在下次月经来潮前14天左右，避开排卵日前5天和后4天的避孕方法称安全期避孕，受许多因素影响，此法并不绝对安全。建议定期或怀疑可能受孕时做HCG（孕试纸）检测。</a:t>
            </a:r>
            <a:endParaRPr lang="zh-CN" altLang="en-US" sz="2800"/>
          </a:p>
          <a:p>
            <a:r>
              <a:rPr lang="zh-CN" altLang="en-US"/>
              <a:t>（五）阻止精子的发育</a:t>
            </a:r>
            <a:endParaRPr lang="zh-CN" altLang="en-US"/>
          </a:p>
          <a:p>
            <a:r>
              <a:rPr lang="zh-CN" altLang="en-US" sz="2800"/>
              <a:t>此类男用避孕药尚在研制或完美，尚未推广使用。</a:t>
            </a:r>
            <a:endParaRPr lang="zh-CN" altLang="en-US" sz="2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4150"/>
            <a:ext cx="8229600" cy="791845"/>
          </a:xfrm>
        </p:spPr>
        <p:txBody>
          <a:bodyPr/>
          <a:p>
            <a:r>
              <a:rPr lang="zh-CN" altLang="en-US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女性内服避孕药具体服用方法：</a:t>
            </a:r>
            <a:endParaRPr lang="zh-CN" altLang="en-US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2250" y="1093470"/>
            <a:ext cx="8646795" cy="5580380"/>
          </a:xfrm>
        </p:spPr>
        <p:txBody>
          <a:bodyPr/>
          <a:p>
            <a:r>
              <a:rPr lang="zh-CN" altLang="en-US"/>
              <a:t>（一）长效避孕药</a:t>
            </a:r>
            <a:endParaRPr lang="zh-CN" altLang="en-US"/>
          </a:p>
          <a:p>
            <a:r>
              <a:rPr lang="zh-CN" altLang="en-US"/>
              <a:t>长效避孕药特点：由长效雌激素和人工合成孕激素配伍制成，服药1次可比喻避孕1个月，但其激素含量大，副反应较多，如类早孕反应、月经失调等。</a:t>
            </a:r>
            <a:endParaRPr lang="zh-CN" altLang="en-US"/>
          </a:p>
          <a:p>
            <a:r>
              <a:rPr lang="zh-CN" altLang="en-US"/>
              <a:t>服用方法一：月经来潮第5天服1粒，隔5天加服1粒，以后按第2次服药日期每月服1片。</a:t>
            </a:r>
            <a:endParaRPr lang="zh-CN" altLang="en-US"/>
          </a:p>
          <a:p>
            <a:r>
              <a:rPr lang="zh-CN" altLang="en-US"/>
              <a:t>服用方法二：月经来潮第5天服第1粒，第25天服第2粒，以后按第2次服药日期每月报1征。</a:t>
            </a:r>
            <a:endParaRPr lang="zh-CN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35280"/>
            <a:ext cx="8424545" cy="5791200"/>
          </a:xfrm>
        </p:spPr>
        <p:txBody>
          <a:bodyPr/>
          <a:p>
            <a:r>
              <a:rPr lang="zh-CN" altLang="en-US"/>
              <a:t>（二）短效避孕药</a:t>
            </a:r>
            <a:endParaRPr lang="zh-CN" altLang="en-US"/>
          </a:p>
          <a:p>
            <a:r>
              <a:rPr lang="zh-CN" altLang="en-US"/>
              <a:t>短效避孕药特点：由雌、孕激素组成的复方制剂。雌激素成份为炔雌醇，孕激素成份各不相同，</a:t>
            </a:r>
            <a:endParaRPr lang="zh-CN" altLang="en-US"/>
          </a:p>
          <a:p>
            <a:r>
              <a:rPr lang="zh-CN" altLang="en-US"/>
              <a:t>服用方法：一般于月经来潮当天口服第1片，边服21天，停药7天。第8天开始服第2周第1片，一般停药2-4天月经来潮。</a:t>
            </a:r>
            <a:endParaRPr lang="zh-CN" altLang="en-US"/>
          </a:p>
          <a:p>
            <a:r>
              <a:rPr lang="zh-CN" altLang="en-US"/>
              <a:t>常用药物：支氧孕烯炔雌醇片（妈富隆）、复方环丙孕酮片、三相片（特居乐、卡丽瑞）等。</a:t>
            </a:r>
            <a:endParaRPr lang="zh-CN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5590" y="206375"/>
            <a:ext cx="8658860" cy="5920105"/>
          </a:xfrm>
        </p:spPr>
        <p:txBody>
          <a:bodyPr/>
          <a:p>
            <a:r>
              <a:rPr lang="zh-CN" altLang="en-US"/>
              <a:t>（三）探亲拟于避孕药</a:t>
            </a:r>
            <a:endParaRPr lang="zh-CN" altLang="en-US"/>
          </a:p>
          <a:p>
            <a:r>
              <a:rPr lang="zh-CN" altLang="en-US"/>
              <a:t>紧急性避孕药：是在未采取避孕措施情况下同房，或者避孕措施失败（如破裂、滑脱、体外排精失控，安全期计算不准确、漏服避孕药等），为预防意外妊娠而采取的一种紧急补救措施。紧急避孕只能作为单补救措施，不能作为常规方法。</a:t>
            </a:r>
            <a:endParaRPr lang="zh-CN" altLang="en-US"/>
          </a:p>
          <a:p>
            <a:r>
              <a:rPr lang="zh-CN" altLang="en-US"/>
              <a:t>常用药物：左炔类（毓婷、惠婷）2片装，于无保护性房事或避孕措施失败后72小时内首服1片，12小时后再服1片即可。左炔类现已有1片装 （金毓婷、惠婷），于事后72小时内服用1片即可，使用更方便。米非司酮（后定诺）于事后72小时内在医生指导下服用。</a:t>
            </a:r>
            <a:endParaRPr lang="zh-CN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45415"/>
            <a:ext cx="8229600" cy="829310"/>
          </a:xfrm>
        </p:spPr>
        <p:txBody>
          <a:bodyPr/>
          <a:p>
            <a:r>
              <a:rPr lang="zh-CN" altLang="en-US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健康指引：</a:t>
            </a:r>
            <a:endParaRPr lang="zh-CN" altLang="en-US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4320" y="857250"/>
            <a:ext cx="8594090" cy="5711825"/>
          </a:xfrm>
        </p:spPr>
        <p:txBody>
          <a:bodyPr/>
          <a:p>
            <a:r>
              <a:rPr lang="zh-CN" altLang="en-US"/>
              <a:t>1、有少数妇女服用避孕药后会出现恶心、呕吐、头晕、乏力等反应。如把短效避孕药放在晚饭或临睡前服用，长效避孕药放在午饭后服用，可以减轻反应。</a:t>
            </a:r>
            <a:endParaRPr lang="zh-CN" altLang="en-US"/>
          </a:p>
          <a:p>
            <a:r>
              <a:rPr lang="zh-CN" altLang="en-US"/>
              <a:t>2、长期服用避孕药的妇女，应定期到医院作健康检查。</a:t>
            </a:r>
            <a:endParaRPr lang="zh-CN" altLang="en-US"/>
          </a:p>
          <a:p>
            <a:r>
              <a:rPr lang="zh-CN" altLang="en-US"/>
              <a:t>3、在服用避孕药期间，如因病服用了影响避孕药疗效的药物，要改用其他避孕方法。</a:t>
            </a:r>
            <a:endParaRPr lang="zh-CN" altLang="en-US"/>
          </a:p>
          <a:p>
            <a:r>
              <a:rPr lang="zh-CN" altLang="en-US"/>
              <a:t>4、服用避孕药的妇女，如欲想生育时，建议停药半年后怀孕，在停药后的半年中，最好采用避孕套避孕。</a:t>
            </a:r>
            <a:endParaRPr lang="zh-CN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8920" y="467360"/>
            <a:ext cx="8672830" cy="6049645"/>
          </a:xfrm>
        </p:spPr>
        <p:txBody>
          <a:bodyPr/>
          <a:p>
            <a:r>
              <a:rPr lang="zh-CN" altLang="en-US"/>
              <a:t>5、长效避孕药不可突然停止使用，要在停用后接着服短效避孕药2-3个月经周期作为过渡，以免发生不规则阴道出血。</a:t>
            </a:r>
            <a:endParaRPr lang="zh-CN" altLang="en-US"/>
          </a:p>
          <a:p>
            <a:r>
              <a:rPr lang="zh-CN" altLang="en-US"/>
              <a:t>6、使用避孕药期间出现阴道流血或连续2个月不来月经，应去医院检查原因。</a:t>
            </a:r>
            <a:endParaRPr lang="zh-CN" altLang="en-US"/>
          </a:p>
          <a:p>
            <a:r>
              <a:rPr lang="zh-CN" altLang="en-US"/>
              <a:t>7、应严格按说明书上规定服用避孕药，不可随意改变服药方法和剂量，以免影响避孕效果和干扰月经周期等。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0" y="214313"/>
            <a:ext cx="5357813" cy="3386137"/>
          </a:xfrm>
        </p:spPr>
        <p:txBody>
          <a:bodyPr/>
          <a:lstStyle/>
          <a:p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z="4800" smtClean="0">
                <a:solidFill>
                  <a:schemeClr val="tx1"/>
                </a:solidFill>
              </a:rPr>
              <a:t>                   </a:t>
            </a:r>
            <a:endParaRPr lang="zh-CN" altLang="en-US" sz="4800" smtClean="0">
              <a:solidFill>
                <a:schemeClr val="tx1"/>
              </a:solidFill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598805" y="699770"/>
            <a:ext cx="7946390" cy="39319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algn="l"/>
            <a:r>
              <a:rPr lang="zh-CN" altLang="en-US" sz="2800" b="0" u="none">
                <a:latin typeface="宋体" charset="0"/>
                <a:ea typeface="宋体" charset="0"/>
                <a:cs typeface="宋体" charset="0"/>
              </a:rPr>
              <a:t>（一）、痛经的分类：</a:t>
            </a:r>
            <a:endParaRPr lang="zh-CN" altLang="en-US" sz="2800" b="0" u="none">
              <a:latin typeface="宋体" charset="0"/>
              <a:ea typeface="宋体" charset="0"/>
              <a:cs typeface="宋体" charset="0"/>
            </a:endParaRPr>
          </a:p>
          <a:p>
            <a:pPr marL="0" indent="0" algn="l"/>
            <a:r>
              <a:rPr lang="en-US" altLang="zh-CN" sz="2800" b="0" u="none">
                <a:latin typeface="宋体" charset="0"/>
                <a:ea typeface="宋体" charset="0"/>
                <a:cs typeface="宋体" charset="0"/>
              </a:rPr>
              <a:t>1</a:t>
            </a:r>
            <a:r>
              <a:rPr lang="zh-CN" altLang="en-US" sz="2800" b="0" u="none">
                <a:latin typeface="宋体" charset="0"/>
                <a:ea typeface="宋体" charset="0"/>
                <a:cs typeface="宋体" charset="0"/>
              </a:rPr>
              <a:t>、原发性痛经：指生殖器官无器质性病变的痛经多发于青春期，占痛经的</a:t>
            </a:r>
            <a:r>
              <a:rPr lang="en-US" altLang="zh-CN" sz="2800" b="0" u="none">
                <a:latin typeface="宋体" charset="0"/>
                <a:ea typeface="宋体" charset="0"/>
                <a:cs typeface="宋体" charset="0"/>
              </a:rPr>
              <a:t>90%</a:t>
            </a:r>
            <a:r>
              <a:rPr lang="zh-CN" altLang="en-US" sz="2800" b="0" u="none">
                <a:latin typeface="宋体" charset="0"/>
                <a:ea typeface="宋体" charset="0"/>
                <a:cs typeface="宋体" charset="0"/>
              </a:rPr>
              <a:t>，发病原因主要与月经时子宫内膜前列腺素含量增高有关。痛经的严重程度因人而异，常与精神紧张、劳累、进食冰冷食物、吸烟等多种因素有关。</a:t>
            </a:r>
            <a:endParaRPr lang="zh-CN" altLang="en-US" sz="2800" b="0" u="none">
              <a:latin typeface="宋体" charset="0"/>
              <a:ea typeface="宋体" charset="0"/>
              <a:cs typeface="宋体" charset="0"/>
            </a:endParaRPr>
          </a:p>
          <a:p>
            <a:pPr marL="0" indent="0" algn="l"/>
            <a:r>
              <a:rPr lang="en-US" altLang="zh-CN" sz="2800" b="0" u="none">
                <a:latin typeface="宋体" charset="0"/>
                <a:ea typeface="宋体" charset="0"/>
                <a:cs typeface="宋体" charset="0"/>
              </a:rPr>
              <a:t>2</a:t>
            </a:r>
            <a:r>
              <a:rPr lang="zh-CN" altLang="en-US" sz="2800" b="0" u="none">
                <a:latin typeface="宋体" charset="0"/>
                <a:ea typeface="宋体" charset="0"/>
                <a:cs typeface="宋体" charset="0"/>
              </a:rPr>
              <a:t>、继发性痛经：是指盆腔器质性疾病引起的痛经，如子宫内膜异位症、慢性盆腔炎或子宫肌瘤等疾病所致。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986790"/>
          </a:xfrm>
        </p:spPr>
        <p:txBody>
          <a:bodyPr/>
          <a:p>
            <a:r>
              <a:rPr lang="zh-CN" altLang="en-US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改善指引：</a:t>
            </a:r>
            <a:endParaRPr lang="zh-CN" altLang="en-US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可选用维生素C、维生素E、月见草油、葡萄籽等营养补充剂进行调理。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27355"/>
            <a:ext cx="8255635" cy="5699125"/>
          </a:xfrm>
        </p:spPr>
        <p:txBody>
          <a:bodyPr/>
          <a:p>
            <a:pPr algn="ctr"/>
            <a:endParaRPr lang="zh-CN" altLang="en-US"/>
          </a:p>
          <a:p>
            <a:pPr algn="ctr"/>
            <a:endParaRPr lang="zh-CN" altLang="en-US"/>
          </a:p>
          <a:p>
            <a:pPr algn="ctr"/>
            <a:endParaRPr lang="zh-CN" altLang="en-US"/>
          </a:p>
          <a:p>
            <a:pPr algn="ctr"/>
            <a:endParaRPr lang="zh-CN" altLang="en-US"/>
          </a:p>
          <a:p>
            <a:pPr marL="0" indent="0" algn="ctr">
              <a:buNone/>
            </a:pPr>
            <a:r>
              <a:rPr lang="zh-CN" altLang="en-US" sz="9600" i="1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accent5"/>
                </a:solidFill>
                <a:effectLst/>
              </a:rPr>
              <a:t>谢谢</a:t>
            </a:r>
            <a:endParaRPr lang="zh-CN" altLang="en-US" sz="9600" i="1">
              <a:ln w="12700" cmpd="sng">
                <a:solidFill>
                  <a:schemeClr val="accent4"/>
                </a:solidFill>
                <a:prstDash val="solid"/>
              </a:ln>
              <a:solidFill>
                <a:schemeClr val="accent5"/>
              </a:solidFill>
              <a:effectLst/>
            </a:endParaRPr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35915"/>
            <a:ext cx="8229600" cy="5790565"/>
          </a:xfrm>
        </p:spPr>
        <p:txBody>
          <a:bodyPr/>
          <a:p>
            <a:r>
              <a:rPr lang="zh-CN" altLang="en-US">
                <a:latin typeface="宋体" charset="0"/>
                <a:ea typeface="宋体" charset="0"/>
                <a:cs typeface="宋体" charset="0"/>
                <a:sym typeface="+mn-ea"/>
              </a:rPr>
              <a:t>（二）临床表现</a:t>
            </a:r>
            <a:endParaRPr lang="zh-CN" altLang="en-US">
              <a:latin typeface="宋体" charset="0"/>
              <a:ea typeface="宋体" charset="0"/>
              <a:cs typeface="宋体" charset="0"/>
              <a:sym typeface="+mn-ea"/>
            </a:endParaRPr>
          </a:p>
          <a:p>
            <a:r>
              <a:rPr lang="en-US" altLang="zh-CN">
                <a:latin typeface="宋体" charset="0"/>
                <a:ea typeface="宋体" charset="0"/>
                <a:cs typeface="宋体" charset="0"/>
                <a:sym typeface="+mn-ea"/>
              </a:rPr>
              <a:t>1</a:t>
            </a:r>
            <a:r>
              <a:rPr lang="zh-CN" altLang="en-US">
                <a:latin typeface="宋体" charset="0"/>
                <a:ea typeface="宋体" charset="0"/>
                <a:cs typeface="宋体" charset="0"/>
                <a:sym typeface="+mn-ea"/>
              </a:rPr>
              <a:t>、原发性痛经常在初潮后</a:t>
            </a:r>
            <a:r>
              <a:rPr lang="en-US" altLang="zh-CN">
                <a:latin typeface="宋体" charset="0"/>
                <a:ea typeface="宋体" charset="0"/>
                <a:cs typeface="宋体" charset="0"/>
                <a:sym typeface="+mn-ea"/>
              </a:rPr>
              <a:t>1—2</a:t>
            </a:r>
            <a:r>
              <a:rPr lang="zh-CN" altLang="en-US">
                <a:latin typeface="宋体" charset="0"/>
                <a:ea typeface="宋体" charset="0"/>
                <a:cs typeface="宋体" charset="0"/>
                <a:sym typeface="+mn-ea"/>
              </a:rPr>
              <a:t>年发病。</a:t>
            </a:r>
            <a:endParaRPr lang="zh-CN" altLang="en-US">
              <a:latin typeface="宋体" charset="0"/>
              <a:ea typeface="宋体" charset="0"/>
              <a:cs typeface="宋体" charset="0"/>
              <a:sym typeface="+mn-ea"/>
            </a:endParaRPr>
          </a:p>
          <a:p>
            <a:r>
              <a:rPr lang="en-US" altLang="zh-CN">
                <a:latin typeface="宋体" charset="0"/>
                <a:ea typeface="宋体" charset="0"/>
                <a:cs typeface="宋体" charset="0"/>
                <a:sym typeface="+mn-ea"/>
              </a:rPr>
              <a:t>2</a:t>
            </a:r>
            <a:r>
              <a:rPr lang="zh-CN" altLang="en-US">
                <a:latin typeface="宋体" charset="0"/>
                <a:ea typeface="宋体" charset="0"/>
                <a:cs typeface="宋体" charset="0"/>
                <a:sym typeface="+mn-ea"/>
              </a:rPr>
              <a:t>、疼痛多在月经来潮后开始，最早出现在经前</a:t>
            </a:r>
            <a:r>
              <a:rPr lang="en-US" altLang="zh-CN">
                <a:latin typeface="宋体" charset="0"/>
                <a:ea typeface="宋体" charset="0"/>
                <a:cs typeface="宋体" charset="0"/>
                <a:sym typeface="+mn-ea"/>
              </a:rPr>
              <a:t>12</a:t>
            </a:r>
            <a:r>
              <a:rPr lang="zh-CN" altLang="en-US">
                <a:latin typeface="宋体" charset="0"/>
                <a:ea typeface="宋体" charset="0"/>
                <a:cs typeface="宋体" charset="0"/>
                <a:sym typeface="+mn-ea"/>
              </a:rPr>
              <a:t>小时，以行经第一天疼痛最剧烈，持续</a:t>
            </a:r>
            <a:r>
              <a:rPr lang="en-US" altLang="zh-CN">
                <a:latin typeface="宋体" charset="0"/>
                <a:ea typeface="宋体" charset="0"/>
                <a:cs typeface="宋体" charset="0"/>
                <a:sym typeface="+mn-ea"/>
              </a:rPr>
              <a:t>2—3</a:t>
            </a:r>
            <a:r>
              <a:rPr lang="zh-CN" altLang="en-US">
                <a:latin typeface="宋体" charset="0"/>
                <a:ea typeface="宋体" charset="0"/>
                <a:cs typeface="宋体" charset="0"/>
                <a:sym typeface="+mn-ea"/>
              </a:rPr>
              <a:t>日后缓解，疼痛常呈痉挛性，通常位于下腹部耻骨上，可放射到腰骶部和大腿内侧。</a:t>
            </a:r>
            <a:endParaRPr lang="zh-CN" altLang="en-US">
              <a:latin typeface="宋体" charset="0"/>
              <a:ea typeface="宋体" charset="0"/>
              <a:cs typeface="宋体" charset="0"/>
              <a:sym typeface="+mn-ea"/>
            </a:endParaRPr>
          </a:p>
          <a:p>
            <a:r>
              <a:rPr lang="en-US" altLang="zh-CN">
                <a:latin typeface="宋体" charset="0"/>
                <a:ea typeface="宋体" charset="0"/>
                <a:cs typeface="宋体" charset="0"/>
                <a:sym typeface="+mn-ea"/>
              </a:rPr>
              <a:t>3</a:t>
            </a:r>
            <a:r>
              <a:rPr lang="zh-CN" altLang="en-US">
                <a:latin typeface="宋体" charset="0"/>
                <a:ea typeface="宋体" charset="0"/>
                <a:cs typeface="宋体" charset="0"/>
                <a:sym typeface="+mn-ea"/>
              </a:rPr>
              <a:t>、可伴有恶心、呕吐、腹泻、头晕、乏力等症状，严重时面色苍白、出冷汗，妇科检查无异常发现。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3040"/>
            <a:ext cx="8229600" cy="5933440"/>
          </a:xfrm>
        </p:spPr>
        <p:txBody>
          <a:bodyPr/>
          <a:p>
            <a:pPr marL="0" indent="0">
              <a:buNone/>
            </a:pPr>
            <a:r>
              <a:rPr lang="zh-CN" altLang="en-US"/>
              <a:t>（三）用药情况                                               </a:t>
            </a:r>
            <a:endParaRPr lang="zh-CN" altLang="en-US"/>
          </a:p>
          <a:p>
            <a:pPr marL="0" indent="0">
              <a:buNone/>
            </a:pPr>
            <a:r>
              <a:rPr lang="en-US" altLang="zh-CN">
                <a:sym typeface="+mn-ea"/>
              </a:rPr>
              <a:t>1</a:t>
            </a:r>
            <a:r>
              <a:rPr lang="zh-CN" altLang="en-US">
                <a:sym typeface="+mn-ea"/>
              </a:rPr>
              <a:t>、减轻或消除痛经。常用药物有:布洛芬、酮洛芬、双氯芬酸、萘普生等。</a:t>
            </a:r>
            <a:endParaRPr lang="zh-CN" altLang="en-US"/>
          </a:p>
          <a:p>
            <a:pPr marL="0" indent="0">
              <a:buNone/>
            </a:pP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、常用中成药：元胡止痛片、妇科调经片、逍遥丸、加味逍遥丸、乌鸡白凤丸、益母草膏、八珍益母膏等。                                              </a:t>
            </a:r>
            <a:r>
              <a:rPr lang="en-US" altLang="zh-CN">
                <a:sym typeface="+mn-ea"/>
              </a:rPr>
              <a:t>3</a:t>
            </a:r>
            <a:r>
              <a:rPr lang="zh-CN" altLang="en-US">
                <a:sym typeface="+mn-ea"/>
              </a:rPr>
              <a:t>、维生素B族、维生素E、钙铁锌、月见草油、玫瑰精油等营养素。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4</a:t>
            </a:r>
            <a:r>
              <a:rPr lang="zh-CN" altLang="en-US"/>
              <a:t>、元胡止痛片+布洛芬缓释片+维生素B族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5</a:t>
            </a:r>
            <a:r>
              <a:rPr lang="zh-CN" altLang="en-US"/>
              <a:t>、妇科调经片+萘普生+钙铁锌软胶囊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6</a:t>
            </a:r>
            <a:r>
              <a:rPr lang="zh-CN" altLang="en-US"/>
              <a:t>、痛经宝颗粒+散列通+月见草油                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（四）建康指引</a:t>
            </a:r>
            <a:endParaRPr lang="zh-CN" altLang="en-US"/>
          </a:p>
          <a:p>
            <a:r>
              <a:rPr lang="zh-CN" altLang="en-US"/>
              <a:t>1、消除紧张情绪；</a:t>
            </a:r>
            <a:endParaRPr lang="zh-CN" altLang="en-US"/>
          </a:p>
          <a:p>
            <a:r>
              <a:rPr lang="zh-CN" altLang="en-US"/>
              <a:t>2、禁烟酒、辛辣刺激性食物和生冷食物；</a:t>
            </a:r>
            <a:endParaRPr lang="zh-CN" altLang="en-US"/>
          </a:p>
          <a:p>
            <a:r>
              <a:rPr lang="zh-CN" altLang="en-US"/>
              <a:t>3、注意保暖、合理膳食、充足睡眠；</a:t>
            </a:r>
            <a:endParaRPr lang="zh-CN" altLang="en-US"/>
          </a:p>
          <a:p>
            <a:r>
              <a:rPr lang="zh-CN" altLang="en-US"/>
              <a:t>4、适量运动增强体质，生活规律劳逸结合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055370"/>
          </a:xfrm>
        </p:spPr>
        <p:txBody>
          <a:bodyPr anchor="ctr" anchorCtr="0">
            <a:scene3d>
              <a:camera prst="orthographicFront"/>
              <a:lightRig rig="threePt" dir="t"/>
            </a:scene3d>
          </a:bodyPr>
          <a:p>
            <a:pPr algn="ctr">
              <a:lnSpc>
                <a:spcPct val="100000"/>
              </a:lnSpc>
            </a:pPr>
            <a:r>
              <a:rPr lang="zh-CN" altLang="en-US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二、阴道炎</a:t>
            </a:r>
            <a:endParaRPr lang="zh-CN" altLang="en-US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64135" y="1329690"/>
            <a:ext cx="8972550" cy="155448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marL="0" indent="0" algn="l"/>
            <a:r>
              <a:rPr lang="zh-CN" altLang="en-US" sz="2400" b="0" u="none">
                <a:latin typeface="宋体" charset="0"/>
                <a:ea typeface="宋体" charset="0"/>
                <a:cs typeface="宋体" charset="0"/>
              </a:rPr>
              <a:t>概述：阴道炎症其特点：是阴道分泌物增多及外阴瘙痒，常见的阴道炎有细菌性阴道炎、滴虫性阴道炎、念珠性阴道炎、老年性阴道炎（萎缩性阴道炎）。</a:t>
            </a:r>
            <a:endParaRPr lang="zh-CN" altLang="en-US" sz="2400" b="0" u="none">
              <a:latin typeface="宋体" charset="0"/>
              <a:ea typeface="宋体" charset="0"/>
              <a:cs typeface="宋体" charset="0"/>
            </a:endParaRPr>
          </a:p>
          <a:p>
            <a:endParaRPr lang="zh-CN" altLang="en-US" sz="2400"/>
          </a:p>
        </p:txBody>
      </p:sp>
      <p:graphicFrame>
        <p:nvGraphicFramePr>
          <p:cNvPr id="0" name="表格 -1"/>
          <p:cNvGraphicFramePr/>
          <p:nvPr/>
        </p:nvGraphicFramePr>
        <p:xfrm>
          <a:off x="168275" y="2858770"/>
          <a:ext cx="8868410" cy="38334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1570"/>
                <a:gridCol w="2702560"/>
                <a:gridCol w="1926590"/>
                <a:gridCol w="1837690"/>
              </a:tblGrid>
              <a:tr h="51689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 </a:t>
                      </a:r>
                      <a:endParaRPr lang="en-US" altLang="zh-CN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细菌性阴道病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念珠菌阴道炎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cap="flat"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滴虫性阴道炎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cap="flat"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症状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分泌物增多、无或轻度瘙痒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重度瘙痒、烧灼感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cap="flat"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分泌物增多，轻度瘙痒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cap="flat"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分泌物特点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白色、匀质、腥臭味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白色，豆腐渣样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cap="flat"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稀薄、脓性、泡沫状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cap="flat"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09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阴道粘膜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正常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水肿、红斑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cap="flat"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散在出血点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cap="flat"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36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阴道</a:t>
                      </a:r>
                      <a:r>
                        <a:rPr lang="en-US" altLang="zh-CN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PH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大于</a:t>
                      </a:r>
                      <a:r>
                        <a:rPr lang="en-US" altLang="zh-CN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4.5</a:t>
                      </a: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（</a:t>
                      </a:r>
                      <a:r>
                        <a:rPr lang="en-US" altLang="zh-CN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4.7-5.7</a:t>
                      </a: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）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小于</a:t>
                      </a:r>
                      <a:r>
                        <a:rPr lang="en-US" altLang="zh-CN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4.5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cap="flat"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大于</a:t>
                      </a:r>
                      <a:r>
                        <a:rPr lang="en-US" altLang="zh-CN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5</a:t>
                      </a: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（</a:t>
                      </a:r>
                      <a:r>
                        <a:rPr lang="en-US" altLang="zh-CN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5~6.5</a:t>
                      </a: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）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cap="flat"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36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胺试验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阳性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阴性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cap="flat"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阴性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cap="flat"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59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显微镜检查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线索细胞、极少白细胞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芽孢及假菌丝、少量白细胞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cap="flat"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0" u="none">
                          <a:latin typeface="宋体" charset="0"/>
                          <a:ea typeface="宋体" charset="0"/>
                          <a:cs typeface="宋体" charset="0"/>
                        </a:rPr>
                        <a:t>阴道毛滴虫，多量白细胞</a:t>
                      </a:r>
                      <a:endParaRPr lang="zh-CN" altLang="en-US" sz="2000" b="0" u="none">
                        <a:latin typeface="宋体" charset="0"/>
                        <a:ea typeface="宋体" charset="0"/>
                        <a:cs typeface="宋体" charset="0"/>
                      </a:endParaRPr>
                    </a:p>
                  </a:txBody>
                  <a:tcPr marL="0" marR="0" marT="0" marB="1" vert="horz" anchor="t">
                    <a:lnL cap="flat"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1143000"/>
          </a:xfrm>
        </p:spPr>
        <p:txBody>
          <a:bodyPr/>
          <a:p>
            <a:r>
              <a:rPr lang="zh-CN" altLang="en-US" sz="2800">
                <a:solidFill>
                  <a:schemeClr val="tx1"/>
                </a:solidFill>
                <a:uFillTx/>
              </a:rPr>
              <a:t>（一）细菌性阴道炎用药情况</a:t>
            </a:r>
            <a:br>
              <a:rPr lang="zh-CN" altLang="en-US" sz="2800">
                <a:solidFill>
                  <a:schemeClr val="tx1"/>
                </a:solidFill>
                <a:uFillTx/>
              </a:rPr>
            </a:br>
            <a:endParaRPr lang="zh-CN" altLang="en-US" sz="2800">
              <a:solidFill>
                <a:schemeClr val="tx1"/>
              </a:solidFill>
              <a:uFillTx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835" y="855980"/>
            <a:ext cx="8424545" cy="5765800"/>
          </a:xfrm>
        </p:spPr>
        <p:txBody>
          <a:bodyPr/>
          <a:p>
            <a:pPr marL="0" indent="0">
              <a:buNone/>
            </a:pPr>
            <a:r>
              <a:rPr lang="en-US" altLang="zh-CN" sz="2000">
                <a:uFillTx/>
                <a:sym typeface="+mn-ea"/>
              </a:rPr>
              <a:t>1</a:t>
            </a:r>
            <a:r>
              <a:rPr lang="zh-CN" altLang="en-US" sz="2000">
                <a:uFillTx/>
                <a:sym typeface="+mn-ea"/>
              </a:rPr>
              <a:t>、首选抗厌氧菌药物，主要有如甲硝唑、替硝唑、奥硝唑等。</a:t>
            </a:r>
            <a:endParaRPr lang="zh-CN" altLang="en-US" sz="2000">
              <a:solidFill>
                <a:schemeClr val="tx1"/>
              </a:solidFill>
              <a:uFillTx/>
            </a:endParaRPr>
          </a:p>
          <a:p>
            <a:pPr marL="0" indent="0">
              <a:buNone/>
            </a:pPr>
            <a:r>
              <a:rPr lang="zh-CN" altLang="en-US" sz="2000">
                <a:uFillTx/>
                <a:sym typeface="+mn-ea"/>
              </a:rPr>
              <a:t>2、抗支原体药物：阿奇霉素、美满霉素、左氧氟沙星、加替沙星等；</a:t>
            </a:r>
            <a:endParaRPr lang="zh-CN" altLang="en-US" sz="2000">
              <a:solidFill>
                <a:schemeClr val="tx1"/>
              </a:solidFill>
              <a:uFillTx/>
            </a:endParaRPr>
          </a:p>
          <a:p>
            <a:pPr marL="0" indent="0">
              <a:buNone/>
            </a:pPr>
            <a:r>
              <a:rPr lang="zh-CN" altLang="en-US" sz="2000">
                <a:uFillTx/>
                <a:sym typeface="+mn-ea"/>
              </a:rPr>
              <a:t>3、中成药：妇炎抗胶囊、妇科千金胶囊（片）、千金止带丸、金鸡胶囊、花红片等；</a:t>
            </a:r>
            <a:endParaRPr lang="zh-CN" altLang="en-US" sz="2000">
              <a:solidFill>
                <a:schemeClr val="tx1"/>
              </a:solidFill>
              <a:uFillTx/>
            </a:endParaRPr>
          </a:p>
          <a:p>
            <a:pPr marL="0" indent="0">
              <a:buNone/>
            </a:pPr>
            <a:r>
              <a:rPr lang="en-US" altLang="zh-CN" sz="2000">
                <a:uFillTx/>
                <a:sym typeface="+mn-ea"/>
              </a:rPr>
              <a:t>4</a:t>
            </a:r>
            <a:r>
              <a:rPr lang="zh-CN" altLang="en-US" sz="2000">
                <a:uFillTx/>
                <a:sym typeface="+mn-ea"/>
              </a:rPr>
              <a:t>、外用药物</a:t>
            </a:r>
            <a:endParaRPr lang="zh-CN" altLang="en-US" sz="2000">
              <a:solidFill>
                <a:schemeClr val="tx1"/>
              </a:solidFill>
              <a:uFillTx/>
            </a:endParaRPr>
          </a:p>
          <a:p>
            <a:pPr marL="0" indent="0">
              <a:buNone/>
            </a:pPr>
            <a:r>
              <a:rPr lang="en-US" altLang="zh-CN" sz="2000">
                <a:uFillTx/>
                <a:sym typeface="+mn-ea"/>
              </a:rPr>
              <a:t>(1)</a:t>
            </a:r>
            <a:r>
              <a:rPr lang="zh-CN" altLang="en-US" sz="2000">
                <a:uFillTx/>
                <a:sym typeface="+mn-ea"/>
              </a:rPr>
              <a:t>甲硝唑阴道泡腾片（栓）、替硝唑阴道泡腾片、双唑泰栓等；</a:t>
            </a:r>
            <a:endParaRPr lang="zh-CN" altLang="en-US" sz="2000">
              <a:solidFill>
                <a:schemeClr val="tx1"/>
              </a:solidFill>
              <a:uFillTx/>
            </a:endParaRPr>
          </a:p>
          <a:p>
            <a:pPr marL="0" indent="0">
              <a:buNone/>
            </a:pPr>
            <a:r>
              <a:rPr lang="en-US" altLang="zh-CN" sz="2000">
                <a:uFillTx/>
                <a:sym typeface="+mn-ea"/>
              </a:rPr>
              <a:t>(2)</a:t>
            </a:r>
            <a:r>
              <a:rPr lang="zh-CN" altLang="en-US" sz="2000">
                <a:uFillTx/>
                <a:sym typeface="+mn-ea"/>
              </a:rPr>
              <a:t>外用冲洗液：复方苦参洗液、洁尔阴、复方黄松洗液、聚维酮碘洗液、甲硝唑氯已定等。</a:t>
            </a:r>
            <a:endParaRPr lang="zh-CN" altLang="en-US" sz="2000">
              <a:solidFill>
                <a:schemeClr val="tx1"/>
              </a:solidFill>
              <a:uFillTx/>
            </a:endParaRPr>
          </a:p>
          <a:p>
            <a:pPr marL="0" indent="0">
              <a:buNone/>
            </a:pPr>
            <a:r>
              <a:rPr lang="en-US" altLang="zh-CN" sz="2000">
                <a:sym typeface="+mn-ea"/>
              </a:rPr>
              <a:t>5</a:t>
            </a:r>
            <a:r>
              <a:rPr lang="zh-CN" altLang="en-US" sz="2000">
                <a:sym typeface="+mn-ea"/>
              </a:rPr>
              <a:t>、可选用维生素E、维生素C 、氨基酸、蜂胶、大蒜精油等营养不良补充剂增强机体抵抗力。</a:t>
            </a:r>
            <a:endParaRPr lang="zh-CN" altLang="en-US" sz="2000"/>
          </a:p>
          <a:p>
            <a:pPr marL="0" indent="0">
              <a:buNone/>
            </a:pPr>
            <a:r>
              <a:rPr lang="en-US" altLang="zh-CN" sz="2000">
                <a:sym typeface="+mn-ea"/>
              </a:rPr>
              <a:t>6</a:t>
            </a:r>
            <a:r>
              <a:rPr lang="zh-CN" altLang="en-US" sz="2000">
                <a:sym typeface="+mn-ea"/>
              </a:rPr>
              <a:t>、联合用药指导：</a:t>
            </a:r>
            <a:endParaRPr lang="zh-CN" altLang="en-US" sz="2000">
              <a:sym typeface="+mn-ea"/>
            </a:endParaRPr>
          </a:p>
          <a:p>
            <a:pPr marL="0" indent="0">
              <a:buNone/>
            </a:pPr>
            <a:r>
              <a:rPr lang="en-US" altLang="zh-CN" sz="2000">
                <a:sym typeface="+mn-ea"/>
              </a:rPr>
              <a:t>(</a:t>
            </a:r>
            <a:r>
              <a:rPr lang="zh-CN" altLang="en-US" sz="2000">
                <a:sym typeface="+mn-ea"/>
              </a:rPr>
              <a:t>1</a:t>
            </a:r>
            <a:r>
              <a:rPr lang="en-US" altLang="zh-CN" sz="2000">
                <a:sym typeface="+mn-ea"/>
              </a:rPr>
              <a:t>)</a:t>
            </a:r>
            <a:r>
              <a:rPr lang="zh-CN" altLang="en-US" sz="2000">
                <a:sym typeface="+mn-ea"/>
              </a:rPr>
              <a:t>、妇炎康胶囊+甲硝唑+奥硝唑栓+蜂胶</a:t>
            </a:r>
            <a:endParaRPr lang="zh-CN" altLang="en-US" sz="2000"/>
          </a:p>
          <a:p>
            <a:pPr marL="0" indent="0">
              <a:buNone/>
            </a:pPr>
            <a:r>
              <a:rPr lang="en-US" altLang="zh-CN" sz="2000">
                <a:sym typeface="+mn-ea"/>
              </a:rPr>
              <a:t>(</a:t>
            </a:r>
            <a:r>
              <a:rPr lang="zh-CN" altLang="en-US" sz="2000">
                <a:sym typeface="+mn-ea"/>
              </a:rPr>
              <a:t>2</a:t>
            </a:r>
            <a:r>
              <a:rPr lang="en-US" altLang="zh-CN" sz="2000">
                <a:sym typeface="+mn-ea"/>
              </a:rPr>
              <a:t>)</a:t>
            </a:r>
            <a:r>
              <a:rPr lang="zh-CN" altLang="en-US" sz="2000">
                <a:sym typeface="+mn-ea"/>
              </a:rPr>
              <a:t>、妇康灵胶囊+替哨唑+复方苦参洗液+大蒜油</a:t>
            </a:r>
            <a:endParaRPr lang="zh-CN" altLang="en-US" sz="2000"/>
          </a:p>
          <a:p>
            <a:pPr marL="0" indent="0">
              <a:buNone/>
            </a:pPr>
            <a:r>
              <a:rPr lang="en-US" altLang="zh-CN" sz="2000">
                <a:sym typeface="+mn-ea"/>
              </a:rPr>
              <a:t>(</a:t>
            </a:r>
            <a:r>
              <a:rPr lang="zh-CN" altLang="en-US" sz="2000">
                <a:sym typeface="+mn-ea"/>
              </a:rPr>
              <a:t>3</a:t>
            </a:r>
            <a:r>
              <a:rPr lang="en-US" altLang="zh-CN" sz="2000">
                <a:sym typeface="+mn-ea"/>
              </a:rPr>
              <a:t>)</a:t>
            </a:r>
            <a:r>
              <a:rPr lang="zh-CN" altLang="en-US" sz="2000">
                <a:sym typeface="+mn-ea"/>
              </a:rPr>
              <a:t>、黄藤素片+甲硝唑+阿奇霉素+复方莪术油栓+维生素C（伴支原体感染）</a:t>
            </a:r>
            <a:endParaRPr lang="zh-CN" altLang="en-US" sz="2000"/>
          </a:p>
          <a:p>
            <a:pPr marL="0" indent="0">
              <a:buNone/>
            </a:pPr>
            <a:r>
              <a:rPr lang="zh-CN" altLang="en-US"/>
              <a:t> </a:t>
            </a:r>
            <a:endParaRPr lang="zh-CN" altLang="en-US"/>
          </a:p>
          <a:p>
            <a:pPr marL="0" indent="0">
              <a:buNone/>
            </a:pPr>
            <a:endParaRPr lang="zh-CN" altLang="en-US" sz="2000">
              <a:solidFill>
                <a:schemeClr val="tx1"/>
              </a:solidFill>
              <a:uFillTx/>
            </a:endParaRPr>
          </a:p>
          <a:p>
            <a:pPr marL="0" indent="0">
              <a:buNone/>
            </a:pPr>
            <a:endParaRPr lang="zh-CN" altLang="en-US" sz="2000">
              <a:solidFill>
                <a:schemeClr val="tx1"/>
              </a:solidFill>
              <a:uFillTx/>
            </a:endParaRPr>
          </a:p>
          <a:p>
            <a:pPr marL="0" indent="0">
              <a:buNone/>
            </a:pPr>
            <a:endParaRPr lang="zh-CN" altLang="en-US" sz="2000">
              <a:solidFill>
                <a:schemeClr val="tx1"/>
              </a:solidFill>
              <a:uFillTx/>
            </a:endParaRPr>
          </a:p>
          <a:p>
            <a:pPr marL="0" indent="0">
              <a:buNone/>
            </a:pPr>
            <a:endParaRPr lang="zh-CN" altLang="en-US" sz="2000">
              <a:solidFill>
                <a:schemeClr val="tx1"/>
              </a:solidFill>
              <a:uFillTx/>
            </a:endParaRPr>
          </a:p>
          <a:p>
            <a:pPr marL="0" indent="0">
              <a:buNone/>
            </a:pPr>
            <a:endParaRPr lang="zh-CN" altLang="en-US" sz="2000">
              <a:solidFill>
                <a:schemeClr val="tx1"/>
              </a:solidFill>
              <a:uFillTx/>
            </a:endParaRPr>
          </a:p>
          <a:p>
            <a:endParaRPr lang="zh-CN" altLang="en-US" sz="2000">
              <a:solidFill>
                <a:schemeClr val="tx1"/>
              </a:solidFill>
              <a:uFillTx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608330"/>
          </a:xfrm>
        </p:spPr>
        <p:txBody>
          <a:bodyPr/>
          <a:p>
            <a:r>
              <a:rPr lang="zh-CN" altLang="zh-CN" sz="2800"/>
              <a:t>（二）念珠菌阴道炎用药情况</a:t>
            </a:r>
            <a:endParaRPr lang="zh-CN" altLang="zh-CN" sz="28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6395" y="883285"/>
            <a:ext cx="8698865" cy="5491480"/>
          </a:xfrm>
        </p:spPr>
        <p:txBody>
          <a:bodyPr/>
          <a:p>
            <a:pPr marL="0" indent="0">
              <a:buNone/>
            </a:pPr>
            <a:r>
              <a:rPr lang="zh-CN" altLang="en-US" sz="2400"/>
              <a:t>1、阴道给药，常用药物：硝酸咪康唑栓（每晚200ng*7天，或400ng3天）、克霉唑（每晚150mg*7天，或500mg单次用药）、制霉菌栓、硝呋泰尔制霉菌素阴道软胶囊等；</a:t>
            </a:r>
            <a:endParaRPr lang="zh-CN" altLang="en-US" sz="2400"/>
          </a:p>
          <a:p>
            <a:pPr marL="0" indent="0">
              <a:buNone/>
            </a:pPr>
            <a:r>
              <a:rPr lang="zh-CN" altLang="en-US" sz="2400"/>
              <a:t>2、阴道冲洗，常用药物：纳米银冲洗液、醋酸氯已定洗液、或用2~4%碳酸氢钠冲洗外阴及阴道，改变阴道酸碱度，破坏霉菌生长环境。</a:t>
            </a:r>
            <a:endParaRPr lang="zh-CN" altLang="en-US" sz="2400"/>
          </a:p>
          <a:p>
            <a:pPr marL="0" indent="0">
              <a:buNone/>
            </a:pPr>
            <a:r>
              <a:rPr lang="zh-CN" altLang="en-US" sz="2400"/>
              <a:t>3、口服抗真菌药:适用于不能耐受局部用药者，未婚妇女、不愿意局部用药者及严重和复发的感染；氟康唑（150mg顿服）或伊曲康唑（每天200mg，每日1次，连用3—5日）；同时可口服一些中成药，如妇炎康片等；</a:t>
            </a:r>
            <a:endParaRPr lang="zh-CN" altLang="en-US" sz="2400"/>
          </a:p>
          <a:p>
            <a:pPr marL="0" indent="0">
              <a:buNone/>
            </a:pPr>
            <a:r>
              <a:rPr lang="en-US" altLang="zh-CN" sz="2400"/>
              <a:t>4</a:t>
            </a:r>
            <a:r>
              <a:rPr lang="zh-CN" altLang="en-US" sz="2400"/>
              <a:t>、可选用维生素E、维生素C 、氨基酸、多种维生素、大蒜精油等营养补充剂改善体质。</a:t>
            </a:r>
            <a:endParaRPr lang="zh-CN" altLang="en-US" sz="2400"/>
          </a:p>
          <a:p>
            <a:pPr marL="0" indent="0">
              <a:buNone/>
            </a:pPr>
            <a:r>
              <a:rPr lang="en-US" altLang="zh-CN" sz="2400"/>
              <a:t>5</a:t>
            </a:r>
            <a:r>
              <a:rPr lang="zh-CN" altLang="en-US" sz="2400"/>
              <a:t>、氟康唑胶囊+硝酸咪康唑栓+甲硝唑氯已定洗剂+多种维生素</a:t>
            </a:r>
            <a:endParaRPr lang="zh-CN" altLang="en-US" sz="2400"/>
          </a:p>
          <a:p>
            <a:pPr marL="0" indent="0">
              <a:buNone/>
            </a:pPr>
            <a:r>
              <a:rPr lang="en-US" altLang="zh-CN" sz="2400"/>
              <a:t>6</a:t>
            </a:r>
            <a:r>
              <a:rPr lang="zh-CN" altLang="en-US" sz="2400"/>
              <a:t>、伊曲康唑+克霉唑阴道片+洁阴舒洗剂+维生素E</a:t>
            </a:r>
            <a:endParaRPr lang="zh-CN" altLang="en-US" sz="2400"/>
          </a:p>
          <a:p>
            <a:pPr marL="0" indent="0">
              <a:buNone/>
            </a:pPr>
            <a:r>
              <a:rPr lang="en-US" altLang="zh-CN" sz="2400"/>
              <a:t>7</a:t>
            </a:r>
            <a:r>
              <a:rPr lang="zh-CN" altLang="en-US" sz="2400"/>
              <a:t>、氯康唑胶囊+复方莪术油栓+湿痒洗剂+氨基酸</a:t>
            </a:r>
            <a:endParaRPr lang="zh-CN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6256</Words>
  <Application>WPS 演示</Application>
  <PresentationFormat>全屏显示(4:3)</PresentationFormat>
  <Paragraphs>269</Paragraphs>
  <Slides>31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2" baseType="lpstr">
      <vt:lpstr>Office 主题</vt:lpstr>
      <vt:lpstr>  太极大药房 员工销售能力提高班课程 妇科疾病           讲师：辜瑞琪</vt:lpstr>
      <vt:lpstr>   一、痛经</vt:lpstr>
      <vt:lpstr>    </vt:lpstr>
      <vt:lpstr>PowerPoint 演示文稿</vt:lpstr>
      <vt:lpstr>PowerPoint 演示文稿</vt:lpstr>
      <vt:lpstr>PowerPoint 演示文稿</vt:lpstr>
      <vt:lpstr>二、阴道炎</vt:lpstr>
      <vt:lpstr>（一）细菌性阴道炎用药情况 </vt:lpstr>
      <vt:lpstr>（二）念珠菌阴道炎用药情况</vt:lpstr>
      <vt:lpstr>（三）滴虫性阴道炎用药情况</vt:lpstr>
      <vt:lpstr>（四）萎缩性阴道炎用药情况</vt:lpstr>
      <vt:lpstr>三、急性宫颈炎</vt:lpstr>
      <vt:lpstr>（二）用药情况</vt:lpstr>
      <vt:lpstr>四、慢性宫颈炎</vt:lpstr>
      <vt:lpstr>用药情况</vt:lpstr>
      <vt:lpstr>五、盆腔炎</vt:lpstr>
      <vt:lpstr>（一）、急性盆腔炎</vt:lpstr>
      <vt:lpstr>（二）、慢性盆腔炎</vt:lpstr>
      <vt:lpstr>PowerPoint 演示文稿</vt:lpstr>
      <vt:lpstr>PowerPoint 演示文稿</vt:lpstr>
      <vt:lpstr>PowerPoint 演示文稿</vt:lpstr>
      <vt:lpstr>六、避孕健康知识</vt:lpstr>
      <vt:lpstr>避孕原理：</vt:lpstr>
      <vt:lpstr>PowerPoint 演示文稿</vt:lpstr>
      <vt:lpstr>女性内服避孕药具体服用方法：</vt:lpstr>
      <vt:lpstr>PowerPoint 演示文稿</vt:lpstr>
      <vt:lpstr>PowerPoint 演示文稿</vt:lpstr>
      <vt:lpstr>健康指引：</vt:lpstr>
      <vt:lpstr>PowerPoint 演示文稿</vt:lpstr>
      <vt:lpstr>改善指引：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呼吸系统疾病</dc:title>
  <dc:creator>张蓉</dc:creator>
  <cp:lastModifiedBy>ThinkPad</cp:lastModifiedBy>
  <cp:revision>96</cp:revision>
  <dcterms:created xsi:type="dcterms:W3CDTF">2016-10-13T12:53:00Z</dcterms:created>
  <dcterms:modified xsi:type="dcterms:W3CDTF">2016-10-22T10:58:49Z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2052-10.1.0.5803</vt:lpwstr>
  </property>
</Properties>
</file>