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p:txBody>
          <a:bodyPr>
            <a:normAutofit/>
          </a:bodyPr>
          <a:lstStyle/>
          <a:p>
            <a:pPr marL="0" indent="0" algn="ctr">
              <a:buNone/>
            </a:pPr>
            <a:r>
              <a:rPr lang="zh-CN" altLang="en-US" sz="8800" b="1" dirty="0" smtClean="0">
                <a:latin typeface="楷体" pitchFamily="49" charset="-122"/>
                <a:ea typeface="楷体" pitchFamily="49" charset="-122"/>
              </a:rPr>
              <a:t>述职报告</a:t>
            </a:r>
            <a:endParaRPr lang="en-US" altLang="zh-CN" sz="8800" b="1" dirty="0" smtClean="0">
              <a:latin typeface="楷体" pitchFamily="49" charset="-122"/>
              <a:ea typeface="楷体" pitchFamily="49" charset="-122"/>
            </a:endParaRPr>
          </a:p>
          <a:p>
            <a:pPr marL="0" indent="0" algn="ctr">
              <a:buNone/>
            </a:pPr>
            <a:r>
              <a:rPr lang="zh-CN" altLang="en-US" sz="6600" b="1" dirty="0" smtClean="0">
                <a:latin typeface="楷体" pitchFamily="49" charset="-122"/>
                <a:ea typeface="楷体" pitchFamily="49" charset="-122"/>
              </a:rPr>
              <a:t>       </a:t>
            </a:r>
            <a:endParaRPr lang="en-US" altLang="zh-CN" sz="6600" b="1" dirty="0" smtClean="0">
              <a:latin typeface="楷体" pitchFamily="49" charset="-122"/>
              <a:ea typeface="楷体" pitchFamily="49" charset="-122"/>
            </a:endParaRPr>
          </a:p>
          <a:p>
            <a:pPr marL="0" indent="0" algn="ctr">
              <a:buNone/>
            </a:pPr>
            <a:r>
              <a:rPr lang="en-US" altLang="zh-CN" sz="6600" b="1" dirty="0">
                <a:latin typeface="楷体" pitchFamily="49" charset="-122"/>
                <a:ea typeface="楷体" pitchFamily="49" charset="-122"/>
              </a:rPr>
              <a:t> </a:t>
            </a:r>
            <a:r>
              <a:rPr lang="en-US" altLang="zh-CN" sz="6600" b="1" dirty="0" smtClean="0">
                <a:latin typeface="楷体" pitchFamily="49" charset="-122"/>
                <a:ea typeface="楷体" pitchFamily="49" charset="-122"/>
              </a:rPr>
              <a:t>        </a:t>
            </a:r>
            <a:r>
              <a:rPr lang="zh-CN" altLang="en-US" sz="4000" b="1" dirty="0" smtClean="0">
                <a:latin typeface="楷体" pitchFamily="49" charset="-122"/>
                <a:ea typeface="楷体" pitchFamily="49" charset="-122"/>
              </a:rPr>
              <a:t>旗舰店</a:t>
            </a:r>
            <a:r>
              <a:rPr lang="en-US" altLang="zh-CN" sz="4000" b="1" dirty="0" smtClean="0">
                <a:latin typeface="楷体" pitchFamily="49" charset="-122"/>
                <a:ea typeface="楷体" pitchFamily="49" charset="-122"/>
              </a:rPr>
              <a:t>——</a:t>
            </a:r>
            <a:r>
              <a:rPr lang="zh-CN" altLang="en-US" sz="4000" b="1" dirty="0" smtClean="0">
                <a:latin typeface="楷体" pitchFamily="49" charset="-122"/>
                <a:ea typeface="楷体" pitchFamily="49" charset="-122"/>
              </a:rPr>
              <a:t>程帆</a:t>
            </a:r>
            <a:endParaRPr lang="zh-CN" altLang="en-US" sz="4000" b="1" dirty="0">
              <a:latin typeface="楷体" pitchFamily="49" charset="-122"/>
              <a:ea typeface="楷体" pitchFamily="49" charset="-122"/>
            </a:endParaRPr>
          </a:p>
        </p:txBody>
      </p:sp>
    </p:spTree>
    <p:extLst>
      <p:ext uri="{BB962C8B-B14F-4D97-AF65-F5344CB8AC3E}">
        <p14:creationId xmlns:p14="http://schemas.microsoft.com/office/powerpoint/2010/main" val="279347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124744"/>
            <a:ext cx="8229600" cy="5256584"/>
          </a:xfrm>
        </p:spPr>
        <p:txBody>
          <a:bodyPr>
            <a:normAutofit/>
          </a:bodyPr>
          <a:lstStyle/>
          <a:p>
            <a:pPr marL="0" indent="0">
              <a:buNone/>
            </a:pPr>
            <a:r>
              <a:rPr lang="zh-CN" altLang="zh-CN" sz="2800" b="1" dirty="0">
                <a:latin typeface="华文楷体" pitchFamily="2" charset="-122"/>
                <a:ea typeface="华文楷体" pitchFamily="2" charset="-122"/>
              </a:rPr>
              <a:t>尊敬的公司领导，各位同事：</a:t>
            </a:r>
          </a:p>
          <a:p>
            <a:pPr marL="0" indent="0">
              <a:buNone/>
            </a:pPr>
            <a:r>
              <a:rPr lang="en-US" altLang="zh-CN" sz="2400" dirty="0" smtClean="0">
                <a:latin typeface="华文楷体" pitchFamily="2" charset="-122"/>
                <a:ea typeface="华文楷体" pitchFamily="2" charset="-122"/>
              </a:rPr>
              <a:t>          </a:t>
            </a:r>
            <a:r>
              <a:rPr lang="zh-CN" altLang="zh-CN" sz="2400" dirty="0">
                <a:latin typeface="华文楷体" pitchFamily="2" charset="-122"/>
                <a:ea typeface="华文楷体" pitchFamily="2" charset="-122"/>
              </a:rPr>
              <a:t>大家好，我是店员程帆，今天很荣幸站在</a:t>
            </a:r>
            <a:r>
              <a:rPr lang="zh-CN" altLang="zh-CN" sz="2400" dirty="0" smtClean="0">
                <a:latin typeface="华文楷体" pitchFamily="2" charset="-122"/>
                <a:ea typeface="华文楷体" pitchFamily="2" charset="-122"/>
              </a:rPr>
              <a:t>这里</a:t>
            </a:r>
            <a:r>
              <a:rPr lang="en-US" altLang="zh-CN" sz="2400" dirty="0" smtClean="0">
                <a:latin typeface="华文楷体" pitchFamily="2" charset="-122"/>
                <a:ea typeface="华文楷体" pitchFamily="2" charset="-122"/>
              </a:rPr>
              <a:t> </a:t>
            </a:r>
            <a:r>
              <a:rPr lang="zh-CN" altLang="en-US" sz="2400" dirty="0" smtClean="0">
                <a:latin typeface="华文楷体" pitchFamily="2" charset="-122"/>
                <a:ea typeface="华文楷体" pitchFamily="2" charset="-122"/>
              </a:rPr>
              <a:t>、给大家</a:t>
            </a:r>
            <a:r>
              <a:rPr lang="zh-CN" altLang="en-US" sz="2400" smtClean="0">
                <a:latin typeface="华文楷体" pitchFamily="2" charset="-122"/>
                <a:ea typeface="华文楷体" pitchFamily="2" charset="-122"/>
              </a:rPr>
              <a:t>分享我的见习</a:t>
            </a:r>
            <a:r>
              <a:rPr lang="zh-CN" altLang="en-US" sz="2400" dirty="0" smtClean="0">
                <a:latin typeface="华文楷体" pitchFamily="2" charset="-122"/>
                <a:ea typeface="华文楷体" pitchFamily="2" charset="-122"/>
              </a:rPr>
              <a:t>店长述职报告。</a:t>
            </a:r>
            <a:r>
              <a:rPr lang="zh-CN" altLang="zh-CN" sz="2400" dirty="0" smtClean="0">
                <a:latin typeface="华文楷体" pitchFamily="2" charset="-122"/>
                <a:ea typeface="华文楷体" pitchFamily="2" charset="-122"/>
              </a:rPr>
              <a:t>很</a:t>
            </a:r>
            <a:r>
              <a:rPr lang="zh-CN" altLang="zh-CN" sz="2400" dirty="0">
                <a:latin typeface="华文楷体" pitchFamily="2" charset="-122"/>
                <a:ea typeface="华文楷体" pitchFamily="2" charset="-122"/>
              </a:rPr>
              <a:t>高兴自己能够在太极集团这个快节奏，高效率的大家庭工作，很感谢公司领导提供了这份能够锻炼自己，展示自己能力的工作机会。</a:t>
            </a:r>
          </a:p>
          <a:p>
            <a:pPr marL="0" indent="0">
              <a:buNone/>
            </a:pPr>
            <a:r>
              <a:rPr lang="en-US" altLang="zh-CN" sz="2400" dirty="0" smtClean="0">
                <a:latin typeface="华文楷体" pitchFamily="2" charset="-122"/>
                <a:ea typeface="华文楷体" pitchFamily="2" charset="-122"/>
              </a:rPr>
              <a:t>           </a:t>
            </a:r>
            <a:r>
              <a:rPr lang="zh-CN" altLang="zh-CN" sz="2400" dirty="0" smtClean="0">
                <a:latin typeface="华文楷体" pitchFamily="2" charset="-122"/>
                <a:ea typeface="华文楷体" pitchFamily="2" charset="-122"/>
              </a:rPr>
              <a:t>来</a:t>
            </a:r>
            <a:r>
              <a:rPr lang="zh-CN" altLang="zh-CN" sz="2400" dirty="0">
                <a:latin typeface="华文楷体" pitchFamily="2" charset="-122"/>
                <a:ea typeface="华文楷体" pitchFamily="2" charset="-122"/>
              </a:rPr>
              <a:t>太极大药房将近</a:t>
            </a:r>
            <a:r>
              <a:rPr lang="en-US" altLang="zh-CN" sz="2400" dirty="0">
                <a:latin typeface="华文楷体" pitchFamily="2" charset="-122"/>
                <a:ea typeface="华文楷体" pitchFamily="2" charset="-122"/>
              </a:rPr>
              <a:t>4</a:t>
            </a:r>
            <a:r>
              <a:rPr lang="zh-CN" altLang="zh-CN" sz="2400" dirty="0">
                <a:latin typeface="华文楷体" pitchFamily="2" charset="-122"/>
                <a:ea typeface="华文楷体" pitchFamily="2" charset="-122"/>
              </a:rPr>
              <a:t>年了，四年中学到了很多，也成长了很多。很幸运自己能够在太极集团工作。最近这次参加了</a:t>
            </a:r>
            <a:r>
              <a:rPr lang="zh-CN" altLang="zh-CN" sz="2400" dirty="0" smtClean="0">
                <a:latin typeface="华文楷体" pitchFamily="2" charset="-122"/>
                <a:ea typeface="华文楷体" pitchFamily="2" charset="-122"/>
              </a:rPr>
              <a:t>第</a:t>
            </a:r>
            <a:r>
              <a:rPr lang="zh-CN" altLang="en-US" sz="2400" dirty="0" smtClean="0">
                <a:latin typeface="华文楷体" pitchFamily="2" charset="-122"/>
                <a:ea typeface="华文楷体" pitchFamily="2" charset="-122"/>
              </a:rPr>
              <a:t>六</a:t>
            </a:r>
            <a:r>
              <a:rPr lang="zh-CN" altLang="zh-CN" sz="2400" dirty="0" smtClean="0">
                <a:latin typeface="华文楷体" pitchFamily="2" charset="-122"/>
                <a:ea typeface="华文楷体" pitchFamily="2" charset="-122"/>
              </a:rPr>
              <a:t>届</a:t>
            </a:r>
            <a:r>
              <a:rPr lang="zh-CN" altLang="zh-CN" sz="2400" dirty="0">
                <a:latin typeface="华文楷体" pitchFamily="2" charset="-122"/>
                <a:ea typeface="华文楷体" pitchFamily="2" charset="-122"/>
              </a:rPr>
              <a:t>见习店长培训，在培训中也了解许和学到了当一个店长的基本素养以及负有的责任重大：首先要是一个专业的管理者，其次是要有一个良好专业知识做后盾，三是要有一套良好的管理制度。对药物品项的核算是相当重要，对药物的成本和质量严格监督，最重要的一个是要用心去观察，用心去做，用心去与顾客交流。</a:t>
            </a:r>
          </a:p>
          <a:p>
            <a:pPr marL="0" indent="0" algn="ctr">
              <a:buNone/>
            </a:pPr>
            <a:endParaRPr lang="zh-CN" altLang="en-US" sz="2000" b="1" dirty="0">
              <a:latin typeface="楷体" pitchFamily="49" charset="-122"/>
              <a:ea typeface="楷体" pitchFamily="49" charset="-122"/>
            </a:endParaRPr>
          </a:p>
        </p:txBody>
      </p:sp>
    </p:spTree>
    <p:extLst>
      <p:ext uri="{BB962C8B-B14F-4D97-AF65-F5344CB8AC3E}">
        <p14:creationId xmlns:p14="http://schemas.microsoft.com/office/powerpoint/2010/main" val="175165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412776"/>
            <a:ext cx="8229600" cy="4968552"/>
          </a:xfrm>
        </p:spPr>
        <p:txBody>
          <a:bodyPr>
            <a:normAutofit/>
          </a:bodyPr>
          <a:lstStyle/>
          <a:p>
            <a:pPr marL="0" indent="0">
              <a:buNone/>
            </a:pPr>
            <a:r>
              <a:rPr lang="zh-CN" altLang="en-US" sz="2800" b="1" dirty="0">
                <a:latin typeface="华文楷体" pitchFamily="2" charset="-122"/>
                <a:ea typeface="华文楷体" pitchFamily="2" charset="-122"/>
              </a:rPr>
              <a:t>假如</a:t>
            </a:r>
            <a:r>
              <a:rPr lang="zh-CN" altLang="zh-CN" sz="2800" b="1" dirty="0" smtClean="0">
                <a:latin typeface="华文楷体" pitchFamily="2" charset="-122"/>
                <a:ea typeface="华文楷体" pitchFamily="2" charset="-122"/>
              </a:rPr>
              <a:t>我有幸</a:t>
            </a:r>
            <a:r>
              <a:rPr lang="zh-CN" altLang="en-US" sz="2800" b="1" dirty="0" smtClean="0">
                <a:latin typeface="华文楷体" pitchFamily="2" charset="-122"/>
                <a:ea typeface="华文楷体" pitchFamily="2" charset="-122"/>
              </a:rPr>
              <a:t>成为一名</a:t>
            </a:r>
            <a:r>
              <a:rPr lang="zh-CN" altLang="zh-CN" sz="2800" b="1" dirty="0" smtClean="0">
                <a:latin typeface="华文楷体" pitchFamily="2" charset="-122"/>
                <a:ea typeface="华文楷体" pitchFamily="2" charset="-122"/>
              </a:rPr>
              <a:t>店</a:t>
            </a:r>
            <a:r>
              <a:rPr lang="zh-CN" altLang="zh-CN" sz="2800" b="1" dirty="0">
                <a:latin typeface="华文楷体" pitchFamily="2" charset="-122"/>
                <a:ea typeface="华文楷体" pitchFamily="2" charset="-122"/>
              </a:rPr>
              <a:t>长，我会做到以下几点：</a:t>
            </a:r>
          </a:p>
          <a:p>
            <a:pPr marL="0" indent="0">
              <a:buNone/>
            </a:pPr>
            <a:r>
              <a:rPr lang="en-US" altLang="zh-CN" sz="2800" dirty="0" smtClean="0">
                <a:latin typeface="华文楷体" pitchFamily="2" charset="-122"/>
                <a:ea typeface="华文楷体" pitchFamily="2" charset="-122"/>
              </a:rPr>
              <a:t>       </a:t>
            </a:r>
            <a:r>
              <a:rPr lang="en-US" altLang="zh-CN" sz="2800" b="1" dirty="0" smtClean="0">
                <a:latin typeface="华文楷体" pitchFamily="2" charset="-122"/>
                <a:ea typeface="华文楷体" pitchFamily="2" charset="-122"/>
              </a:rPr>
              <a:t>1</a:t>
            </a:r>
            <a:r>
              <a:rPr lang="en-US" altLang="zh-CN" sz="2800" b="1" dirty="0">
                <a:latin typeface="华文楷体" pitchFamily="2" charset="-122"/>
                <a:ea typeface="华文楷体" pitchFamily="2" charset="-122"/>
              </a:rPr>
              <a:t>.</a:t>
            </a:r>
            <a:r>
              <a:rPr lang="zh-CN" altLang="zh-CN" sz="2800" b="1" dirty="0">
                <a:latin typeface="华文楷体" pitchFamily="2" charset="-122"/>
                <a:ea typeface="华文楷体" pitchFamily="2" charset="-122"/>
              </a:rPr>
              <a:t>以药品质量为第一，</a:t>
            </a:r>
            <a:r>
              <a:rPr lang="zh-CN" altLang="zh-CN" sz="2800" dirty="0">
                <a:latin typeface="华文楷体" pitchFamily="2" charset="-122"/>
                <a:ea typeface="华文楷体" pitchFamily="2" charset="-122"/>
              </a:rPr>
              <a:t>严格检查监督好药品保质期等方面，保障顾客安全用药，监督</a:t>
            </a:r>
            <a:r>
              <a:rPr lang="en-US" altLang="zh-CN" sz="2800" dirty="0">
                <a:latin typeface="华文楷体" pitchFamily="2" charset="-122"/>
                <a:ea typeface="华文楷体" pitchFamily="2" charset="-122"/>
              </a:rPr>
              <a:t>GSP</a:t>
            </a:r>
            <a:r>
              <a:rPr lang="zh-CN" altLang="zh-CN" sz="2800" dirty="0">
                <a:latin typeface="华文楷体" pitchFamily="2" charset="-122"/>
                <a:ea typeface="华文楷体" pitchFamily="2" charset="-122"/>
              </a:rPr>
              <a:t>执行，时刻考虑公司利益避免因药品问题给公司带来损失。</a:t>
            </a:r>
          </a:p>
          <a:p>
            <a:pPr marL="0" indent="0">
              <a:buNone/>
            </a:pPr>
            <a:r>
              <a:rPr lang="en-US" altLang="zh-CN" sz="2800" dirty="0" smtClean="0">
                <a:latin typeface="华文楷体" pitchFamily="2" charset="-122"/>
                <a:ea typeface="华文楷体" pitchFamily="2" charset="-122"/>
              </a:rPr>
              <a:t>     </a:t>
            </a:r>
            <a:r>
              <a:rPr lang="en-US" altLang="zh-CN" sz="2800" b="1" dirty="0" smtClean="0">
                <a:latin typeface="华文楷体" pitchFamily="2" charset="-122"/>
                <a:ea typeface="华文楷体" pitchFamily="2" charset="-122"/>
              </a:rPr>
              <a:t>  2</a:t>
            </a:r>
            <a:r>
              <a:rPr lang="en-US" altLang="zh-CN" sz="2800" b="1" dirty="0">
                <a:latin typeface="华文楷体" pitchFamily="2" charset="-122"/>
                <a:ea typeface="华文楷体" pitchFamily="2" charset="-122"/>
              </a:rPr>
              <a:t>.</a:t>
            </a:r>
            <a:r>
              <a:rPr lang="zh-CN" altLang="zh-CN" sz="2800" b="1" dirty="0">
                <a:latin typeface="华文楷体" pitchFamily="2" charset="-122"/>
                <a:ea typeface="华文楷体" pitchFamily="2" charset="-122"/>
              </a:rPr>
              <a:t>认真贯彻公司经营方针，</a:t>
            </a:r>
            <a:r>
              <a:rPr lang="zh-CN" altLang="zh-CN" sz="2800" dirty="0">
                <a:latin typeface="华文楷体" pitchFamily="2" charset="-122"/>
                <a:ea typeface="华文楷体" pitchFamily="2" charset="-122"/>
              </a:rPr>
              <a:t>将公司的经营理念正确并及时的传达给每一个员工，起好承上启下的良好作用。处理好部门之间的合作、上下级之间的工作协作，少一些牢骚，多一些热情，客观的去看待工作中的问题，并以积极的的态度去解决。</a:t>
            </a:r>
          </a:p>
          <a:p>
            <a:pPr marL="0" indent="0" algn="ctr">
              <a:buNone/>
            </a:pP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val="3669014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a:xfrm>
            <a:off x="457200" y="1340768"/>
            <a:ext cx="8229600" cy="4968552"/>
          </a:xfrm>
        </p:spPr>
        <p:txBody>
          <a:bodyPr>
            <a:normAutofit fontScale="77500" lnSpcReduction="20000"/>
          </a:bodyPr>
          <a:lstStyle/>
          <a:p>
            <a:pPr marL="0" indent="0">
              <a:buNone/>
            </a:pPr>
            <a:r>
              <a:rPr lang="en-US" altLang="zh-CN" sz="3300" b="1" dirty="0" smtClean="0">
                <a:latin typeface="华文楷体" pitchFamily="2" charset="-122"/>
                <a:ea typeface="华文楷体" pitchFamily="2" charset="-122"/>
              </a:rPr>
              <a:t>      3,   </a:t>
            </a:r>
            <a:r>
              <a:rPr lang="zh-CN" altLang="zh-CN" sz="3300" b="1" dirty="0" smtClean="0">
                <a:latin typeface="华文楷体" pitchFamily="2" charset="-122"/>
                <a:ea typeface="华文楷体" pitchFamily="2" charset="-122"/>
              </a:rPr>
              <a:t>公司</a:t>
            </a:r>
            <a:r>
              <a:rPr lang="zh-CN" altLang="zh-CN" sz="3300" b="1" dirty="0">
                <a:latin typeface="华文楷体" pitchFamily="2" charset="-122"/>
                <a:ea typeface="华文楷体" pitchFamily="2" charset="-122"/>
              </a:rPr>
              <a:t>形象维护，</a:t>
            </a:r>
            <a:r>
              <a:rPr lang="zh-CN" altLang="zh-CN" sz="3300" dirty="0">
                <a:latin typeface="华文楷体" pitchFamily="2" charset="-122"/>
                <a:ea typeface="华文楷体" pitchFamily="2" charset="-122"/>
              </a:rPr>
              <a:t>改善门店形象和店员的着装，礼仪。门店整体卫生干净，东西摆放整齐，让顾客看起来干净清爽，对客户礼貌用语，让客户第一感觉就觉得我们公司的形象好，员工专业。周到而细致的服务去吸引顾客</a:t>
            </a:r>
            <a:r>
              <a:rPr lang="zh-CN" altLang="zh-CN" sz="3300" dirty="0" smtClean="0">
                <a:latin typeface="华文楷体" pitchFamily="2" charset="-122"/>
                <a:ea typeface="华文楷体" pitchFamily="2" charset="-122"/>
              </a:rPr>
              <a:t>，给</a:t>
            </a:r>
            <a:r>
              <a:rPr lang="zh-CN" altLang="zh-CN" sz="3300" dirty="0">
                <a:latin typeface="华文楷体" pitchFamily="2" charset="-122"/>
                <a:ea typeface="华文楷体" pitchFamily="2" charset="-122"/>
              </a:rPr>
              <a:t>顾客创造一个良好的购物环境，为公司创造更多的销售业绩</a:t>
            </a:r>
            <a:r>
              <a:rPr lang="zh-CN" altLang="zh-CN" sz="3300" dirty="0" smtClean="0">
                <a:latin typeface="华文楷体" pitchFamily="2" charset="-122"/>
                <a:ea typeface="华文楷体" pitchFamily="2" charset="-122"/>
              </a:rPr>
              <a:t>。</a:t>
            </a:r>
            <a:endParaRPr lang="en-US" altLang="zh-CN" sz="3300" dirty="0" smtClean="0">
              <a:latin typeface="华文楷体" pitchFamily="2" charset="-122"/>
              <a:ea typeface="华文楷体" pitchFamily="2" charset="-122"/>
            </a:endParaRPr>
          </a:p>
          <a:p>
            <a:pPr marL="0" indent="0">
              <a:buNone/>
            </a:pPr>
            <a:r>
              <a:rPr lang="en-US" altLang="zh-CN" sz="3300" dirty="0">
                <a:latin typeface="华文楷体" pitchFamily="2" charset="-122"/>
                <a:ea typeface="华文楷体" pitchFamily="2" charset="-122"/>
              </a:rPr>
              <a:t> </a:t>
            </a:r>
            <a:r>
              <a:rPr lang="en-US" altLang="zh-CN" sz="3300" dirty="0" smtClean="0">
                <a:latin typeface="华文楷体" pitchFamily="2" charset="-122"/>
                <a:ea typeface="华文楷体" pitchFamily="2" charset="-122"/>
              </a:rPr>
              <a:t>     </a:t>
            </a:r>
            <a:r>
              <a:rPr lang="en-US" altLang="zh-CN" sz="3300" b="1" dirty="0" smtClean="0">
                <a:latin typeface="华文楷体" pitchFamily="2" charset="-122"/>
                <a:ea typeface="华文楷体" pitchFamily="2" charset="-122"/>
              </a:rPr>
              <a:t>4,   </a:t>
            </a:r>
            <a:r>
              <a:rPr lang="zh-CN" altLang="zh-CN" sz="3300" b="1" dirty="0" smtClean="0">
                <a:latin typeface="华文楷体" pitchFamily="2" charset="-122"/>
                <a:ea typeface="华文楷体" pitchFamily="2" charset="-122"/>
              </a:rPr>
              <a:t>建立</a:t>
            </a:r>
            <a:r>
              <a:rPr lang="zh-CN" altLang="zh-CN" sz="3300" b="1" dirty="0">
                <a:latin typeface="华文楷体" pitchFamily="2" charset="-122"/>
                <a:ea typeface="华文楷体" pitchFamily="2" charset="-122"/>
              </a:rPr>
              <a:t>门店培训体系，</a:t>
            </a:r>
            <a:r>
              <a:rPr lang="zh-CN" altLang="zh-CN" sz="3300" dirty="0">
                <a:latin typeface="华文楷体" pitchFamily="2" charset="-122"/>
                <a:ea typeface="华文楷体" pitchFamily="2" charset="-122"/>
              </a:rPr>
              <a:t>每周都进行培训，制定一个培训制度，有考核，有监督，老人</a:t>
            </a:r>
            <a:r>
              <a:rPr lang="zh-CN" altLang="zh-CN" sz="3300" dirty="0" smtClean="0">
                <a:latin typeface="华文楷体" pitchFamily="2" charset="-122"/>
                <a:ea typeface="华文楷体" pitchFamily="2" charset="-122"/>
              </a:rPr>
              <a:t>多</a:t>
            </a:r>
            <a:r>
              <a:rPr lang="zh-CN" altLang="en-US" sz="3300" dirty="0" smtClean="0">
                <a:latin typeface="华文楷体" pitchFamily="2" charset="-122"/>
                <a:ea typeface="华文楷体" pitchFamily="2" charset="-122"/>
              </a:rPr>
              <a:t>带</a:t>
            </a:r>
            <a:r>
              <a:rPr lang="zh-CN" altLang="zh-CN" sz="3300" dirty="0" smtClean="0">
                <a:latin typeface="华文楷体" pitchFamily="2" charset="-122"/>
                <a:ea typeface="华文楷体" pitchFamily="2" charset="-122"/>
              </a:rPr>
              <a:t>带</a:t>
            </a:r>
            <a:r>
              <a:rPr lang="zh-CN" altLang="zh-CN" sz="3300" dirty="0">
                <a:latin typeface="华文楷体" pitchFamily="2" charset="-122"/>
                <a:ea typeface="华文楷体" pitchFamily="2" charset="-122"/>
              </a:rPr>
              <a:t>新人。多培养员工的自信心，加强员工之间的相互协作配合精神和集体观念，培养员工永不满足的学习心态，做永不满足于现状的人，发挥所有员工的主动性和创作性，使员工从被动的“让我干”到积极的“要我干”。我们不仅要掌握产品相关知识，更要注重团队协作。使之成为一个具有丰富专业知识、正确工作态度、高度工作技巧以及良好工作</a:t>
            </a:r>
            <a:r>
              <a:rPr lang="zh-CN" altLang="zh-CN" sz="3300" dirty="0" smtClean="0">
                <a:latin typeface="华文楷体" pitchFamily="2" charset="-122"/>
                <a:ea typeface="华文楷体" pitchFamily="2" charset="-122"/>
              </a:rPr>
              <a:t>习惯。</a:t>
            </a:r>
            <a:endParaRPr lang="zh-CN" altLang="zh-CN" sz="2800" dirty="0"/>
          </a:p>
          <a:p>
            <a:pPr marL="0" indent="0" algn="ctr">
              <a:buNone/>
            </a:pP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val="2236120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p:txBody>
          <a:bodyPr>
            <a:normAutofit fontScale="70000" lnSpcReduction="20000"/>
          </a:bodyPr>
          <a:lstStyle/>
          <a:p>
            <a:pPr marL="0" indent="0">
              <a:buNone/>
            </a:pPr>
            <a:r>
              <a:rPr lang="en-US" altLang="zh-CN" sz="2800" dirty="0" smtClean="0">
                <a:latin typeface="华文楷体" pitchFamily="2" charset="-122"/>
                <a:ea typeface="华文楷体" pitchFamily="2" charset="-122"/>
              </a:rPr>
              <a:t>      </a:t>
            </a:r>
            <a:r>
              <a:rPr lang="en-US" altLang="zh-CN" sz="3500" b="1" dirty="0" smtClean="0">
                <a:latin typeface="华文楷体" pitchFamily="2" charset="-122"/>
                <a:ea typeface="华文楷体" pitchFamily="2" charset="-122"/>
              </a:rPr>
              <a:t>5,</a:t>
            </a:r>
            <a:r>
              <a:rPr lang="zh-CN" altLang="zh-CN" sz="3500" b="1" dirty="0" smtClean="0">
                <a:latin typeface="华文楷体" pitchFamily="2" charset="-122"/>
                <a:ea typeface="华文楷体" pitchFamily="2" charset="-122"/>
              </a:rPr>
              <a:t>竞争</a:t>
            </a:r>
            <a:r>
              <a:rPr lang="zh-CN" altLang="zh-CN" sz="3500" b="1" dirty="0">
                <a:latin typeface="华文楷体" pitchFamily="2" charset="-122"/>
                <a:ea typeface="华文楷体" pitchFamily="2" charset="-122"/>
              </a:rPr>
              <a:t>信息把控，</a:t>
            </a:r>
            <a:r>
              <a:rPr lang="zh-CN" altLang="zh-CN" sz="3500" dirty="0">
                <a:latin typeface="华文楷体" pitchFamily="2" charset="-122"/>
                <a:ea typeface="华文楷体" pitchFamily="2" charset="-122"/>
              </a:rPr>
              <a:t>通过各种渠道了解同行信息，做到知己知彼，心中有数，有理放失，了解竞争对手的情况也有益于使我们的工作更具针对性，更好的完善我们的工作计划。</a:t>
            </a:r>
          </a:p>
          <a:p>
            <a:pPr marL="0" indent="0">
              <a:buNone/>
            </a:pPr>
            <a:r>
              <a:rPr lang="en-US" altLang="zh-CN" sz="3500" dirty="0" smtClean="0"/>
              <a:t>         </a:t>
            </a:r>
            <a:r>
              <a:rPr lang="zh-CN" altLang="zh-CN" sz="3500" b="1" dirty="0" smtClean="0">
                <a:latin typeface="华文楷体" pitchFamily="2" charset="-122"/>
                <a:ea typeface="华文楷体" pitchFamily="2" charset="-122"/>
              </a:rPr>
              <a:t>这</a:t>
            </a:r>
            <a:r>
              <a:rPr lang="zh-CN" altLang="zh-CN" sz="3500" b="1" dirty="0" smtClean="0">
                <a:latin typeface="华文楷体" pitchFamily="2" charset="-122"/>
                <a:ea typeface="华文楷体" pitchFamily="2" charset="-122"/>
              </a:rPr>
              <a:t>次</a:t>
            </a:r>
            <a:r>
              <a:rPr lang="zh-CN" altLang="en-US" sz="3500" b="1" dirty="0" smtClean="0">
                <a:latin typeface="华文楷体" pitchFamily="2" charset="-122"/>
                <a:ea typeface="华文楷体" pitchFamily="2" charset="-122"/>
              </a:rPr>
              <a:t>参加培训</a:t>
            </a:r>
            <a:r>
              <a:rPr lang="zh-CN" altLang="zh-CN" sz="3500" b="1" dirty="0" smtClean="0">
                <a:latin typeface="华文楷体" pitchFamily="2" charset="-122"/>
                <a:ea typeface="华文楷体" pitchFamily="2" charset="-122"/>
              </a:rPr>
              <a:t>，</a:t>
            </a:r>
            <a:r>
              <a:rPr lang="zh-CN" altLang="zh-CN" sz="3500" b="1" dirty="0">
                <a:latin typeface="华文楷体" pitchFamily="2" charset="-122"/>
                <a:ea typeface="华文楷体" pitchFamily="2" charset="-122"/>
              </a:rPr>
              <a:t>对我来说是一种励练、一种学习、一种自我能力的考验，希望通过本</a:t>
            </a:r>
            <a:r>
              <a:rPr lang="zh-CN" altLang="zh-CN" sz="3500" b="1" dirty="0" smtClean="0">
                <a:latin typeface="华文楷体" pitchFamily="2" charset="-122"/>
                <a:ea typeface="华文楷体" pitchFamily="2" charset="-122"/>
              </a:rPr>
              <a:t>次</a:t>
            </a:r>
            <a:r>
              <a:rPr lang="zh-CN" altLang="en-US" sz="3500" b="1" dirty="0">
                <a:latin typeface="华文楷体" pitchFamily="2" charset="-122"/>
                <a:ea typeface="华文楷体" pitchFamily="2" charset="-122"/>
              </a:rPr>
              <a:t>培训</a:t>
            </a:r>
            <a:r>
              <a:rPr lang="zh-CN" altLang="zh-CN" sz="3500" b="1" dirty="0" smtClean="0">
                <a:latin typeface="华文楷体" pitchFamily="2" charset="-122"/>
                <a:ea typeface="华文楷体" pitchFamily="2" charset="-122"/>
              </a:rPr>
              <a:t>能够</a:t>
            </a:r>
            <a:r>
              <a:rPr lang="zh-CN" altLang="zh-CN" sz="3500" b="1" dirty="0">
                <a:latin typeface="华文楷体" pitchFamily="2" charset="-122"/>
                <a:ea typeface="华文楷体" pitchFamily="2" charset="-122"/>
              </a:rPr>
              <a:t>与大家相互交流，互相学习，取长补短，充实自己，只有不断的学习才能提高自身素质及职业技能，为公司做出更大的贡献！如果</a:t>
            </a:r>
            <a:r>
              <a:rPr lang="zh-CN" altLang="zh-CN" sz="3500" b="1" dirty="0" smtClean="0">
                <a:latin typeface="华文楷体" pitchFamily="2" charset="-122"/>
                <a:ea typeface="华文楷体" pitchFamily="2" charset="-122"/>
              </a:rPr>
              <a:t>我成功</a:t>
            </a:r>
            <a:r>
              <a:rPr lang="zh-CN" altLang="en-US" sz="3500" b="1" dirty="0">
                <a:latin typeface="华文楷体" pitchFamily="2" charset="-122"/>
                <a:ea typeface="华文楷体" pitchFamily="2" charset="-122"/>
              </a:rPr>
              <a:t>当</a:t>
            </a:r>
            <a:r>
              <a:rPr lang="zh-CN" altLang="en-US" sz="3500" b="1" dirty="0" smtClean="0">
                <a:latin typeface="华文楷体" pitchFamily="2" charset="-122"/>
                <a:ea typeface="华文楷体" pitchFamily="2" charset="-122"/>
              </a:rPr>
              <a:t>上一名店长</a:t>
            </a:r>
            <a:r>
              <a:rPr lang="zh-CN" altLang="zh-CN" sz="3500" b="1" dirty="0" smtClean="0">
                <a:latin typeface="华文楷体" pitchFamily="2" charset="-122"/>
                <a:ea typeface="华文楷体" pitchFamily="2" charset="-122"/>
              </a:rPr>
              <a:t>的话</a:t>
            </a:r>
            <a:r>
              <a:rPr lang="zh-CN" altLang="zh-CN" sz="3500" b="1" dirty="0">
                <a:latin typeface="华文楷体" pitchFamily="2" charset="-122"/>
                <a:ea typeface="华文楷体" pitchFamily="2" charset="-122"/>
              </a:rPr>
              <a:t>，那么我就算交了一份合格的工作成绩单，如果我没有成功，我只会更加勤奋地工作学习，用自己的努力来换取明天的</a:t>
            </a:r>
            <a:r>
              <a:rPr lang="zh-CN" altLang="zh-CN" sz="3500" b="1" dirty="0" smtClean="0">
                <a:latin typeface="华文楷体" pitchFamily="2" charset="-122"/>
                <a:ea typeface="华文楷体" pitchFamily="2" charset="-122"/>
              </a:rPr>
              <a:t>成</a:t>
            </a:r>
            <a:r>
              <a:rPr lang="zh-CN" altLang="en-US" sz="3500" b="1" dirty="0" smtClean="0">
                <a:latin typeface="华文楷体" pitchFamily="2" charset="-122"/>
                <a:ea typeface="华文楷体" pitchFamily="2" charset="-122"/>
              </a:rPr>
              <a:t>功。</a:t>
            </a:r>
            <a:endParaRPr lang="en-US" altLang="zh-CN" sz="3500" b="1" dirty="0" smtClean="0">
              <a:latin typeface="华文楷体" pitchFamily="2" charset="-122"/>
              <a:ea typeface="华文楷体" pitchFamily="2" charset="-122"/>
            </a:endParaRPr>
          </a:p>
          <a:p>
            <a:pPr marL="0" indent="0">
              <a:buNone/>
            </a:pPr>
            <a:r>
              <a:rPr lang="en-US" altLang="zh-CN" sz="3500" b="1" dirty="0">
                <a:latin typeface="华文楷体" pitchFamily="2" charset="-122"/>
                <a:ea typeface="华文楷体" pitchFamily="2" charset="-122"/>
              </a:rPr>
              <a:t> </a:t>
            </a:r>
            <a:r>
              <a:rPr lang="en-US" altLang="zh-CN" sz="3500" b="1" dirty="0" smtClean="0">
                <a:latin typeface="华文楷体" pitchFamily="2" charset="-122"/>
                <a:ea typeface="华文楷体" pitchFamily="2" charset="-122"/>
              </a:rPr>
              <a:t>         </a:t>
            </a:r>
            <a:r>
              <a:rPr lang="zh-CN" altLang="en-US" sz="3500" b="1" dirty="0" smtClean="0">
                <a:latin typeface="华文楷体" pitchFamily="2" charset="-122"/>
                <a:ea typeface="华文楷体" pitchFamily="2" charset="-122"/>
              </a:rPr>
              <a:t>谢谢大家！</a:t>
            </a:r>
            <a:endParaRPr lang="zh-CN" altLang="zh-CN" sz="3500" b="1" dirty="0">
              <a:latin typeface="华文楷体" pitchFamily="2" charset="-122"/>
              <a:ea typeface="华文楷体" pitchFamily="2" charset="-122"/>
            </a:endParaRPr>
          </a:p>
          <a:p>
            <a:pPr marL="0" indent="0" algn="ctr">
              <a:buNone/>
            </a:pPr>
            <a:endParaRPr lang="zh-CN" altLang="en-US" sz="3500" b="1" dirty="0">
              <a:latin typeface="楷体" pitchFamily="49" charset="-122"/>
              <a:ea typeface="楷体" pitchFamily="49" charset="-122"/>
            </a:endParaRPr>
          </a:p>
        </p:txBody>
      </p:sp>
    </p:spTree>
    <p:extLst>
      <p:ext uri="{BB962C8B-B14F-4D97-AF65-F5344CB8AC3E}">
        <p14:creationId xmlns:p14="http://schemas.microsoft.com/office/powerpoint/2010/main" val="301749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内容占位符 4"/>
          <p:cNvSpPr>
            <a:spLocks noGrp="1"/>
          </p:cNvSpPr>
          <p:nvPr>
            <p:ph idx="1"/>
          </p:nvPr>
        </p:nvSpPr>
        <p:spPr/>
        <p:txBody>
          <a:bodyPr>
            <a:normAutofit/>
          </a:bodyPr>
          <a:lstStyle/>
          <a:p>
            <a:pPr marL="0" indent="0" algn="ctr">
              <a:buNone/>
            </a:pPr>
            <a:endParaRPr lang="en-US" altLang="zh-CN" sz="3500" b="1" dirty="0" smtClean="0">
              <a:latin typeface="楷体" pitchFamily="49" charset="-122"/>
              <a:ea typeface="楷体" pitchFamily="49" charset="-122"/>
            </a:endParaRPr>
          </a:p>
          <a:p>
            <a:pPr marL="0" indent="0" algn="ctr">
              <a:buNone/>
            </a:pPr>
            <a:endParaRPr lang="en-US" altLang="zh-CN" sz="3500" b="1" dirty="0">
              <a:latin typeface="楷体" pitchFamily="49" charset="-122"/>
              <a:ea typeface="楷体" pitchFamily="49" charset="-122"/>
            </a:endParaRPr>
          </a:p>
          <a:p>
            <a:pPr marL="0" indent="0" algn="ctr">
              <a:buNone/>
            </a:pPr>
            <a:r>
              <a:rPr lang="zh-CN" altLang="en-US" sz="9600" b="1" dirty="0" smtClean="0">
                <a:solidFill>
                  <a:srgbClr val="C00000"/>
                </a:solidFill>
                <a:latin typeface="楷体" pitchFamily="49" charset="-122"/>
                <a:ea typeface="楷体" pitchFamily="49" charset="-122"/>
              </a:rPr>
              <a:t>更上一层楼</a:t>
            </a:r>
            <a:endParaRPr lang="en-US" altLang="zh-CN" sz="9600" b="1" dirty="0" smtClean="0">
              <a:solidFill>
                <a:srgbClr val="C00000"/>
              </a:solidFill>
              <a:latin typeface="楷体" pitchFamily="49" charset="-122"/>
              <a:ea typeface="楷体" pitchFamily="49" charset="-122"/>
            </a:endParaRPr>
          </a:p>
        </p:txBody>
      </p:sp>
    </p:spTree>
    <p:extLst>
      <p:ext uri="{BB962C8B-B14F-4D97-AF65-F5344CB8AC3E}">
        <p14:creationId xmlns:p14="http://schemas.microsoft.com/office/powerpoint/2010/main" val="232996267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705</Words>
  <Application>Microsoft Office PowerPoint</Application>
  <PresentationFormat>全屏显示(4:3)</PresentationFormat>
  <Paragraphs>17</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cf</dc:creator>
  <cp:lastModifiedBy>cf</cp:lastModifiedBy>
  <cp:revision>23</cp:revision>
  <dcterms:created xsi:type="dcterms:W3CDTF">2016-01-06T14:12:28Z</dcterms:created>
  <dcterms:modified xsi:type="dcterms:W3CDTF">2016-01-07T14:59:51Z</dcterms:modified>
</cp:coreProperties>
</file>