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620" autoAdjust="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ueen\Desktop\&#26597;&#35810;&#25351;&#23450;&#21697;&#31181;&#38144;&#21806;&#27719;&#24635;7&#26376;%20(1)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ueen\Desktop\&#26597;&#35810;&#25351;&#23450;&#21697;&#31181;&#38144;&#21806;&#27719;&#24635;8&#26376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pivotSource>
    <c:name>[查询指定品种销售汇总7月 (1).xls]Sheet1!数据透视表1</c:name>
    <c:fmtId val="7"/>
  </c:pivotSource>
  <c:chart>
    <c:autoTitleDeleted val="1"/>
    <c:pivotFmts>
      <c:pivotFmt>
        <c:idx val="0"/>
        <c:dLbl>
          <c:idx val="0"/>
          <c:showPercent val="1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Percent val="1"/>
        </c:dLbl>
      </c:pivotFmt>
    </c:pivotFmts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Sheet1!$B$3:$B$4</c:f>
              <c:strCache>
                <c:ptCount val="1"/>
                <c:pt idx="0">
                  <c:v>汇总</c:v>
                </c:pt>
              </c:strCache>
            </c:strRef>
          </c:tx>
          <c:dLbls>
            <c:txPr>
              <a:bodyPr/>
              <a:lstStyle/>
              <a:p>
                <a:pPr>
                  <a:defRPr sz="2500" baseline="0">
                    <a:solidFill>
                      <a:srgbClr val="C00000"/>
                    </a:solidFill>
                    <a:ea typeface="微软雅黑 Light" pitchFamily="34" charset="-122"/>
                  </a:defRPr>
                </a:pPr>
                <a:endParaRPr lang="zh-CN"/>
              </a:p>
            </c:txPr>
            <c:showPercent val="1"/>
            <c:showLeaderLines val="1"/>
          </c:dLbls>
          <c:cat>
            <c:strRef>
              <c:f>Sheet1!$A$5:$A$15</c:f>
              <c:strCache>
                <c:ptCount val="10"/>
                <c:pt idx="1">
                  <c:v>保健食品</c:v>
                </c:pt>
                <c:pt idx="2">
                  <c:v>化妆品</c:v>
                </c:pt>
                <c:pt idx="3">
                  <c:v>普通食品</c:v>
                </c:pt>
                <c:pt idx="4">
                  <c:v>日用品</c:v>
                </c:pt>
                <c:pt idx="5">
                  <c:v>消毒产品</c:v>
                </c:pt>
                <c:pt idx="6">
                  <c:v>药品</c:v>
                </c:pt>
                <c:pt idx="7">
                  <c:v>医疗器械</c:v>
                </c:pt>
                <c:pt idx="8">
                  <c:v>中药材及中药饮片</c:v>
                </c:pt>
                <c:pt idx="9">
                  <c:v>(空白)</c:v>
                </c:pt>
              </c:strCache>
            </c:strRef>
          </c:cat>
          <c:val>
            <c:numRef>
              <c:f>Sheet1!$B$5:$B$15</c:f>
              <c:numCache>
                <c:formatCode>General</c:formatCode>
                <c:ptCount val="10"/>
                <c:pt idx="0">
                  <c:v>153872.74000000005</c:v>
                </c:pt>
                <c:pt idx="1">
                  <c:v>16105.060000000001</c:v>
                </c:pt>
                <c:pt idx="2">
                  <c:v>2547.0500000000002</c:v>
                </c:pt>
                <c:pt idx="3">
                  <c:v>1508.72</c:v>
                </c:pt>
                <c:pt idx="4">
                  <c:v>204.10999999999999</c:v>
                </c:pt>
                <c:pt idx="5">
                  <c:v>1177.1699999999996</c:v>
                </c:pt>
                <c:pt idx="6">
                  <c:v>104124.79000000001</c:v>
                </c:pt>
                <c:pt idx="7">
                  <c:v>6590.2799999999988</c:v>
                </c:pt>
                <c:pt idx="8">
                  <c:v>21615.540000000015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5.5227471566054263E-5"/>
          <c:y val="0.13592592592592595"/>
          <c:w val="0.9985005468066489"/>
          <c:h val="0.1670058326042578"/>
        </c:manualLayout>
      </c:layout>
      <c:txPr>
        <a:bodyPr/>
        <a:lstStyle/>
        <a:p>
          <a:pPr>
            <a:defRPr sz="2000" baseline="0"/>
          </a:pPr>
          <a:endParaRPr lang="zh-CN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pivotSource>
    <c:name>[查询指定品种销售汇总8月.xls]Sheet1!数据透视表2</c:name>
    <c:fmtId val="4"/>
  </c:pivotSource>
  <c:chart>
    <c:autoTitleDeleted val="1"/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Percent val="1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Percent val="1"/>
        </c:dLbl>
      </c:pivotFmt>
    </c:pivotFmts>
    <c:view3D>
      <c:rotX val="30"/>
      <c:perspective val="30"/>
    </c:view3D>
    <c:plotArea>
      <c:layout>
        <c:manualLayout>
          <c:layoutTarget val="inner"/>
          <c:xMode val="edge"/>
          <c:yMode val="edge"/>
          <c:x val="2.222222222222223E-2"/>
          <c:y val="0.33467701953922435"/>
          <c:w val="0.91805555555555562"/>
          <c:h val="0.60207932341790604"/>
        </c:manualLayout>
      </c:layout>
      <c:pie3DChart>
        <c:varyColors val="1"/>
        <c:ser>
          <c:idx val="0"/>
          <c:order val="0"/>
          <c:tx>
            <c:strRef>
              <c:f>Sheet1!$B$3:$B$4</c:f>
              <c:strCache>
                <c:ptCount val="1"/>
                <c:pt idx="0">
                  <c:v>汇总</c:v>
                </c:pt>
              </c:strCache>
            </c:strRef>
          </c:tx>
          <c:dLbls>
            <c:txPr>
              <a:bodyPr/>
              <a:lstStyle/>
              <a:p>
                <a:pPr>
                  <a:defRPr sz="2500" baseline="0">
                    <a:solidFill>
                      <a:srgbClr val="C00000"/>
                    </a:solidFill>
                  </a:defRPr>
                </a:pPr>
                <a:endParaRPr lang="zh-CN"/>
              </a:p>
            </c:txPr>
            <c:showPercent val="1"/>
            <c:showLeaderLines val="1"/>
          </c:dLbls>
          <c:cat>
            <c:strRef>
              <c:f>Sheet1!$A$5:$A$15</c:f>
              <c:strCache>
                <c:ptCount val="10"/>
                <c:pt idx="1">
                  <c:v>保健食品</c:v>
                </c:pt>
                <c:pt idx="2">
                  <c:v>化妆品</c:v>
                </c:pt>
                <c:pt idx="3">
                  <c:v>普通食品</c:v>
                </c:pt>
                <c:pt idx="4">
                  <c:v>日用品</c:v>
                </c:pt>
                <c:pt idx="5">
                  <c:v>jjj</c:v>
                </c:pt>
                <c:pt idx="6">
                  <c:v>药品</c:v>
                </c:pt>
                <c:pt idx="7">
                  <c:v>医疗器械</c:v>
                </c:pt>
                <c:pt idx="8">
                  <c:v>中药材及中药饮片</c:v>
                </c:pt>
                <c:pt idx="9">
                  <c:v>(空白)</c:v>
                </c:pt>
              </c:strCache>
            </c:strRef>
          </c:cat>
          <c:val>
            <c:numRef>
              <c:f>Sheet1!$B$5:$B$15</c:f>
              <c:numCache>
                <c:formatCode>General</c:formatCode>
                <c:ptCount val="10"/>
                <c:pt idx="0">
                  <c:v>141809.5</c:v>
                </c:pt>
                <c:pt idx="1">
                  <c:v>15775.029999999995</c:v>
                </c:pt>
                <c:pt idx="2">
                  <c:v>1156.3</c:v>
                </c:pt>
                <c:pt idx="3">
                  <c:v>1565.7</c:v>
                </c:pt>
                <c:pt idx="4">
                  <c:v>36.5</c:v>
                </c:pt>
                <c:pt idx="5">
                  <c:v>940.53999999999974</c:v>
                </c:pt>
                <c:pt idx="6">
                  <c:v>99989.840000000113</c:v>
                </c:pt>
                <c:pt idx="7">
                  <c:v>8404.35</c:v>
                </c:pt>
                <c:pt idx="8">
                  <c:v>13941.160000000005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"/>
          <c:y val="0.12666666666666668"/>
          <c:w val="0.99852230971128586"/>
          <c:h val="0.20847039953339172"/>
        </c:manualLayout>
      </c:layout>
      <c:txPr>
        <a:bodyPr/>
        <a:lstStyle/>
        <a:p>
          <a:pPr>
            <a:defRPr sz="2000" baseline="0"/>
          </a:pPr>
          <a:endParaRPr lang="zh-CN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pivotSource>
    <c:name>[Book1]Sheet5!数据透视表2</c:name>
    <c:fmtId val="6"/>
  </c:pivotSource>
  <c:chart>
    <c:autoTitleDeleted val="1"/>
    <c:pivotFmts>
      <c:pivotFmt>
        <c:idx val="0"/>
      </c:pivotFmt>
      <c:pivotFmt>
        <c:idx val="1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0.2260588363954506"/>
          <c:y val="0.12592592592592589"/>
          <c:w val="0.46177121609798777"/>
          <c:h val="0.61569495479731695"/>
        </c:manualLayout>
      </c:layout>
      <c:pieChart>
        <c:varyColors val="1"/>
        <c:ser>
          <c:idx val="0"/>
          <c:order val="0"/>
          <c:tx>
            <c:strRef>
              <c:f>Sheet5!$B$3</c:f>
              <c:strCache>
                <c:ptCount val="1"/>
                <c:pt idx="0">
                  <c:v>汇总</c:v>
                </c:pt>
              </c:strCache>
            </c:strRef>
          </c:tx>
          <c:dPt>
            <c:idx val="0"/>
            <c:explosion val="3"/>
          </c:dPt>
          <c:dPt>
            <c:idx val="1"/>
            <c:explosion val="3"/>
          </c:dPt>
          <c:dPt>
            <c:idx val="2"/>
            <c:explosion val="5"/>
          </c:dPt>
          <c:dPt>
            <c:idx val="3"/>
            <c:explosion val="4"/>
          </c:dPt>
          <c:dPt>
            <c:idx val="4"/>
            <c:explosion val="3"/>
          </c:dPt>
          <c:dPt>
            <c:idx val="5"/>
            <c:explosion val="3"/>
          </c:dPt>
          <c:dPt>
            <c:idx val="6"/>
            <c:explosion val="4"/>
          </c:dPt>
          <c:dPt>
            <c:idx val="7"/>
            <c:explosion val="4"/>
          </c:dPt>
          <c:dPt>
            <c:idx val="8"/>
            <c:explosion val="3"/>
          </c:dPt>
          <c:dPt>
            <c:idx val="9"/>
            <c:explosion val="3"/>
          </c:dPt>
          <c:cat>
            <c:strRef>
              <c:f>Sheet5!$A$4:$A$15</c:f>
              <c:strCache>
                <c:ptCount val="11"/>
                <c:pt idx="0">
                  <c:v>阿德福韦酯胶囊</c:v>
                </c:pt>
                <c:pt idx="1">
                  <c:v>阿胶（太极天胶）</c:v>
                </c:pt>
                <c:pt idx="2">
                  <c:v>阿奇霉素片</c:v>
                </c:pt>
                <c:pt idx="3">
                  <c:v>苯磺酸氨氯地平片(络活喜)</c:v>
                </c:pt>
                <c:pt idx="4">
                  <c:v>二十五味鬼臼丸</c:v>
                </c:pt>
                <c:pt idx="5">
                  <c:v>枸橼酸西地那非片(万艾可)</c:v>
                </c:pt>
                <c:pt idx="6">
                  <c:v>藿香正气口服液</c:v>
                </c:pt>
                <c:pt idx="7">
                  <c:v>葡萄糖酸钙锌口服溶液</c:v>
                </c:pt>
                <c:pt idx="8">
                  <c:v>气血和胶囊</c:v>
                </c:pt>
                <c:pt idx="9">
                  <c:v>天然维生素E软胶囊（养生堂）</c:v>
                </c:pt>
                <c:pt idx="10">
                  <c:v>(空白)</c:v>
                </c:pt>
              </c:strCache>
            </c:strRef>
          </c:cat>
          <c:val>
            <c:numRef>
              <c:f>Sheet5!$B$4:$B$15</c:f>
              <c:numCache>
                <c:formatCode>General</c:formatCode>
                <c:ptCount val="11"/>
                <c:pt idx="0">
                  <c:v>1021</c:v>
                </c:pt>
                <c:pt idx="1">
                  <c:v>4643.6900000000014</c:v>
                </c:pt>
                <c:pt idx="2">
                  <c:v>1253.03</c:v>
                </c:pt>
                <c:pt idx="3">
                  <c:v>1254</c:v>
                </c:pt>
                <c:pt idx="4">
                  <c:v>1061</c:v>
                </c:pt>
                <c:pt idx="5">
                  <c:v>2945.25</c:v>
                </c:pt>
                <c:pt idx="6">
                  <c:v>3201.52</c:v>
                </c:pt>
                <c:pt idx="7">
                  <c:v>986</c:v>
                </c:pt>
                <c:pt idx="8">
                  <c:v>1274</c:v>
                </c:pt>
                <c:pt idx="9">
                  <c:v>1080</c:v>
                </c:pt>
              </c:numCache>
            </c:numRef>
          </c:val>
        </c:ser>
        <c:firstSliceAng val="0"/>
      </c:pieChart>
    </c:plotArea>
    <c:legend>
      <c:legendPos val="b"/>
      <c:layout>
        <c:manualLayout>
          <c:xMode val="edge"/>
          <c:yMode val="edge"/>
          <c:x val="0"/>
          <c:y val="0.7286579177602801"/>
          <c:w val="0.99927362204724401"/>
          <c:h val="0.27134208223972012"/>
        </c:manualLayout>
      </c:layout>
      <c:txPr>
        <a:bodyPr/>
        <a:lstStyle/>
        <a:p>
          <a:pPr>
            <a:defRPr sz="2000" baseline="0">
              <a:ea typeface="微软雅黑" pitchFamily="34" charset="-122"/>
            </a:defRPr>
          </a:pPr>
          <a:endParaRPr lang="zh-CN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pivotSource>
    <c:name>[Book1]Sheet6!数据透视表3</c:name>
    <c:fmtId val="2"/>
  </c:pivotSource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0.23362948381452323"/>
          <c:y val="0.17851851851851852"/>
          <c:w val="0.46194444444444449"/>
          <c:h val="0.61592592592592588"/>
        </c:manualLayout>
      </c:layout>
      <c:pieChart>
        <c:varyColors val="1"/>
        <c:ser>
          <c:idx val="0"/>
          <c:order val="0"/>
          <c:tx>
            <c:strRef>
              <c:f>Sheet6!$B$3</c:f>
              <c:strCache>
                <c:ptCount val="1"/>
                <c:pt idx="0">
                  <c:v>汇总</c:v>
                </c:pt>
              </c:strCache>
            </c:strRef>
          </c:tx>
          <c:explosion val="3"/>
          <c:dPt>
            <c:idx val="3"/>
            <c:explosion val="8"/>
          </c:dPt>
          <c:dPt>
            <c:idx val="4"/>
            <c:explosion val="6"/>
          </c:dPt>
          <c:dPt>
            <c:idx val="5"/>
            <c:explosion val="5"/>
          </c:dPt>
          <c:cat>
            <c:strRef>
              <c:f>Sheet6!$A$4:$A$15</c:f>
              <c:strCache>
                <c:ptCount val="11"/>
                <c:pt idx="0">
                  <c:v>侧柏叶</c:v>
                </c:pt>
                <c:pt idx="1">
                  <c:v>炒王不留行</c:v>
                </c:pt>
                <c:pt idx="2">
                  <c:v>大腹皮</c:v>
                </c:pt>
                <c:pt idx="3">
                  <c:v>枸杞蜂蜜</c:v>
                </c:pt>
                <c:pt idx="4">
                  <c:v>诃子</c:v>
                </c:pt>
                <c:pt idx="5">
                  <c:v>槐花</c:v>
                </c:pt>
                <c:pt idx="6">
                  <c:v>金荞麦</c:v>
                </c:pt>
                <c:pt idx="7">
                  <c:v>龙胆草</c:v>
                </c:pt>
                <c:pt idx="8">
                  <c:v>盐荔枝核</c:v>
                </c:pt>
                <c:pt idx="9">
                  <c:v>泽兰</c:v>
                </c:pt>
                <c:pt idx="10">
                  <c:v>(空白)</c:v>
                </c:pt>
              </c:strCache>
            </c:strRef>
          </c:cat>
          <c:val>
            <c:numRef>
              <c:f>Sheet6!$B$4:$B$15</c:f>
              <c:numCache>
                <c:formatCode>General</c:formatCode>
                <c:ptCount val="11"/>
                <c:pt idx="0">
                  <c:v>0.38000000000000006</c:v>
                </c:pt>
                <c:pt idx="1">
                  <c:v>0.26</c:v>
                </c:pt>
                <c:pt idx="2">
                  <c:v>0.1</c:v>
                </c:pt>
                <c:pt idx="3">
                  <c:v>1.0000000000000002E-2</c:v>
                </c:pt>
                <c:pt idx="4">
                  <c:v>0.13</c:v>
                </c:pt>
                <c:pt idx="5">
                  <c:v>0.41000000000000003</c:v>
                </c:pt>
                <c:pt idx="6">
                  <c:v>0.23</c:v>
                </c:pt>
                <c:pt idx="7">
                  <c:v>0.16</c:v>
                </c:pt>
                <c:pt idx="8">
                  <c:v>0.42000000000000004</c:v>
                </c:pt>
                <c:pt idx="9">
                  <c:v>0.33000000000000007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4.448129921259842E-2"/>
          <c:y val="0.80233449985418492"/>
          <c:w val="0.86801870078740151"/>
          <c:h val="0.16829381743948674"/>
        </c:manualLayout>
      </c:layout>
      <c:txPr>
        <a:bodyPr/>
        <a:lstStyle/>
        <a:p>
          <a:pPr>
            <a:defRPr sz="2000" baseline="0">
              <a:ea typeface="微软雅黑" pitchFamily="34" charset="-122"/>
            </a:defRPr>
          </a:pPr>
          <a:endParaRPr lang="zh-CN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6FB0F6-5F8E-4833-AFCB-6FD78906DA94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C4DE79-0AEA-4CFF-AAB3-95E09621BF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4DE79-0AEA-4CFF-AAB3-95E09621BFC7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616D-5954-4AAB-B290-11C33B942774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E000-4DE2-4A4F-9401-1B941E3EDDB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616D-5954-4AAB-B290-11C33B942774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E000-4DE2-4A4F-9401-1B941E3EDDB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616D-5954-4AAB-B290-11C33B942774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E000-4DE2-4A4F-9401-1B941E3EDDB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616D-5954-4AAB-B290-11C33B942774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E000-4DE2-4A4F-9401-1B941E3EDDB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616D-5954-4AAB-B290-11C33B942774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E000-4DE2-4A4F-9401-1B941E3EDDB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616D-5954-4AAB-B290-11C33B942774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E000-4DE2-4A4F-9401-1B941E3EDDB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616D-5954-4AAB-B290-11C33B942774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E000-4DE2-4A4F-9401-1B941E3EDDB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616D-5954-4AAB-B290-11C33B942774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E000-4DE2-4A4F-9401-1B941E3EDDB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616D-5954-4AAB-B290-11C33B942774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E000-4DE2-4A4F-9401-1B941E3EDDB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616D-5954-4AAB-B290-11C33B942774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E000-4DE2-4A4F-9401-1B941E3EDDB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616D-5954-4AAB-B290-11C33B942774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E000-4DE2-4A4F-9401-1B941E3EDDB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F616D-5954-4AAB-B290-11C33B942774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E000-4DE2-4A4F-9401-1B941E3EDDB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1005463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44001" cy="6858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5852" y="1714488"/>
            <a:ext cx="6643734" cy="1298575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CC3300"/>
                </a:solidFill>
                <a:latin typeface="微软雅黑" pitchFamily="34" charset="-122"/>
                <a:ea typeface="微软雅黑" pitchFamily="34" charset="-122"/>
              </a:rPr>
              <a:t>太极金丝店销售报表</a:t>
            </a:r>
            <a:endParaRPr lang="zh-CN" altLang="en-US" sz="4800" b="1" dirty="0">
              <a:solidFill>
                <a:srgbClr val="CC33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1209668"/>
          </a:xfrm>
          <a:noFill/>
        </p:spPr>
        <p:txBody>
          <a:bodyPr/>
          <a:lstStyle/>
          <a:p>
            <a:r>
              <a:rPr lang="zh-CN" altLang="en-US" b="1" dirty="0" smtClean="0">
                <a:solidFill>
                  <a:srgbClr val="CC3300"/>
                </a:solidFill>
                <a:latin typeface="微软雅黑" pitchFamily="34" charset="-122"/>
                <a:ea typeface="微软雅黑" pitchFamily="34" charset="-122"/>
              </a:rPr>
              <a:t>金丝店</a:t>
            </a:r>
            <a:r>
              <a:rPr lang="en-US" altLang="zh-CN" b="1" dirty="0" smtClean="0">
                <a:solidFill>
                  <a:srgbClr val="CC3300"/>
                </a:solidFill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b="1" dirty="0" smtClean="0">
                <a:solidFill>
                  <a:srgbClr val="CC3300"/>
                </a:solidFill>
                <a:latin typeface="微软雅黑" pitchFamily="34" charset="-122"/>
                <a:ea typeface="微软雅黑" pitchFamily="34" charset="-122"/>
              </a:rPr>
              <a:t>王友惠</a:t>
            </a:r>
            <a:endParaRPr lang="zh-CN" altLang="en-US" b="1" dirty="0">
              <a:solidFill>
                <a:srgbClr val="CC33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内容占位符 8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1538" y="0"/>
            <a:ext cx="7000924" cy="1000108"/>
          </a:xfrm>
        </p:spPr>
        <p:txBody>
          <a:bodyPr/>
          <a:lstStyle/>
          <a:p>
            <a:r>
              <a:rPr lang="zh-CN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itchFamily="34" charset="-122"/>
                <a:ea typeface="微软雅黑" pitchFamily="34" charset="-122"/>
              </a:rPr>
              <a:t>金丝店</a:t>
            </a:r>
            <a:r>
              <a:rPr lang="en-US" altLang="zh-CN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itchFamily="34" charset="-122"/>
                <a:ea typeface="微软雅黑" pitchFamily="34" charset="-122"/>
              </a:rPr>
              <a:t>月大类销售</a:t>
            </a:r>
            <a:r>
              <a:rPr lang="zh-CN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itchFamily="34" charset="-122"/>
                <a:ea typeface="微软雅黑" pitchFamily="34" charset="-122"/>
              </a:rPr>
              <a:t>占</a:t>
            </a:r>
            <a:r>
              <a:rPr lang="zh-CN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itchFamily="34" charset="-122"/>
                <a:ea typeface="微软雅黑" pitchFamily="34" charset="-122"/>
              </a:rPr>
              <a:t>比图</a:t>
            </a:r>
            <a:endParaRPr lang="zh-CN" altLang="en-US" b="1" dirty="0">
              <a:solidFill>
                <a:schemeClr val="tx2">
                  <a:lumMod val="60000"/>
                  <a:lumOff val="4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/>
          <a:lstStyle/>
          <a:p>
            <a:r>
              <a:rPr lang="zh-CN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itchFamily="34" charset="-122"/>
                <a:ea typeface="微软雅黑" pitchFamily="34" charset="-122"/>
              </a:rPr>
              <a:t>金丝店</a:t>
            </a:r>
            <a:r>
              <a:rPr lang="en-US" altLang="zh-CN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itchFamily="34" charset="-122"/>
                <a:ea typeface="微软雅黑" pitchFamily="34" charset="-122"/>
              </a:rPr>
              <a:t>月大类销售占比图</a:t>
            </a:r>
            <a:endParaRPr lang="zh-CN" altLang="en-US" b="1" dirty="0">
              <a:solidFill>
                <a:schemeClr val="tx2">
                  <a:lumMod val="60000"/>
                  <a:lumOff val="4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1472" y="0"/>
            <a:ext cx="7643866" cy="642942"/>
          </a:xfrm>
        </p:spPr>
        <p:txBody>
          <a:bodyPr>
            <a:normAutofit fontScale="90000"/>
          </a:bodyPr>
          <a:lstStyle/>
          <a:p>
            <a:r>
              <a:rPr lang="zh-CN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itchFamily="34" charset="-122"/>
                <a:ea typeface="微软雅黑" pitchFamily="34" charset="-122"/>
              </a:rPr>
              <a:t>金</a:t>
            </a:r>
            <a:r>
              <a:rPr lang="zh-CN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itchFamily="34" charset="-122"/>
                <a:ea typeface="微软雅黑" pitchFamily="34" charset="-122"/>
              </a:rPr>
              <a:t>丝店</a:t>
            </a:r>
            <a:r>
              <a:rPr lang="en-US" altLang="zh-CN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itchFamily="34" charset="-122"/>
                <a:ea typeface="微软雅黑" pitchFamily="34" charset="-122"/>
              </a:rPr>
              <a:t>月销售前十品种</a:t>
            </a:r>
            <a:endParaRPr lang="zh-CN" altLang="en-US" b="1" dirty="0">
              <a:solidFill>
                <a:schemeClr val="tx2">
                  <a:lumMod val="60000"/>
                  <a:lumOff val="4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itchFamily="34" charset="-122"/>
                <a:ea typeface="微软雅黑" pitchFamily="34" charset="-122"/>
              </a:rPr>
              <a:t>金丝店</a:t>
            </a:r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itchFamily="34" charset="-122"/>
                <a:ea typeface="微软雅黑" pitchFamily="34" charset="-122"/>
              </a:rPr>
              <a:t>月销售后十品种</a:t>
            </a:r>
            <a:endParaRPr lang="zh-CN" altLang="en-US" dirty="0">
              <a:solidFill>
                <a:schemeClr val="tx2">
                  <a:lumMod val="60000"/>
                  <a:lumOff val="4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itchFamily="34" charset="-122"/>
                <a:ea typeface="微软雅黑" pitchFamily="34" charset="-122"/>
              </a:rPr>
              <a:t>总结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金</a:t>
            </a:r>
            <a:r>
              <a:rPr lang="zh-CN" altLang="en-US" dirty="0" smtClean="0"/>
              <a:t>丝店销售后十品种均为中药配方饮片</a:t>
            </a:r>
            <a:endParaRPr lang="en-US" altLang="zh-CN" dirty="0" smtClean="0"/>
          </a:p>
          <a:p>
            <a:r>
              <a:rPr lang="zh-CN" altLang="en-US" dirty="0" smtClean="0"/>
              <a:t>坐诊医生处方配伍不多</a:t>
            </a:r>
            <a:endParaRPr lang="en-US" altLang="zh-CN" dirty="0" smtClean="0"/>
          </a:p>
          <a:p>
            <a:r>
              <a:rPr lang="zh-CN" altLang="en-US" dirty="0"/>
              <a:t>门</a:t>
            </a:r>
            <a:r>
              <a:rPr lang="zh-CN" altLang="en-US" dirty="0" smtClean="0"/>
              <a:t>店外来处方配伍不多</a:t>
            </a:r>
            <a:endParaRPr lang="en-US" altLang="zh-CN" dirty="0" smtClean="0"/>
          </a:p>
          <a:p>
            <a:r>
              <a:rPr lang="zh-CN" altLang="en-US" dirty="0" smtClean="0"/>
              <a:t>可以告知坐诊医生进行处方配伍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89</Words>
  <Application>Microsoft Office PowerPoint</Application>
  <PresentationFormat>全屏显示(4:3)</PresentationFormat>
  <Paragraphs>12</Paragraphs>
  <Slides>6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太极金丝店销售报表</vt:lpstr>
      <vt:lpstr>金丝店7月大类销售占比图</vt:lpstr>
      <vt:lpstr>金丝店8月大类销售占比图</vt:lpstr>
      <vt:lpstr>金丝店8月销售前十品种</vt:lpstr>
      <vt:lpstr>金丝店8月销售后十品种</vt:lpstr>
      <vt:lpstr>总结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太极金丝店销售报表</dc:title>
  <dc:creator>queen</dc:creator>
  <cp:lastModifiedBy>queen</cp:lastModifiedBy>
  <cp:revision>17</cp:revision>
  <dcterms:created xsi:type="dcterms:W3CDTF">2015-09-17T07:18:55Z</dcterms:created>
  <dcterms:modified xsi:type="dcterms:W3CDTF">2015-09-17T09:14:12Z</dcterms:modified>
</cp:coreProperties>
</file>