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sldIdLst>
    <p:sldId id="256" r:id="rId2"/>
    <p:sldId id="261" r:id="rId3"/>
    <p:sldId id="258" r:id="rId4"/>
    <p:sldId id="260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56" autoAdjust="0"/>
  </p:normalViewPr>
  <p:slideViewPr>
    <p:cSldViewPr>
      <p:cViewPr>
        <p:scale>
          <a:sx n="66" d="100"/>
          <a:sy n="66" d="100"/>
        </p:scale>
        <p:origin x="-126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\Desktop\&#38468;&#20214;&#20108;-&#35265;&#20064;&#24215;&#38271;&#23398;&#20064;&#25991;&#20214;\&#23567;&#32452;&#32451;&#20064;\&#26597;&#35810;&#25351;&#23450;&#21697;&#31181;&#38144;&#21806;&#27719;&#24635;&#65288;&#38376;&#24215;&#65289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\Desktop\&#38468;&#20214;&#20108;-&#35265;&#20064;&#24215;&#38271;&#23398;&#20064;&#25991;&#20214;\&#23567;&#32452;&#32451;&#20064;\&#26597;&#35810;&#25351;&#23450;&#21697;&#31181;&#38144;&#21806;&#27719;&#24635;&#65288;&#38376;&#24215;&#65289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\Desktop\&#38468;&#20214;&#20108;-&#35265;&#20064;&#24215;&#38271;&#23398;&#20064;&#25991;&#20214;\&#23567;&#32452;&#32451;&#20064;\&#26597;&#35810;&#25351;&#23450;&#21697;&#31181;&#38144;&#21806;&#27719;&#24635;&#65288;&#38376;&#24215;&#65289;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pivotSource>
    <c:name>[查询指定品种销售汇总（门店）.xls]Sheet1!数据透视表1</c:name>
    <c:fmtId val="2"/>
  </c:pivotSource>
  <c:chart>
    <c:title>
      <c:layout/>
    </c:title>
    <c:pivotFmts>
      <c:pivotFmt>
        <c:idx val="0"/>
      </c:pivotFmt>
      <c:pivotFmt>
        <c:idx val="1"/>
      </c:pivotFmt>
      <c:pivotFmt>
        <c:idx val="2"/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Percent val="1"/>
        </c:dLbl>
      </c:pivotFmt>
      <c:pivotFmt>
        <c:idx val="3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Percent val="1"/>
        </c:dLbl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Percent val="1"/>
        </c:dLbl>
      </c:pivotFmt>
      <c:pivotFmt>
        <c:idx val="6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Percent val="1"/>
        </c:dLbl>
      </c:pivotFmt>
    </c:pivotFmts>
    <c:view3D>
      <c:rAngAx val="1"/>
    </c:view3D>
    <c:plotArea>
      <c:layout/>
      <c:pie3DChart>
        <c:varyColors val="1"/>
        <c:ser>
          <c:idx val="0"/>
          <c:order val="0"/>
          <c:tx>
            <c:strRef>
              <c:f>Sheet1!$B$3:$B$4</c:f>
              <c:strCache>
                <c:ptCount val="1"/>
                <c:pt idx="0">
                  <c:v>汇总</c:v>
                </c:pt>
              </c:strCache>
            </c:strRef>
          </c:tx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showPercent val="1"/>
            <c:showLeaderLines val="1"/>
          </c:dLbls>
          <c:cat>
            <c:strRef>
              <c:f>Sheet1!$A$5:$A$14</c:f>
              <c:strCache>
                <c:ptCount val="9"/>
                <c:pt idx="1">
                  <c:v>保健食品</c:v>
                </c:pt>
                <c:pt idx="2">
                  <c:v>化妆品</c:v>
                </c:pt>
                <c:pt idx="3">
                  <c:v>普通食品</c:v>
                </c:pt>
                <c:pt idx="4">
                  <c:v>日用品</c:v>
                </c:pt>
                <c:pt idx="5">
                  <c:v>消毒产品</c:v>
                </c:pt>
                <c:pt idx="6">
                  <c:v>药品</c:v>
                </c:pt>
                <c:pt idx="7">
                  <c:v>医疗器械</c:v>
                </c:pt>
                <c:pt idx="8">
                  <c:v>中药材及中药饮片</c:v>
                </c:pt>
              </c:strCache>
            </c:strRef>
          </c:cat>
          <c:val>
            <c:numRef>
              <c:f>Sheet1!$B$5:$B$14</c:f>
              <c:numCache>
                <c:formatCode>General</c:formatCode>
                <c:ptCount val="9"/>
                <c:pt idx="0">
                  <c:v>61616.43</c:v>
                </c:pt>
                <c:pt idx="1">
                  <c:v>7160.5399999999991</c:v>
                </c:pt>
                <c:pt idx="2">
                  <c:v>1007.0500000000001</c:v>
                </c:pt>
                <c:pt idx="3">
                  <c:v>780.16</c:v>
                </c:pt>
                <c:pt idx="4">
                  <c:v>6.18</c:v>
                </c:pt>
                <c:pt idx="5">
                  <c:v>415.67999999999989</c:v>
                </c:pt>
                <c:pt idx="6">
                  <c:v>46507.43</c:v>
                </c:pt>
                <c:pt idx="7">
                  <c:v>2526.3500000000008</c:v>
                </c:pt>
                <c:pt idx="8">
                  <c:v>3213.0400000000004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pivotSource>
    <c:name>[查询指定品种销售汇总（门店）.xls]Sheet11!数据透视表3</c:name>
    <c:fmtId val="2"/>
  </c:pivotSource>
  <c:chart>
    <c:title>
      <c:layout/>
    </c:title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Sheet11!$B$1:$B$2</c:f>
              <c:strCache>
                <c:ptCount val="1"/>
                <c:pt idx="0">
                  <c:v>汇总</c:v>
                </c:pt>
              </c:strCache>
            </c:strRef>
          </c:tx>
          <c:cat>
            <c:strRef>
              <c:f>Sheet11!$A$3:$A$15</c:f>
              <c:strCache>
                <c:ptCount val="12"/>
                <c:pt idx="0">
                  <c:v>风热感冒颗粒</c:v>
                </c:pt>
                <c:pt idx="1">
                  <c:v>复方氨酚肾素片</c:v>
                </c:pt>
                <c:pt idx="2">
                  <c:v>复方氨酚烷胺胶囊</c:v>
                </c:pt>
                <c:pt idx="3">
                  <c:v>复方氨酚烷胺片(感康)</c:v>
                </c:pt>
                <c:pt idx="4">
                  <c:v>感冒灵颗粒</c:v>
                </c:pt>
                <c:pt idx="5">
                  <c:v>感冒清片</c:v>
                </c:pt>
                <c:pt idx="6">
                  <c:v>藿香正气口服液</c:v>
                </c:pt>
                <c:pt idx="7">
                  <c:v>藿香正气水</c:v>
                </c:pt>
                <c:pt idx="8">
                  <c:v>抗病毒颗粒</c:v>
                </c:pt>
                <c:pt idx="9">
                  <c:v>双黄连口服液</c:v>
                </c:pt>
                <c:pt idx="10">
                  <c:v>四季感冒片</c:v>
                </c:pt>
                <c:pt idx="11">
                  <c:v>夏桑菊颗粒</c:v>
                </c:pt>
              </c:strCache>
            </c:strRef>
          </c:cat>
          <c:val>
            <c:numRef>
              <c:f>Sheet11!$B$3:$B$15</c:f>
              <c:numCache>
                <c:formatCode>General</c:formatCode>
                <c:ptCount val="12"/>
                <c:pt idx="0">
                  <c:v>8</c:v>
                </c:pt>
                <c:pt idx="1">
                  <c:v>29</c:v>
                </c:pt>
                <c:pt idx="2">
                  <c:v>10</c:v>
                </c:pt>
                <c:pt idx="3">
                  <c:v>8</c:v>
                </c:pt>
                <c:pt idx="4">
                  <c:v>16</c:v>
                </c:pt>
                <c:pt idx="5">
                  <c:v>8</c:v>
                </c:pt>
                <c:pt idx="6">
                  <c:v>122</c:v>
                </c:pt>
                <c:pt idx="7">
                  <c:v>20</c:v>
                </c:pt>
                <c:pt idx="8">
                  <c:v>12</c:v>
                </c:pt>
                <c:pt idx="9">
                  <c:v>11</c:v>
                </c:pt>
                <c:pt idx="10">
                  <c:v>11</c:v>
                </c:pt>
                <c:pt idx="11">
                  <c:v>30</c:v>
                </c:pt>
              </c:numCache>
            </c:numRef>
          </c:val>
        </c:ser>
        <c:axId val="181638272"/>
        <c:axId val="181639808"/>
      </c:barChart>
      <c:catAx>
        <c:axId val="181638272"/>
        <c:scaling>
          <c:orientation val="minMax"/>
        </c:scaling>
        <c:axPos val="b"/>
        <c:tickLblPos val="nextTo"/>
        <c:crossAx val="181639808"/>
        <c:crosses val="autoZero"/>
        <c:auto val="1"/>
        <c:lblAlgn val="ctr"/>
        <c:lblOffset val="100"/>
      </c:catAx>
      <c:valAx>
        <c:axId val="181639808"/>
        <c:scaling>
          <c:orientation val="minMax"/>
        </c:scaling>
        <c:axPos val="l"/>
        <c:majorGridlines/>
        <c:numFmt formatCode="General" sourceLinked="1"/>
        <c:tickLblPos val="nextTo"/>
        <c:crossAx val="1816382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style val="37"/>
  <c:pivotSource>
    <c:name>[查询指定品种销售汇总（门店）5.xls]Sheet1!数据透视表1</c:name>
    <c:fmtId val="3"/>
  </c:pivotSource>
  <c:chart>
    <c:autoTitleDeleted val="1"/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  <c:marker>
          <c:symbol val="none"/>
        </c:marker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Sheet1!$B$3:$B$4</c:f>
              <c:strCache>
                <c:ptCount val="1"/>
                <c:pt idx="0">
                  <c:v>汇总</c:v>
                </c:pt>
              </c:strCache>
            </c:strRef>
          </c:tx>
          <c:cat>
            <c:strRef>
              <c:f>Sheet1!$A$5:$A$21</c:f>
              <c:strCache>
                <c:ptCount val="16"/>
                <c:pt idx="0">
                  <c:v>氨酚伪麻美芬片II/氨麻苯美片(白加黑)</c:v>
                </c:pt>
                <c:pt idx="1">
                  <c:v>布洛伪麻软胶囊(琦效)</c:v>
                </c:pt>
                <c:pt idx="2">
                  <c:v>柴黄胶囊</c:v>
                </c:pt>
                <c:pt idx="3">
                  <c:v>柴芩软胶囊</c:v>
                </c:pt>
                <c:pt idx="4">
                  <c:v>复方酚咖伪麻胶囊(力克舒)</c:v>
                </c:pt>
                <c:pt idx="5">
                  <c:v>复方锌布颗粒(臣功再欣)</c:v>
                </c:pt>
                <c:pt idx="6">
                  <c:v>感冒疏风片</c:v>
                </c:pt>
                <c:pt idx="7">
                  <c:v>藿香正气滴丸</c:v>
                </c:pt>
                <c:pt idx="8">
                  <c:v>藿香正气胶囊</c:v>
                </c:pt>
                <c:pt idx="9">
                  <c:v>藿香正气丸</c:v>
                </c:pt>
                <c:pt idx="10">
                  <c:v>抗感灵片</c:v>
                </c:pt>
                <c:pt idx="11">
                  <c:v>小柴胡片</c:v>
                </c:pt>
                <c:pt idx="12">
                  <c:v>银柴颗粒</c:v>
                </c:pt>
                <c:pt idx="13">
                  <c:v>银黄胶囊</c:v>
                </c:pt>
                <c:pt idx="14">
                  <c:v>银黄颗粒</c:v>
                </c:pt>
                <c:pt idx="15">
                  <c:v>(空白)</c:v>
                </c:pt>
              </c:strCache>
            </c:strRef>
          </c:cat>
          <c:val>
            <c:numRef>
              <c:f>Sheet1!$B$5:$B$21</c:f>
              <c:numCache>
                <c:formatCode>General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</c:ser>
        <c:axId val="182329344"/>
        <c:axId val="182330880"/>
      </c:barChart>
      <c:catAx>
        <c:axId val="182329344"/>
        <c:scaling>
          <c:orientation val="minMax"/>
        </c:scaling>
        <c:axPos val="b"/>
        <c:tickLblPos val="nextTo"/>
        <c:crossAx val="182330880"/>
        <c:crosses val="autoZero"/>
        <c:auto val="1"/>
        <c:lblAlgn val="ctr"/>
        <c:lblOffset val="100"/>
      </c:catAx>
      <c:valAx>
        <c:axId val="182330880"/>
        <c:scaling>
          <c:orientation val="minMax"/>
        </c:scaling>
        <c:axPos val="l"/>
        <c:majorGridlines/>
        <c:numFmt formatCode="General" sourceLinked="1"/>
        <c:tickLblPos val="nextTo"/>
        <c:crossAx val="182329344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88D39-329A-4770-BBD9-FFF3C8696444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9AC2C-E6F6-43B0-8A49-5A01102CF95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小柴胡片为八月后十名</a:t>
            </a:r>
            <a:r>
              <a:rPr lang="zh-CN" altLang="en-US" dirty="0" smtClean="0"/>
              <a:t>，销售金额</a:t>
            </a:r>
            <a:r>
              <a:rPr lang="en-US" altLang="zh-CN" dirty="0" smtClean="0"/>
              <a:t>19</a:t>
            </a:r>
            <a:r>
              <a:rPr lang="zh-CN" altLang="en-US" dirty="0" smtClean="0"/>
              <a:t>元同比七月少下降</a:t>
            </a:r>
            <a:r>
              <a:rPr lang="en-US" altLang="zh-CN" dirty="0" smtClean="0"/>
              <a:t>1</a:t>
            </a:r>
            <a:r>
              <a:rPr lang="zh-CN" altLang="en-US" dirty="0" smtClean="0"/>
              <a:t>盒</a:t>
            </a:r>
            <a:endParaRPr lang="en-US" altLang="zh-CN" dirty="0" smtClean="0"/>
          </a:p>
          <a:p>
            <a:r>
              <a:rPr lang="zh-CN" altLang="en-US" dirty="0" smtClean="0"/>
              <a:t>措施：熟悉功能，多种联合用药，力争九月销售</a:t>
            </a:r>
            <a:r>
              <a:rPr lang="en-US" altLang="zh-CN" dirty="0" smtClean="0"/>
              <a:t>8</a:t>
            </a:r>
            <a:r>
              <a:rPr lang="zh-CN" altLang="en-US" dirty="0" smtClean="0"/>
              <a:t>盒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9AC2C-E6F6-43B0-8A49-5A01102CF957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EB7F7E-612C-40BE-91A2-8D7DA9D9589C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5F4AC4-59B4-418C-9378-A53BA2665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EB7F7E-612C-40BE-91A2-8D7DA9D9589C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F4AC4-59B4-418C-9378-A53BA2665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EB7F7E-612C-40BE-91A2-8D7DA9D9589C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F4AC4-59B4-418C-9378-A53BA2665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EB7F7E-612C-40BE-91A2-8D7DA9D9589C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F4AC4-59B4-418C-9378-A53BA266571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EB7F7E-612C-40BE-91A2-8D7DA9D9589C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F4AC4-59B4-418C-9378-A53BA266571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EB7F7E-612C-40BE-91A2-8D7DA9D9589C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F4AC4-59B4-418C-9378-A53BA266571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EB7F7E-612C-40BE-91A2-8D7DA9D9589C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F4AC4-59B4-418C-9378-A53BA2665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EB7F7E-612C-40BE-91A2-8D7DA9D9589C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F4AC4-59B4-418C-9378-A53BA266571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EB7F7E-612C-40BE-91A2-8D7DA9D9589C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F4AC4-59B4-418C-9378-A53BA2665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DEB7F7E-612C-40BE-91A2-8D7DA9D9589C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5F4AC4-59B4-418C-9378-A53BA2665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EB7F7E-612C-40BE-91A2-8D7DA9D9589C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5F4AC4-59B4-418C-9378-A53BA266571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DEB7F7E-612C-40BE-91A2-8D7DA9D9589C}" type="datetimeFigureOut">
              <a:rPr lang="zh-CN" altLang="en-US" smtClean="0"/>
              <a:pPr/>
              <a:t>2015/9/17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5F4AC4-59B4-418C-9378-A53BA26657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太极大药房销售分析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太极双楠</a:t>
            </a:r>
            <a:r>
              <a:rPr lang="zh-CN" altLang="en-US" dirty="0"/>
              <a:t>店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太极双楠七月前十大类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八月销售前十单品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八月销售后十单品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行云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</TotalTime>
  <Words>62</Words>
  <Application>Microsoft Office PowerPoint</Application>
  <PresentationFormat>全屏显示(4:3)</PresentationFormat>
  <Paragraphs>10</Paragraphs>
  <Slides>4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聚合</vt:lpstr>
      <vt:lpstr>太极大药房销售分析</vt:lpstr>
      <vt:lpstr>太极双楠七月前十大类 </vt:lpstr>
      <vt:lpstr>八月销售前十单品</vt:lpstr>
      <vt:lpstr>八月销售后十单品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太极大药房销售分析</dc:title>
  <dc:creator>沈格茹</dc:creator>
  <cp:lastModifiedBy>沈格茹</cp:lastModifiedBy>
  <cp:revision>11</cp:revision>
  <dcterms:created xsi:type="dcterms:W3CDTF">2015-09-16T09:01:19Z</dcterms:created>
  <dcterms:modified xsi:type="dcterms:W3CDTF">2015-09-17T05:04:21Z</dcterms:modified>
</cp:coreProperties>
</file>