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6597;&#35810;&#26102;&#38388;&#27573;&#20998;&#38376;&#24215;&#38144;&#21806;&#26126;&#32454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33931;&#32418;&#20964;\&#26597;&#35810;&#26102;&#38388;&#27573;&#20998;&#38376;&#24215;&#38144;&#21806;&#26126;&#32454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33931;&#32418;&#20964;\&#26597;&#35810;&#26102;&#38388;&#27573;&#20998;&#38376;&#24215;&#38144;&#21806;&#26126;&#32454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6597;&#35810;&#26102;&#38388;&#27573;&#20998;&#38376;&#24215;&#38144;&#21806;&#26126;&#32454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33931;&#32418;&#20964;\&#26597;&#35810;&#26102;&#38388;&#27573;&#20998;&#38376;&#24215;&#38144;&#21806;&#26126;&#32454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[查询时间段分门店销售明细.xls]Sheet3!数据透视表2</c:name>
    <c:fmtId val="6"/>
  </c:pivotSource>
  <c:chart>
    <c:title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Sheet3!$B$1:$B$2</c:f>
              <c:strCache>
                <c:ptCount val="1"/>
                <c:pt idx="0">
                  <c:v>汇总</c:v>
                </c:pt>
              </c:strCache>
            </c:strRef>
          </c:tx>
          <c:cat>
            <c:strRef>
              <c:f>Sheet3!$A$3:$A$13</c:f>
              <c:strCache>
                <c:ptCount val="10"/>
                <c:pt idx="0">
                  <c:v>阿德福韦酯片(代丁)</c:v>
                </c:pt>
                <c:pt idx="1">
                  <c:v>辅酶Q10天然维生素E软胶囊</c:v>
                </c:pt>
                <c:pt idx="2">
                  <c:v>枸橼酸西地那非片(万艾可)</c:v>
                </c:pt>
                <c:pt idx="3">
                  <c:v>藿香正气口服液</c:v>
                </c:pt>
                <c:pt idx="4">
                  <c:v>葡萄糖酸钙锌口服溶液</c:v>
                </c:pt>
                <c:pt idx="5">
                  <c:v>沙美特罗替卡松粉吸入剂(舒利迭)</c:v>
                </c:pt>
                <c:pt idx="6">
                  <c:v>舒筋健腰丸</c:v>
                </c:pt>
                <c:pt idx="7">
                  <c:v>汤臣倍健蛋白质粉</c:v>
                </c:pt>
                <c:pt idx="8">
                  <c:v>胃乐宁片</c:v>
                </c:pt>
                <c:pt idx="9">
                  <c:v>转移因子口服溶液</c:v>
                </c:pt>
              </c:strCache>
            </c:strRef>
          </c:cat>
          <c:val>
            <c:numRef>
              <c:f>Sheet3!$B$3:$B$13</c:f>
              <c:numCache>
                <c:formatCode>General</c:formatCode>
                <c:ptCount val="10"/>
                <c:pt idx="0">
                  <c:v>438</c:v>
                </c:pt>
                <c:pt idx="1">
                  <c:v>378.1</c:v>
                </c:pt>
                <c:pt idx="2">
                  <c:v>1485</c:v>
                </c:pt>
                <c:pt idx="3">
                  <c:v>1066.3899999999999</c:v>
                </c:pt>
                <c:pt idx="4">
                  <c:v>928</c:v>
                </c:pt>
                <c:pt idx="5">
                  <c:v>766</c:v>
                </c:pt>
                <c:pt idx="6">
                  <c:v>790</c:v>
                </c:pt>
                <c:pt idx="7">
                  <c:v>643.79999999999995</c:v>
                </c:pt>
                <c:pt idx="8">
                  <c:v>370</c:v>
                </c:pt>
                <c:pt idx="9">
                  <c:v>366.6</c:v>
                </c:pt>
              </c:numCache>
            </c:numRef>
          </c:val>
        </c:ser>
        <c:axId val="69880832"/>
        <c:axId val="62296832"/>
      </c:barChart>
      <c:catAx>
        <c:axId val="69880832"/>
        <c:scaling>
          <c:orientation val="minMax"/>
        </c:scaling>
        <c:axPos val="b"/>
        <c:tickLblPos val="nextTo"/>
        <c:crossAx val="62296832"/>
        <c:crosses val="autoZero"/>
        <c:auto val="1"/>
        <c:lblAlgn val="ctr"/>
        <c:lblOffset val="100"/>
      </c:catAx>
      <c:valAx>
        <c:axId val="62296832"/>
        <c:scaling>
          <c:orientation val="minMax"/>
        </c:scaling>
        <c:axPos val="l"/>
        <c:majorGridlines/>
        <c:numFmt formatCode="General" sourceLinked="1"/>
        <c:tickLblPos val="nextTo"/>
        <c:crossAx val="698808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[查询时间段分门店销售明细.xls]Sheet2!数据透视表1</c:name>
    <c:fmtId val="0"/>
  </c:pivotSource>
  <c:chart>
    <c:title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Sheet2!$B$3:$B$4</c:f>
              <c:strCache>
                <c:ptCount val="1"/>
                <c:pt idx="0">
                  <c:v>汇总</c:v>
                </c:pt>
              </c:strCache>
            </c:strRef>
          </c:tx>
          <c:cat>
            <c:strRef>
              <c:f>Sheet2!$A$5:$A$15</c:f>
              <c:strCache>
                <c:ptCount val="10"/>
                <c:pt idx="0">
                  <c:v>阿德福韦酯片(代丁)</c:v>
                </c:pt>
                <c:pt idx="1">
                  <c:v>阿奇霉素片</c:v>
                </c:pt>
                <c:pt idx="2">
                  <c:v>奥利司他胶囊(雅塑)</c:v>
                </c:pt>
                <c:pt idx="3">
                  <c:v>枸橼酸西地那非片(万艾可)</c:v>
                </c:pt>
                <c:pt idx="4">
                  <c:v>藿香正气口服液</c:v>
                </c:pt>
                <c:pt idx="5">
                  <c:v>葡萄糖酸钙锌口服溶液</c:v>
                </c:pt>
                <c:pt idx="6">
                  <c:v>清肺止咳丸</c:v>
                </c:pt>
                <c:pt idx="7">
                  <c:v>舒筋健腰丸</c:v>
                </c:pt>
                <c:pt idx="8">
                  <c:v>香丹清牌珂妍胶囊</c:v>
                </c:pt>
                <c:pt idx="9">
                  <c:v>熊去氧胆酸胶囊(优思弗)</c:v>
                </c:pt>
              </c:strCache>
            </c:strRef>
          </c:cat>
          <c:val>
            <c:numRef>
              <c:f>Sheet2!$B$5:$B$15</c:f>
              <c:numCache>
                <c:formatCode>General</c:formatCode>
                <c:ptCount val="10"/>
                <c:pt idx="0">
                  <c:v>388</c:v>
                </c:pt>
                <c:pt idx="1">
                  <c:v>481.95</c:v>
                </c:pt>
                <c:pt idx="2">
                  <c:v>678.48</c:v>
                </c:pt>
                <c:pt idx="3">
                  <c:v>965</c:v>
                </c:pt>
                <c:pt idx="4">
                  <c:v>478.51</c:v>
                </c:pt>
                <c:pt idx="5">
                  <c:v>406</c:v>
                </c:pt>
                <c:pt idx="6">
                  <c:v>405</c:v>
                </c:pt>
                <c:pt idx="7">
                  <c:v>790</c:v>
                </c:pt>
                <c:pt idx="8">
                  <c:v>578</c:v>
                </c:pt>
                <c:pt idx="9">
                  <c:v>492</c:v>
                </c:pt>
              </c:numCache>
            </c:numRef>
          </c:val>
        </c:ser>
        <c:axId val="62321024"/>
        <c:axId val="62322560"/>
      </c:barChart>
      <c:catAx>
        <c:axId val="62321024"/>
        <c:scaling>
          <c:orientation val="minMax"/>
        </c:scaling>
        <c:axPos val="b"/>
        <c:tickLblPos val="nextTo"/>
        <c:crossAx val="62322560"/>
        <c:crosses val="autoZero"/>
        <c:auto val="1"/>
        <c:lblAlgn val="ctr"/>
        <c:lblOffset val="100"/>
      </c:catAx>
      <c:valAx>
        <c:axId val="62322560"/>
        <c:scaling>
          <c:orientation val="minMax"/>
        </c:scaling>
        <c:axPos val="l"/>
        <c:majorGridlines/>
        <c:numFmt formatCode="General" sourceLinked="1"/>
        <c:tickLblPos val="nextTo"/>
        <c:crossAx val="623210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[查询时间段分门店销售明细.xls]Sheet2!数据透视表1</c:name>
    <c:fmtId val="2"/>
  </c:pivotSource>
  <c:chart>
    <c:title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Sheet2!$B$3:$B$4</c:f>
              <c:strCache>
                <c:ptCount val="1"/>
                <c:pt idx="0">
                  <c:v>汇总</c:v>
                </c:pt>
              </c:strCache>
            </c:strRef>
          </c:tx>
          <c:cat>
            <c:strRef>
              <c:f>Sheet2!$A$5:$A$14</c:f>
              <c:strCache>
                <c:ptCount val="9"/>
                <c:pt idx="0">
                  <c:v>阿苯达唑片(肠虫清片)</c:v>
                </c:pt>
                <c:pt idx="1">
                  <c:v>氨咖黄敏胶囊</c:v>
                </c:pt>
                <c:pt idx="2">
                  <c:v>过氧化氢消毒液(双氧水)</c:v>
                </c:pt>
                <c:pt idx="3">
                  <c:v>红霉素软膏</c:v>
                </c:pt>
                <c:pt idx="4">
                  <c:v>红霉素眼膏</c:v>
                </c:pt>
                <c:pt idx="5">
                  <c:v>环保塑料袋</c:v>
                </c:pt>
                <c:pt idx="6">
                  <c:v>马来酸氯苯那敏片(扑尔敏片)</c:v>
                </c:pt>
                <c:pt idx="7">
                  <c:v>曲咪新乳膏(皮康霜)</c:v>
                </c:pt>
                <c:pt idx="8">
                  <c:v>维生素B6片</c:v>
                </c:pt>
              </c:strCache>
            </c:strRef>
          </c:cat>
          <c:val>
            <c:numRef>
              <c:f>Sheet2!$B$5:$B$14</c:f>
              <c:numCache>
                <c:formatCode>General</c:formatCode>
                <c:ptCount val="9"/>
                <c:pt idx="0">
                  <c:v>1</c:v>
                </c:pt>
                <c:pt idx="1">
                  <c:v>0.5</c:v>
                </c:pt>
                <c:pt idx="2">
                  <c:v>1.2</c:v>
                </c:pt>
                <c:pt idx="3">
                  <c:v>1.1399999999999999</c:v>
                </c:pt>
                <c:pt idx="4">
                  <c:v>1.2</c:v>
                </c:pt>
                <c:pt idx="5">
                  <c:v>0.88</c:v>
                </c:pt>
                <c:pt idx="6">
                  <c:v>1.5</c:v>
                </c:pt>
                <c:pt idx="7">
                  <c:v>1.5</c:v>
                </c:pt>
                <c:pt idx="8">
                  <c:v>1</c:v>
                </c:pt>
              </c:numCache>
            </c:numRef>
          </c:val>
        </c:ser>
        <c:axId val="84323328"/>
        <c:axId val="84378368"/>
      </c:barChart>
      <c:catAx>
        <c:axId val="84323328"/>
        <c:scaling>
          <c:orientation val="minMax"/>
        </c:scaling>
        <c:axPos val="b"/>
        <c:tickLblPos val="nextTo"/>
        <c:crossAx val="84378368"/>
        <c:crosses val="autoZero"/>
        <c:auto val="1"/>
        <c:lblAlgn val="ctr"/>
        <c:lblOffset val="100"/>
      </c:catAx>
      <c:valAx>
        <c:axId val="84378368"/>
        <c:scaling>
          <c:orientation val="minMax"/>
        </c:scaling>
        <c:axPos val="l"/>
        <c:majorGridlines/>
        <c:numFmt formatCode="General" sourceLinked="1"/>
        <c:tickLblPos val="nextTo"/>
        <c:crossAx val="843233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[查询时间段分门店销售明细.xls]Sheet1!数据透视表1</c:name>
    <c:fmtId val="9"/>
  </c:pivotSource>
  <c:chart>
    <c:title>
      <c:layout/>
    </c:title>
    <c:pivotFmts>
      <c:pivotFmt>
        <c:idx val="0"/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Sheet1!$B$3:$B$4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Percent val="1"/>
            <c:showLeaderLines val="1"/>
          </c:dLbls>
          <c:cat>
            <c:strRef>
              <c:f>Sheet1!$A$5:$A$15</c:f>
              <c:strCache>
                <c:ptCount val="10"/>
                <c:pt idx="1">
                  <c:v>保健食品</c:v>
                </c:pt>
                <c:pt idx="2">
                  <c:v>化妆品</c:v>
                </c:pt>
                <c:pt idx="3">
                  <c:v>普通食品</c:v>
                </c:pt>
                <c:pt idx="4">
                  <c:v>日用品</c:v>
                </c:pt>
                <c:pt idx="5">
                  <c:v>消毒产品</c:v>
                </c:pt>
                <c:pt idx="6">
                  <c:v>药品</c:v>
                </c:pt>
                <c:pt idx="7">
                  <c:v>医疗器械</c:v>
                </c:pt>
                <c:pt idx="8">
                  <c:v>中药材及中药饮片</c:v>
                </c:pt>
                <c:pt idx="9">
                  <c:v>(空白)</c:v>
                </c:pt>
              </c:strCache>
            </c:strRef>
          </c:cat>
          <c:val>
            <c:numRef>
              <c:f>Sheet1!$B$5:$B$15</c:f>
              <c:numCache>
                <c:formatCode>General</c:formatCode>
                <c:ptCount val="10"/>
                <c:pt idx="0">
                  <c:v>2</c:v>
                </c:pt>
                <c:pt idx="1">
                  <c:v>21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18</c:v>
                </c:pt>
                <c:pt idx="6">
                  <c:v>460</c:v>
                </c:pt>
                <c:pt idx="7">
                  <c:v>39</c:v>
                </c:pt>
                <c:pt idx="8">
                  <c:v>16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[查询时间段分门店销售明细.xls]Sheet1!数据透视表1</c:name>
    <c:fmtId val="3"/>
  </c:pivotSource>
  <c:chart>
    <c:title>
      <c:layout/>
    </c:title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Sheet1!$B$3:$B$4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Percent val="1"/>
            <c:showLeaderLines val="1"/>
          </c:dLbls>
          <c:cat>
            <c:strRef>
              <c:f>Sheet1!$A$5:$A$15</c:f>
              <c:strCache>
                <c:ptCount val="10"/>
                <c:pt idx="1">
                  <c:v>保健食品</c:v>
                </c:pt>
                <c:pt idx="2">
                  <c:v>化妆品</c:v>
                </c:pt>
                <c:pt idx="3">
                  <c:v>普通食品</c:v>
                </c:pt>
                <c:pt idx="4">
                  <c:v>日用品</c:v>
                </c:pt>
                <c:pt idx="5">
                  <c:v>消毒产品</c:v>
                </c:pt>
                <c:pt idx="6">
                  <c:v>药品</c:v>
                </c:pt>
                <c:pt idx="7">
                  <c:v>医疗器械</c:v>
                </c:pt>
                <c:pt idx="8">
                  <c:v>中药材及中药饮片</c:v>
                </c:pt>
                <c:pt idx="9">
                  <c:v>(空白)</c:v>
                </c:pt>
              </c:strCache>
            </c:strRef>
          </c:cat>
          <c:val>
            <c:numRef>
              <c:f>Sheet1!$B$5:$B$15</c:f>
              <c:numCache>
                <c:formatCode>General</c:formatCode>
                <c:ptCount val="10"/>
                <c:pt idx="0">
                  <c:v>28205.78</c:v>
                </c:pt>
                <c:pt idx="1">
                  <c:v>2277.62</c:v>
                </c:pt>
                <c:pt idx="2">
                  <c:v>111</c:v>
                </c:pt>
                <c:pt idx="3">
                  <c:v>325.8</c:v>
                </c:pt>
                <c:pt idx="4">
                  <c:v>6.85</c:v>
                </c:pt>
                <c:pt idx="5">
                  <c:v>166.54</c:v>
                </c:pt>
                <c:pt idx="6">
                  <c:v>23692.28999999999</c:v>
                </c:pt>
                <c:pt idx="7">
                  <c:v>1116.1799999999998</c:v>
                </c:pt>
                <c:pt idx="8">
                  <c:v>509.5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FF257-D91F-479E-97F8-0AD4317E24B4}" type="datetimeFigureOut">
              <a:rPr lang="zh-CN" altLang="en-US" smtClean="0"/>
              <a:t>2015-9-17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78B7E-87C2-437A-B2B6-0512C73E84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78B7E-87C2-437A-B2B6-0512C73E8452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2015-9-17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外西街店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7.8</a:t>
            </a:r>
            <a:r>
              <a:rPr lang="zh-CN" altLang="en-US" dirty="0" smtClean="0"/>
              <a:t>月销售数据对比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7-8</a:t>
            </a:r>
            <a:r>
              <a:rPr lang="zh-CN" altLang="en-US" dirty="0" smtClean="0"/>
              <a:t>月药品前十名销售对比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月前十名药品销售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月前十名药品销售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内容占位符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月后十名销售数据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7.8</a:t>
            </a:r>
            <a:r>
              <a:rPr lang="zh-CN" altLang="en-US" dirty="0" smtClean="0"/>
              <a:t>月大类销售占比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月占比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月占比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内容占位符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77</Words>
  <Application>Microsoft Office PowerPoint</Application>
  <PresentationFormat>全屏显示(4:3)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暗香扑面</vt:lpstr>
      <vt:lpstr>外西街店</vt:lpstr>
      <vt:lpstr>7-8月药品前十名销售对比</vt:lpstr>
      <vt:lpstr>8月后十名销售数据</vt:lpstr>
      <vt:lpstr>7.8月大类销售占比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外西街店</dc:title>
  <cp:lastModifiedBy>Administrator</cp:lastModifiedBy>
  <cp:revision>7</cp:revision>
  <dcterms:modified xsi:type="dcterms:W3CDTF">2015-09-17T03:49:13Z</dcterms:modified>
</cp:coreProperties>
</file>