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37" autoAdjust="0"/>
  </p:normalViewPr>
  <p:slideViewPr>
    <p:cSldViewPr>
      <p:cViewPr varScale="1">
        <p:scale>
          <a:sx n="72" d="100"/>
          <a:sy n="72" d="100"/>
        </p:scale>
        <p:origin x="-1326" y="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26597;&#35810;&#25351;&#23450;&#21697;&#31181;&#38144;&#21806;&#27719;&#24635;&#65288;&#38376;&#24215;&#65289;8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26597;&#35810;&#25351;&#23450;&#21697;&#31181;&#38144;&#21806;&#27719;&#24635;&#65288;&#38376;&#24215;&#65289;7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/>
      <c:pieChart>
        <c:varyColors val="1"/>
        <c:ser>
          <c:idx val="0"/>
          <c:order val="0"/>
          <c:dLbls>
            <c:showPercent val="1"/>
            <c:showLeaderLines val="1"/>
          </c:dLbls>
          <c:cat>
            <c:strRef>
              <c:f>Sheet2!$A$1:$A$8</c:f>
              <c:strCache>
                <c:ptCount val="8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日用品</c:v>
                </c:pt>
                <c:pt idx="4">
                  <c:v>消毒产品</c:v>
                </c:pt>
                <c:pt idx="5">
                  <c:v>药品</c:v>
                </c:pt>
                <c:pt idx="6">
                  <c:v>医疗器械</c:v>
                </c:pt>
                <c:pt idx="7">
                  <c:v>中药材及中药饮片</c:v>
                </c:pt>
              </c:strCache>
            </c:strRef>
          </c:cat>
          <c:val>
            <c:numRef>
              <c:f>Sheet2!$B$1:$B$8</c:f>
              <c:numCache>
                <c:formatCode>General</c:formatCode>
                <c:ptCount val="8"/>
                <c:pt idx="0">
                  <c:v>8393.2599999999911</c:v>
                </c:pt>
                <c:pt idx="1">
                  <c:v>1374.26</c:v>
                </c:pt>
                <c:pt idx="2">
                  <c:v>873.35999999999967</c:v>
                </c:pt>
                <c:pt idx="3">
                  <c:v>228.89000000000001</c:v>
                </c:pt>
                <c:pt idx="4">
                  <c:v>679.36999999999966</c:v>
                </c:pt>
                <c:pt idx="5">
                  <c:v>77293.850000000282</c:v>
                </c:pt>
                <c:pt idx="6">
                  <c:v>5366.8600000000015</c:v>
                </c:pt>
                <c:pt idx="7">
                  <c:v>3143.4500000000007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/>
      <c:pieChart>
        <c:varyColors val="1"/>
        <c:ser>
          <c:idx val="0"/>
          <c:order val="0"/>
          <c:dLbls>
            <c:showPercent val="1"/>
            <c:showLeaderLines val="1"/>
          </c:dLbls>
          <c:cat>
            <c:strRef>
              <c:f>Sheet2!$A$1:$A$8</c:f>
              <c:strCache>
                <c:ptCount val="8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日用品</c:v>
                </c:pt>
                <c:pt idx="4">
                  <c:v>消毒产品</c:v>
                </c:pt>
                <c:pt idx="5">
                  <c:v>药品</c:v>
                </c:pt>
                <c:pt idx="6">
                  <c:v>医疗器械</c:v>
                </c:pt>
                <c:pt idx="7">
                  <c:v>中药材及中药饮片</c:v>
                </c:pt>
              </c:strCache>
            </c:strRef>
          </c:cat>
          <c:val>
            <c:numRef>
              <c:f>Sheet2!$B$1:$B$8</c:f>
              <c:numCache>
                <c:formatCode>General</c:formatCode>
                <c:ptCount val="8"/>
                <c:pt idx="0">
                  <c:v>9333.4999999999909</c:v>
                </c:pt>
                <c:pt idx="1">
                  <c:v>993.65000000000009</c:v>
                </c:pt>
                <c:pt idx="2">
                  <c:v>1158.97</c:v>
                </c:pt>
                <c:pt idx="3">
                  <c:v>83.399999999999991</c:v>
                </c:pt>
                <c:pt idx="4">
                  <c:v>749.39999999999986</c:v>
                </c:pt>
                <c:pt idx="5">
                  <c:v>81480.380000000223</c:v>
                </c:pt>
                <c:pt idx="6">
                  <c:v>5614.5899999999992</c:v>
                </c:pt>
                <c:pt idx="7">
                  <c:v>4408.1900000000014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0B671-DC33-4C95-AD80-CA6A2F001969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47DE5-BC03-4C91-BEF2-226A9858A1E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47DE5-BC03-4C91-BEF2-226A9858A1E6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7</a:t>
            </a:r>
            <a:r>
              <a:rPr lang="zh-CN" altLang="en-US" dirty="0" smtClean="0"/>
              <a:t>、</a:t>
            </a:r>
            <a:r>
              <a:rPr lang="en-US" altLang="zh-CN" dirty="0" smtClean="0"/>
              <a:t>8</a:t>
            </a:r>
            <a:r>
              <a:rPr lang="zh-CN" altLang="en-US" dirty="0" smtClean="0"/>
              <a:t>月从大类销售上看占比差距不大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47DE5-BC03-4C91-BEF2-226A9858A1E6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172E-3767-437F-9C21-76351DB4F311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C925F-DBF0-4254-A169-8B58757D08B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172E-3767-437F-9C21-76351DB4F311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C925F-DBF0-4254-A169-8B58757D08B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172E-3767-437F-9C21-76351DB4F311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C925F-DBF0-4254-A169-8B58757D08B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172E-3767-437F-9C21-76351DB4F311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C925F-DBF0-4254-A169-8B58757D08B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172E-3767-437F-9C21-76351DB4F311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C925F-DBF0-4254-A169-8B58757D08B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172E-3767-437F-9C21-76351DB4F311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C925F-DBF0-4254-A169-8B58757D08B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172E-3767-437F-9C21-76351DB4F311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C925F-DBF0-4254-A169-8B58757D08B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172E-3767-437F-9C21-76351DB4F311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C925F-DBF0-4254-A169-8B58757D08B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172E-3767-437F-9C21-76351DB4F311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C925F-DBF0-4254-A169-8B58757D08B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172E-3767-437F-9C21-76351DB4F311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C925F-DBF0-4254-A169-8B58757D08B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172E-3767-437F-9C21-76351DB4F311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C925F-DBF0-4254-A169-8B58757D08B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1172E-3767-437F-9C21-76351DB4F311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C925F-DBF0-4254-A169-8B58757D08B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首页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1023863" y="1916832"/>
            <a:ext cx="69557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4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太极大药房新园店销售分析</a:t>
            </a:r>
            <a:endParaRPr lang="zh-CN" altLang="en-US" sz="44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19872" y="3573016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曾佳丽</a:t>
            </a:r>
            <a:endParaRPr lang="zh-CN" altLang="en-US" sz="40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99792" y="4797152"/>
            <a:ext cx="3240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第二组猎人队</a:t>
            </a:r>
            <a:endParaRPr lang="zh-CN" altLang="en-US" sz="40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015744974cd604bb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55969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5536" y="692696"/>
            <a:ext cx="756084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维生素</a:t>
            </a:r>
            <a:r>
              <a:rPr lang="en-US" altLang="zh-CN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B1</a:t>
            </a:r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片（</a:t>
            </a:r>
            <a:r>
              <a:rPr lang="en-US" altLang="zh-CN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VB1</a:t>
            </a:r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片）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月销售排名倒数第六，销售金额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1.75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元，同比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月下降</a:t>
            </a:r>
            <a:r>
              <a:rPr lang="en-US" altLang="zh-CN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2%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。措施：将对该品种在交接班时培训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其功效，多做联合用药关联搭配销售，调整关联陈列位置。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力争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9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盒。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碘酊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月销售排名倒数第五，销售金额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1.6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元，同比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增长</a:t>
            </a:r>
            <a:r>
              <a:rPr lang="en-US" altLang="zh-CN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100%</a:t>
            </a:r>
          </a:p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措施：该品种可作为家庭常备药品，在顾客购买创可贴时可询问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需不要带点碘酊消毒，这样不容易感染伤口。力争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9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瓶。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滴眼用利福平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月销售排名倒数第四，销售金额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1.5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元，同比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增长</a:t>
            </a:r>
            <a:r>
              <a:rPr lang="en-US" altLang="zh-CN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13%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。措施：将对该品种在交接班时培训其功效，多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做联合用药关联搭配销售，调整关联陈列位置。力争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9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盒。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水杨酸苯甲松油搽剂（灭丝菌）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月销售排名倒数第三，销售金额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1.5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元，同比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月增长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100%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。措施：将对该品种在交接班时培训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其功效，多做联合用药关联搭配销售，调整关联陈列位置。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力争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9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盒。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015744974cd604bb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684903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5536" y="908720"/>
            <a:ext cx="69847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维生素</a:t>
            </a:r>
            <a:r>
              <a:rPr lang="en-US" altLang="zh-CN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B12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片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月销售排名倒数第二，销售金额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1.5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元，同比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下降</a:t>
            </a:r>
            <a:r>
              <a:rPr lang="en-US" altLang="zh-CN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46%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。措施：将对该品种在交接班时培训其功效，多做联合用药关联搭配销售，调整关联陈列位置。力争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9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6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盒。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金银花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月销售排名倒数第一，销售金额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1.25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元，同比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月下降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96%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。措施：将对该品种在交接班时培训其功效，多做联合用药关联搭配销售，调整关联陈列位置。力争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9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6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袋。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首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矩形 4"/>
          <p:cNvSpPr/>
          <p:nvPr/>
        </p:nvSpPr>
        <p:spPr>
          <a:xfrm>
            <a:off x="2987824" y="2348880"/>
            <a:ext cx="29674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谢谢观看</a:t>
            </a:r>
            <a:endParaRPr lang="zh-CN" alt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内容占位符 9" descr="1015744974cd604bbc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-11967" y="0"/>
            <a:ext cx="9155967" cy="6858000"/>
          </a:xfrm>
        </p:spPr>
      </p:pic>
      <p:sp>
        <p:nvSpPr>
          <p:cNvPr id="11" name="矩形 10"/>
          <p:cNvSpPr/>
          <p:nvPr/>
        </p:nvSpPr>
        <p:spPr>
          <a:xfrm>
            <a:off x="395536" y="1628800"/>
            <a:ext cx="79928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solidFill>
                  <a:schemeClr val="tx2">
                    <a:lumMod val="50000"/>
                  </a:schemeClr>
                </a:solidFill>
              </a:rPr>
              <a:t>● </a:t>
            </a:r>
            <a:r>
              <a:rPr lang="en-US" altLang="zh-CN" sz="4000" b="1" dirty="0" smtClean="0">
                <a:solidFill>
                  <a:schemeClr val="tx2">
                    <a:lumMod val="50000"/>
                  </a:schemeClr>
                </a:solidFill>
              </a:rPr>
              <a:t>7</a:t>
            </a:r>
            <a:r>
              <a:rPr lang="zh-CN" altLang="en-US" sz="4000" b="1" dirty="0" smtClean="0">
                <a:solidFill>
                  <a:schemeClr val="tx2">
                    <a:lumMod val="50000"/>
                  </a:schemeClr>
                </a:solidFill>
              </a:rPr>
              <a:t>、</a:t>
            </a:r>
            <a:r>
              <a:rPr lang="en-US" altLang="zh-CN" sz="4000" b="1" dirty="0" smtClean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zh-CN" altLang="en-US" sz="4000" b="1" dirty="0" smtClean="0">
                <a:solidFill>
                  <a:schemeClr val="tx2">
                    <a:lumMod val="50000"/>
                  </a:schemeClr>
                </a:solidFill>
              </a:rPr>
              <a:t>月大类销售分析</a:t>
            </a:r>
            <a:r>
              <a:rPr lang="en-US" altLang="zh-CN" sz="40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altLang="zh-CN" sz="40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altLang="zh-CN" sz="40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altLang="zh-CN" sz="40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zh-CN" altLang="en-US" sz="4000" b="1" dirty="0" smtClean="0">
                <a:solidFill>
                  <a:schemeClr val="tx2">
                    <a:lumMod val="50000"/>
                  </a:schemeClr>
                </a:solidFill>
              </a:rPr>
              <a:t>● </a:t>
            </a:r>
            <a:r>
              <a:rPr lang="en-US" altLang="zh-CN" sz="4000" b="1" dirty="0" smtClean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zh-CN" altLang="en-US" sz="4000" b="1" dirty="0" smtClean="0">
                <a:solidFill>
                  <a:schemeClr val="tx2">
                    <a:lumMod val="50000"/>
                  </a:schemeClr>
                </a:solidFill>
              </a:rPr>
              <a:t>月单品销售分析</a:t>
            </a:r>
            <a:endParaRPr lang="zh-CN" altLang="en-US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7</a:t>
            </a:r>
            <a:r>
              <a:rPr lang="zh-CN" altLang="en-US" dirty="0" smtClean="0"/>
              <a:t>、</a:t>
            </a:r>
            <a:r>
              <a:rPr lang="en-US" altLang="zh-CN" dirty="0" smtClean="0"/>
              <a:t>8</a:t>
            </a:r>
            <a:r>
              <a:rPr lang="zh-CN" altLang="en-US" dirty="0" smtClean="0"/>
              <a:t>月大类销售占比图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    7</a:t>
            </a:r>
            <a:r>
              <a:rPr lang="zh-CN" altLang="en-US" dirty="0" smtClean="0"/>
              <a:t>月大类销售分析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zh-CN" dirty="0" smtClean="0"/>
              <a:t>       8</a:t>
            </a:r>
            <a:r>
              <a:rPr lang="zh-CN" altLang="en-US" dirty="0" smtClean="0"/>
              <a:t>月大类销售分析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sz="quarter" idx="4"/>
          </p:nvPr>
        </p:nvGraphicFramePr>
        <p:xfrm>
          <a:off x="4320481" y="1988840"/>
          <a:ext cx="4823519" cy="4392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内容占位符 7"/>
          <p:cNvGraphicFramePr>
            <a:graphicFrameLocks noGrp="1"/>
          </p:cNvGraphicFramePr>
          <p:nvPr>
            <p:ph sz="half" idx="2"/>
          </p:nvPr>
        </p:nvGraphicFramePr>
        <p:xfrm>
          <a:off x="-252536" y="2060848"/>
          <a:ext cx="474992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251520" y="332656"/>
          <a:ext cx="7560840" cy="6120677"/>
        </p:xfrm>
        <a:graphic>
          <a:graphicData uri="http://schemas.openxmlformats.org/drawingml/2006/table">
            <a:tbl>
              <a:tblPr/>
              <a:tblGrid>
                <a:gridCol w="1424358"/>
                <a:gridCol w="3277556"/>
                <a:gridCol w="1102729"/>
                <a:gridCol w="1756197"/>
              </a:tblGrid>
              <a:tr h="57509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zh-CN" altLang="en-US" sz="2400" b="1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                     </a:t>
                      </a:r>
                      <a:r>
                        <a:rPr lang="en-US" altLang="zh-CN" sz="2400" b="1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8</a:t>
                      </a:r>
                      <a:r>
                        <a:rPr lang="zh-CN" altLang="en-US" sz="2400" b="1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月销售前</a:t>
                      </a:r>
                      <a:r>
                        <a:rPr lang="en-US" altLang="zh-CN" sz="2400" b="1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10</a:t>
                      </a:r>
                      <a:r>
                        <a:rPr lang="zh-CN" altLang="en-US" sz="2400" b="1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400" b="1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2400" b="1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7</a:t>
                      </a:r>
                      <a:r>
                        <a:rPr lang="zh-CN" altLang="en-US" sz="2400" b="1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月销售金额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455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47683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藿香正气口服液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2606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6839.15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5455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97739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气血和胶囊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1678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1678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5455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118055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薏辛除湿止痛胶囊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1338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403.04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5455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77860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恩替卡韦分散片</a:t>
                      </a:r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(</a:t>
                      </a:r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润众</a:t>
                      </a:r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1324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5455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39103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葡萄糖酸钙锌口服溶液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1160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2124.4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5455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1846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藿香正气口服液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1015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396.69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5455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23896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枸橼酸西地那非片</a:t>
                      </a:r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(</a:t>
                      </a:r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万艾可</a:t>
                      </a:r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990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5455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31189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何氏狐臭净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952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238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5455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53805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甘草酸二铵肠溶胶囊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929.1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185.53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5455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130589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舒筋健腰丸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790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323528" y="404664"/>
          <a:ext cx="7560842" cy="6125583"/>
        </p:xfrm>
        <a:graphic>
          <a:graphicData uri="http://schemas.openxmlformats.org/drawingml/2006/table">
            <a:tbl>
              <a:tblPr/>
              <a:tblGrid>
                <a:gridCol w="1426574"/>
                <a:gridCol w="3281120"/>
                <a:gridCol w="1100500"/>
                <a:gridCol w="1752648"/>
              </a:tblGrid>
              <a:tr h="572100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400" b="1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8</a:t>
                      </a:r>
                      <a:r>
                        <a:rPr lang="zh-CN" altLang="en-US" sz="2400" b="1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月销售后</a:t>
                      </a:r>
                      <a:r>
                        <a:rPr lang="en-US" altLang="zh-CN" sz="2400" b="1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10</a:t>
                      </a:r>
                      <a:r>
                        <a:rPr lang="zh-CN" altLang="en-US" sz="2400" b="1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400" b="1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　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400" b="1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7</a:t>
                      </a:r>
                      <a:r>
                        <a:rPr lang="zh-CN" altLang="en-US" sz="2400" b="1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月销售金额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826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10379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阿司匹林肠溶片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1.8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1.8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4826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33267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氨茶碱片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1.8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1.58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4826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69804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尿素乳膏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1.8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3.6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4826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399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硝苯地平片</a:t>
                      </a:r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(</a:t>
                      </a:r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心痛定片</a:t>
                      </a:r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1.8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4826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248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维生素</a:t>
                      </a:r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B1</a:t>
                      </a:r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片</a:t>
                      </a:r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(VB1</a:t>
                      </a:r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片</a:t>
                      </a:r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1.75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1.8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4826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2958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碘酊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1.6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4826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113523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滴眼用利福平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1.5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1.32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4221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2712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水杨酸苯甲酸松油搽剂</a:t>
                      </a:r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(</a:t>
                      </a:r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灭丝菌</a:t>
                      </a:r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1.5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4826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234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维生素</a:t>
                      </a:r>
                      <a:r>
                        <a:rPr lang="arn-CL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B12</a:t>
                      </a:r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1.5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2.82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4826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69769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金银花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1.25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1015744974cd604bb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684903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3528" y="260648"/>
            <a:ext cx="7272808" cy="8340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tx2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800" dirty="0" smtClean="0">
                <a:solidFill>
                  <a:schemeClr val="tx2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月排名前十名销售情况分析及改进措施</a:t>
            </a:r>
            <a:endParaRPr lang="en-US" altLang="zh-CN" sz="2800" dirty="0" smtClean="0">
              <a:solidFill>
                <a:schemeClr val="tx2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800" dirty="0" smtClean="0">
              <a:solidFill>
                <a:schemeClr val="tx2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藿香正气口服液（</a:t>
            </a:r>
            <a:r>
              <a:rPr lang="en-US" altLang="zh-CN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支）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月销售排名第一，销售金额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2606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元，同比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下降</a:t>
            </a:r>
            <a:r>
              <a:rPr lang="en-US" altLang="zh-CN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61%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。该品种为公司重点产品，夏天天气炎热时较为常用，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月单位及工地购买数量较多。而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月天气气温不高，所以销售较差。措施：应在货架及端头多做陈列，并书写联合用药。在交接班时多做重点培训并熟记产品功效，增加销量。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气血和胶囊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月销售排名第二，销售金额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1678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元，同比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增长</a:t>
            </a:r>
            <a:r>
              <a:rPr lang="en-US" altLang="zh-CN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0%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。措施：将对该品种在交接班时培训其功效，多做联合用药关联搭配销售，调整关联陈列位置。力争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9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盒。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薏辛除湿止痛胶囊（曹清华）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月销售排名第三，销售金额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1338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元，同比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增长</a:t>
            </a:r>
            <a:r>
              <a:rPr lang="en-US" altLang="zh-CN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231%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。该品种为广告产品，顾客群体较多，但价格较贵。顾客都是冲着品牌来的，客品数较少。措施：推荐顾客联合用药按疗程用药效果好，力争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9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盒。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恩替卡韦分散片</a:t>
            </a:r>
            <a:r>
              <a:rPr lang="en-US" altLang="zh-CN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(</a:t>
            </a:r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润众</a:t>
            </a:r>
            <a:r>
              <a:rPr lang="en-US" altLang="zh-CN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)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月销售排名第四，销售金额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1324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，同比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月增长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100%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。该品种为医院医生开的品种，顾客购买是为了带走要出远门而且必须按疗程用药效果才好。措施：多做联合用药关联搭配销售，调整关联陈列位置。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000" dirty="0" smtClean="0">
              <a:solidFill>
                <a:schemeClr val="tx2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000" dirty="0" smtClean="0">
              <a:solidFill>
                <a:schemeClr val="tx2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000" dirty="0" smtClean="0">
              <a:solidFill>
                <a:schemeClr val="tx2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endParaRPr lang="zh-CN" altLang="en-US" sz="2000" dirty="0">
              <a:solidFill>
                <a:schemeClr val="tx2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015744974cd604bb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55969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3528" y="476672"/>
            <a:ext cx="7632848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葡萄糖酸钙锌口服溶液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月销售排名第五，销售金额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1160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元，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同比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下降</a:t>
            </a:r>
            <a:r>
              <a:rPr lang="en-US" altLang="zh-CN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45%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。该品种因为有活动所以一直销售较好，但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下降幅度较大。措施：秋季补钙是最好的季节，应在货架及端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头多做陈列并书写爆炸签及联合用药、目前活动。力争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9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售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40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盒。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藿香正气口服液</a:t>
            </a:r>
            <a:r>
              <a:rPr lang="en-US" altLang="zh-CN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(5</a:t>
            </a:r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支）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月销售排名第六，销售金额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1015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元，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同比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增长</a:t>
            </a:r>
            <a:r>
              <a:rPr lang="en-US" altLang="zh-CN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155%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。该品种包装为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支，有些工地及单位为了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方便发给工人会选择这种包装，从而导致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支装销售下降。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措施：应在货架及端头多做陈列，并书写推荐联合用药。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在交接班时多做重点培训并熟记产品功效，增加销量。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枸橼酸西地那非片（万艾可）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月销售排名第七，销售金额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990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元，同比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增长</a:t>
            </a:r>
            <a:r>
              <a:rPr lang="en-US" altLang="zh-CN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100%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。该品种摆放位置不容易看见，导致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有些顾客没有看见又不好意思询问从而流失客流。措施：应在货架及端头多做陈列并书写爆炸签及联合用药、目前活动。力争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9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售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盒。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何氏狐臭净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月销售排名第八，销售金额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952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元，同比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增长</a:t>
            </a:r>
            <a:r>
              <a:rPr lang="en-US" altLang="zh-CN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300%</a:t>
            </a:r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该品种为广告产品，顾客群体较多，但价格较贵。顾客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都是冲着品牌来的，客品数较少。措施：推荐顾客联合用药按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疗程用药效果好，力争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9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盒。</a:t>
            </a:r>
            <a:endParaRPr lang="en-US" altLang="zh-CN" sz="2000" dirty="0" smtClean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015744974cd604bb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684903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3528" y="548680"/>
            <a:ext cx="7200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甘草酸二铵肠溶胶囊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月销售排名第九，销售金额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929.1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元，同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比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增长</a:t>
            </a:r>
            <a:r>
              <a:rPr lang="en-US" altLang="zh-CN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400%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。该品种为医院医生开的品种，顾客购买是为了带走要出远门而且必须按疗程用药效果才好。措施：多做联合用药关联搭配销售，调整关联陈列位置。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舒筋健腰丸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月销售排名第十，销售金额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790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元，同比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增长</a:t>
            </a:r>
            <a:r>
              <a:rPr lang="en-US" altLang="zh-CN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100%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。该品种为广告产品，顾客群体较多，但价格较贵。顾客都是冲着品牌来的，客品数较少。措施：推荐顾客联合用药按疗程用药效果好，力争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9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盒。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015744974cd604bb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684903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1520" y="260648"/>
            <a:ext cx="770485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tx2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800" dirty="0" smtClean="0">
                <a:solidFill>
                  <a:schemeClr val="tx2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月排名后十名销售情况分析及改进措施</a:t>
            </a:r>
            <a:endParaRPr lang="en-US" altLang="zh-CN" sz="2800" dirty="0" smtClean="0">
              <a:solidFill>
                <a:schemeClr val="tx2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800" dirty="0" smtClean="0">
              <a:solidFill>
                <a:schemeClr val="tx2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阿司匹林肠溶片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月销售排名倒数第十，销售金额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1.8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元，同比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增长</a:t>
            </a:r>
            <a:r>
              <a:rPr lang="en-US" altLang="zh-CN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0%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。措施：在顾客购买心血管系统的药品是可以询问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需不需要加点抗血栓的药，可以预防心肌梗塞，联合用药效果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更好。力争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9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瓶。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氨茶碱片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月销售排名倒数第九，销售金额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1.8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元，同比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增长</a:t>
            </a:r>
            <a:r>
              <a:rPr lang="en-US" altLang="zh-CN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13%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。措施：将对该品种在交接班时培训其功效，多做联合用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药关联搭配销售，调整关联陈列位置。力争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9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盒。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尿素软膏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月销售排名倒数第八，销售金额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1.8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元，同比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下</a:t>
            </a:r>
            <a:endParaRPr lang="en-US" altLang="zh-CN" sz="2000" dirty="0" smtClean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降</a:t>
            </a:r>
            <a:r>
              <a:rPr lang="en-US" altLang="zh-CN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50%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。该品种摆放位置太偏。措施：将对该品种在交接班时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培训其功效，多做联合用药关联搭配销售，调整关联陈列位置。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力争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9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6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盒。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硝苯地平片（心痛定）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销售排名倒数第七，销售金额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1.8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元，同比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zh-CN" altLang="en-US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增长</a:t>
            </a:r>
            <a:r>
              <a:rPr lang="en-US" altLang="zh-CN" sz="2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100%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。措施：在顾客购买心血管系统的药品是可以询问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需不需要加点预防心绞痛的药，联合用药效果更好。力争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9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月销售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瓶。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552</TotalTime>
  <Words>1553</Words>
  <Application>Microsoft Office PowerPoint</Application>
  <PresentationFormat>全屏显示(4:3)</PresentationFormat>
  <Paragraphs>165</Paragraphs>
  <Slides>12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幻灯片 1</vt:lpstr>
      <vt:lpstr>幻灯片 2</vt:lpstr>
      <vt:lpstr>7、8月大类销售占比图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Forever</dc:creator>
  <cp:lastModifiedBy>Forever</cp:lastModifiedBy>
  <cp:revision>56</cp:revision>
  <dcterms:created xsi:type="dcterms:W3CDTF">2015-09-14T08:53:54Z</dcterms:created>
  <dcterms:modified xsi:type="dcterms:W3CDTF">2015-09-17T04:24:10Z</dcterms:modified>
</cp:coreProperties>
</file>