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7.1-7.31%20-%20&#21103;&#2641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8.1-8.31%20-%20&#21103;&#2641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7.1-7.31%20-%20&#21103;&#2641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8.1-8.31%20-%20&#21103;&#2641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[7.1-7.31 - 副本.xlsx]Sheet4!数据透视表1</c:name>
    <c:fmtId val="3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Sheet4!$B$1:$B$2</c:f>
              <c:strCache>
                <c:ptCount val="1"/>
                <c:pt idx="0">
                  <c:v>阿胶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Sheet4!$B$3</c:f>
              <c:numCache>
                <c:formatCode>General</c:formatCode>
                <c:ptCount val="1"/>
                <c:pt idx="0">
                  <c:v>995</c:v>
                </c:pt>
              </c:numCache>
            </c:numRef>
          </c:val>
        </c:ser>
        <c:ser>
          <c:idx val="1"/>
          <c:order val="1"/>
          <c:tx>
            <c:strRef>
              <c:f>Sheet4!$C$1:$C$2</c:f>
              <c:strCache>
                <c:ptCount val="1"/>
                <c:pt idx="0">
                  <c:v>阿奇霉素片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Sheet4!$C$3</c:f>
              <c:numCache>
                <c:formatCode>General</c:formatCode>
                <c:ptCount val="1"/>
                <c:pt idx="0">
                  <c:v>914.49</c:v>
                </c:pt>
              </c:numCache>
            </c:numRef>
          </c:val>
        </c:ser>
        <c:ser>
          <c:idx val="2"/>
          <c:order val="2"/>
          <c:tx>
            <c:strRef>
              <c:f>Sheet4!$D$1:$D$2</c:f>
              <c:strCache>
                <c:ptCount val="1"/>
                <c:pt idx="0">
                  <c:v>补肾益寿胶囊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Sheet4!$D$3</c:f>
              <c:numCache>
                <c:formatCode>General</c:formatCode>
                <c:ptCount val="1"/>
                <c:pt idx="0">
                  <c:v>2320</c:v>
                </c:pt>
              </c:numCache>
            </c:numRef>
          </c:val>
        </c:ser>
        <c:ser>
          <c:idx val="3"/>
          <c:order val="3"/>
          <c:tx>
            <c:strRef>
              <c:f>Sheet4!$E$1:$E$2</c:f>
              <c:strCache>
                <c:ptCount val="1"/>
                <c:pt idx="0">
                  <c:v>多巴丝肼片(美多芭)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Sheet4!$E$3</c:f>
              <c:numCache>
                <c:formatCode>General</c:formatCode>
                <c:ptCount val="1"/>
                <c:pt idx="0">
                  <c:v>845</c:v>
                </c:pt>
              </c:numCache>
            </c:numRef>
          </c:val>
        </c:ser>
        <c:ser>
          <c:idx val="4"/>
          <c:order val="4"/>
          <c:tx>
            <c:strRef>
              <c:f>Sheet4!$F$1:$F$2</c:f>
              <c:strCache>
                <c:ptCount val="1"/>
                <c:pt idx="0">
                  <c:v>藿香正气口服液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Sheet4!$F$3</c:f>
              <c:numCache>
                <c:formatCode>General</c:formatCode>
                <c:ptCount val="1"/>
                <c:pt idx="0">
                  <c:v>3289.93</c:v>
                </c:pt>
              </c:numCache>
            </c:numRef>
          </c:val>
        </c:ser>
        <c:ser>
          <c:idx val="5"/>
          <c:order val="5"/>
          <c:tx>
            <c:strRef>
              <c:f>Sheet4!$G$1:$G$2</c:f>
              <c:strCache>
                <c:ptCount val="1"/>
                <c:pt idx="0">
                  <c:v>葡萄糖酸钙锌口服溶液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Sheet4!$G$3</c:f>
              <c:numCache>
                <c:formatCode>General</c:formatCode>
                <c:ptCount val="1"/>
                <c:pt idx="0">
                  <c:v>2954.59</c:v>
                </c:pt>
              </c:numCache>
            </c:numRef>
          </c:val>
        </c:ser>
        <c:ser>
          <c:idx val="6"/>
          <c:order val="6"/>
          <c:tx>
            <c:strRef>
              <c:f>Sheet4!$H$1:$H$2</c:f>
              <c:strCache>
                <c:ptCount val="1"/>
                <c:pt idx="0">
                  <c:v>三七破壁饮片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Sheet4!$H$3</c:f>
              <c:numCache>
                <c:formatCode>General</c:formatCode>
                <c:ptCount val="1"/>
                <c:pt idx="0">
                  <c:v>960</c:v>
                </c:pt>
              </c:numCache>
            </c:numRef>
          </c:val>
        </c:ser>
        <c:ser>
          <c:idx val="7"/>
          <c:order val="7"/>
          <c:tx>
            <c:strRef>
              <c:f>Sheet4!$I$1:$I$2</c:f>
              <c:strCache>
                <c:ptCount val="1"/>
                <c:pt idx="0">
                  <c:v>善存沛优牌辅助降血脂软胶囊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Sheet4!$I$3</c:f>
              <c:numCache>
                <c:formatCode>General</c:formatCode>
                <c:ptCount val="1"/>
                <c:pt idx="0">
                  <c:v>840</c:v>
                </c:pt>
              </c:numCache>
            </c:numRef>
          </c:val>
        </c:ser>
        <c:ser>
          <c:idx val="8"/>
          <c:order val="8"/>
          <c:tx>
            <c:strRef>
              <c:f>Sheet4!$J$1:$J$2</c:f>
              <c:strCache>
                <c:ptCount val="1"/>
                <c:pt idx="0">
                  <c:v>石斛破壁饮片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Sheet4!$J$3</c:f>
              <c:numCache>
                <c:formatCode>General</c:formatCode>
                <c:ptCount val="1"/>
                <c:pt idx="0">
                  <c:v>960</c:v>
                </c:pt>
              </c:numCache>
            </c:numRef>
          </c:val>
        </c:ser>
        <c:ser>
          <c:idx val="9"/>
          <c:order val="9"/>
          <c:tx>
            <c:strRef>
              <c:f>Sheet4!$K$1:$K$2</c:f>
              <c:strCache>
                <c:ptCount val="1"/>
                <c:pt idx="0">
                  <c:v>硝苯地平控释片(拜新同)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Sheet4!$K$3</c:f>
              <c:numCache>
                <c:formatCode>General</c:formatCode>
                <c:ptCount val="1"/>
                <c:pt idx="0">
                  <c:v>1175</c:v>
                </c:pt>
              </c:numCache>
            </c:numRef>
          </c:val>
        </c:ser>
        <c:ser>
          <c:idx val="10"/>
          <c:order val="10"/>
          <c:tx>
            <c:strRef>
              <c:f>Sheet4!$L$1:$L$2</c:f>
              <c:strCache>
                <c:ptCount val="1"/>
                <c:pt idx="0">
                  <c:v>(空白)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Sheet4!$L$3</c:f>
              <c:numCache>
                <c:formatCode>General</c:formatCode>
                <c:ptCount val="1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932608"/>
        <c:axId val="58934400"/>
      </c:barChart>
      <c:catAx>
        <c:axId val="58932608"/>
        <c:scaling>
          <c:orientation val="minMax"/>
        </c:scaling>
        <c:delete val="0"/>
        <c:axPos val="b"/>
        <c:majorTickMark val="out"/>
        <c:minorTickMark val="none"/>
        <c:tickLblPos val="nextTo"/>
        <c:crossAx val="58934400"/>
        <c:crosses val="autoZero"/>
        <c:auto val="1"/>
        <c:lblAlgn val="ctr"/>
        <c:lblOffset val="100"/>
        <c:noMultiLvlLbl val="0"/>
      </c:catAx>
      <c:valAx>
        <c:axId val="589344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89326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[8.1-8.31 - 副本.xlsx]Sheet4!数据透视表1</c:name>
    <c:fmtId val="3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Sheet4!$B$1:$B$2</c:f>
              <c:strCache>
                <c:ptCount val="1"/>
                <c:pt idx="0">
                  <c:v>阿胶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Sheet4!$B$3</c:f>
              <c:numCache>
                <c:formatCode>General</c:formatCode>
                <c:ptCount val="1"/>
                <c:pt idx="0">
                  <c:v>965.11</c:v>
                </c:pt>
              </c:numCache>
            </c:numRef>
          </c:val>
        </c:ser>
        <c:ser>
          <c:idx val="1"/>
          <c:order val="1"/>
          <c:tx>
            <c:strRef>
              <c:f>Sheet4!$C$1:$C$2</c:f>
              <c:strCache>
                <c:ptCount val="1"/>
                <c:pt idx="0">
                  <c:v>阿胶（太极天胶）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Sheet4!$C$3</c:f>
              <c:numCache>
                <c:formatCode>General</c:formatCode>
                <c:ptCount val="1"/>
                <c:pt idx="0">
                  <c:v>3196</c:v>
                </c:pt>
              </c:numCache>
            </c:numRef>
          </c:val>
        </c:ser>
        <c:ser>
          <c:idx val="2"/>
          <c:order val="2"/>
          <c:tx>
            <c:strRef>
              <c:f>Sheet4!$D$1:$D$2</c:f>
              <c:strCache>
                <c:ptCount val="1"/>
                <c:pt idx="0">
                  <c:v>苯磺酸氨氯地平片(络活喜)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Sheet4!$D$3</c:f>
              <c:numCache>
                <c:formatCode>General</c:formatCode>
                <c:ptCount val="1"/>
                <c:pt idx="0">
                  <c:v>1025</c:v>
                </c:pt>
              </c:numCache>
            </c:numRef>
          </c:val>
        </c:ser>
        <c:ser>
          <c:idx val="3"/>
          <c:order val="3"/>
          <c:tx>
            <c:strRef>
              <c:f>Sheet4!$E$1:$E$2</c:f>
              <c:strCache>
                <c:ptCount val="1"/>
                <c:pt idx="0">
                  <c:v>补肾益寿胶囊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Sheet4!$E$3</c:f>
              <c:numCache>
                <c:formatCode>General</c:formatCode>
                <c:ptCount val="1"/>
                <c:pt idx="0">
                  <c:v>2800</c:v>
                </c:pt>
              </c:numCache>
            </c:numRef>
          </c:val>
        </c:ser>
        <c:ser>
          <c:idx val="4"/>
          <c:order val="4"/>
          <c:tx>
            <c:strRef>
              <c:f>Sheet4!$F$1:$F$2</c:f>
              <c:strCache>
                <c:ptCount val="1"/>
                <c:pt idx="0">
                  <c:v>恩替卡韦片(博路定)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Sheet4!$F$3</c:f>
              <c:numCache>
                <c:formatCode>General</c:formatCode>
                <c:ptCount val="1"/>
                <c:pt idx="0">
                  <c:v>1920</c:v>
                </c:pt>
              </c:numCache>
            </c:numRef>
          </c:val>
        </c:ser>
        <c:ser>
          <c:idx val="5"/>
          <c:order val="5"/>
          <c:tx>
            <c:strRef>
              <c:f>Sheet4!$G$1:$G$2</c:f>
              <c:strCache>
                <c:ptCount val="1"/>
                <c:pt idx="0">
                  <c:v>枸橼酸西地那非片(万艾可)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Sheet4!$G$3</c:f>
              <c:numCache>
                <c:formatCode>General</c:formatCode>
                <c:ptCount val="1"/>
                <c:pt idx="0">
                  <c:v>3791.7799999999997</c:v>
                </c:pt>
              </c:numCache>
            </c:numRef>
          </c:val>
        </c:ser>
        <c:ser>
          <c:idx val="6"/>
          <c:order val="6"/>
          <c:tx>
            <c:strRef>
              <c:f>Sheet4!$H$1:$H$2</c:f>
              <c:strCache>
                <c:ptCount val="1"/>
                <c:pt idx="0">
                  <c:v>藿香正气口服液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Sheet4!$H$3</c:f>
              <c:numCache>
                <c:formatCode>General</c:formatCode>
                <c:ptCount val="1"/>
                <c:pt idx="0">
                  <c:v>1573.79</c:v>
                </c:pt>
              </c:numCache>
            </c:numRef>
          </c:val>
        </c:ser>
        <c:ser>
          <c:idx val="7"/>
          <c:order val="7"/>
          <c:tx>
            <c:strRef>
              <c:f>Sheet4!$I$1:$I$2</c:f>
              <c:strCache>
                <c:ptCount val="1"/>
                <c:pt idx="0">
                  <c:v>葡萄糖酸钙锌口服溶液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Sheet4!$I$3</c:f>
              <c:numCache>
                <c:formatCode>General</c:formatCode>
                <c:ptCount val="1"/>
                <c:pt idx="0">
                  <c:v>2320</c:v>
                </c:pt>
              </c:numCache>
            </c:numRef>
          </c:val>
        </c:ser>
        <c:ser>
          <c:idx val="8"/>
          <c:order val="8"/>
          <c:tx>
            <c:strRef>
              <c:f>Sheet4!$J$1:$J$2</c:f>
              <c:strCache>
                <c:ptCount val="1"/>
                <c:pt idx="0">
                  <c:v>舒筋健腰丸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Sheet4!$J$3</c:f>
              <c:numCache>
                <c:formatCode>General</c:formatCode>
                <c:ptCount val="1"/>
                <c:pt idx="0">
                  <c:v>1580</c:v>
                </c:pt>
              </c:numCache>
            </c:numRef>
          </c:val>
        </c:ser>
        <c:ser>
          <c:idx val="9"/>
          <c:order val="9"/>
          <c:tx>
            <c:strRef>
              <c:f>Sheet4!$K$1:$K$2</c:f>
              <c:strCache>
                <c:ptCount val="1"/>
                <c:pt idx="0">
                  <c:v>(空白)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Sheet4!$K$3</c:f>
              <c:numCache>
                <c:formatCode>General</c:formatCode>
                <c:ptCount val="1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823040"/>
        <c:axId val="62833024"/>
      </c:barChart>
      <c:catAx>
        <c:axId val="62823040"/>
        <c:scaling>
          <c:orientation val="minMax"/>
        </c:scaling>
        <c:delete val="0"/>
        <c:axPos val="b"/>
        <c:majorTickMark val="out"/>
        <c:minorTickMark val="none"/>
        <c:tickLblPos val="nextTo"/>
        <c:crossAx val="62833024"/>
        <c:crosses val="autoZero"/>
        <c:auto val="1"/>
        <c:lblAlgn val="ctr"/>
        <c:lblOffset val="100"/>
        <c:noMultiLvlLbl val="0"/>
      </c:catAx>
      <c:valAx>
        <c:axId val="62833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28230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[7.1-7.31 - 副本.xlsx]Sheet5!数据透视表2</c:name>
    <c:fmtId val="4"/>
  </c:pivotSource>
  <c:chart>
    <c:autoTitleDeleted val="1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</c:pivotFmts>
    <c:plotArea>
      <c:layout/>
      <c:pieChart>
        <c:varyColors val="1"/>
        <c:ser>
          <c:idx val="0"/>
          <c:order val="0"/>
          <c:tx>
            <c:strRef>
              <c:f>Sheet5!$B$1</c:f>
              <c:strCache>
                <c:ptCount val="1"/>
                <c:pt idx="0">
                  <c:v>汇总</c:v>
                </c:pt>
              </c:strCache>
            </c:strRef>
          </c:tx>
          <c:dLbls>
            <c:txPr>
              <a:bodyPr/>
              <a:lstStyle/>
              <a:p>
                <a:pPr>
                  <a:defRPr/>
                </a:pPr>
                <a:endParaRPr lang="zh-CN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Sheet5!$A$2:$A$10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Sheet5!$B$2:$B$10</c:f>
              <c:numCache>
                <c:formatCode>General</c:formatCode>
                <c:ptCount val="8"/>
                <c:pt idx="0">
                  <c:v>9158.1</c:v>
                </c:pt>
                <c:pt idx="1">
                  <c:v>649.76</c:v>
                </c:pt>
                <c:pt idx="2">
                  <c:v>768.2</c:v>
                </c:pt>
                <c:pt idx="3">
                  <c:v>0.36</c:v>
                </c:pt>
                <c:pt idx="4">
                  <c:v>843.91999999999985</c:v>
                </c:pt>
                <c:pt idx="5">
                  <c:v>58678.550000000068</c:v>
                </c:pt>
                <c:pt idx="6">
                  <c:v>3462.380000000001</c:v>
                </c:pt>
                <c:pt idx="7">
                  <c:v>6574.7700000000013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[8.1-8.31 - 副本.xlsx]Sheet4!数据透视表1</c:name>
    <c:fmtId val="4"/>
  </c:pivotSource>
  <c:chart>
    <c:autoTitleDeleted val="1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</c:pivotFmts>
    <c:plotArea>
      <c:layout/>
      <c:pieChart>
        <c:varyColors val="1"/>
        <c:ser>
          <c:idx val="0"/>
          <c:order val="0"/>
          <c:tx>
            <c:strRef>
              <c:f>Sheet4!$B$1</c:f>
              <c:strCache>
                <c:ptCount val="1"/>
                <c:pt idx="0">
                  <c:v>汇总</c:v>
                </c:pt>
              </c:strCache>
            </c:strRef>
          </c:tx>
          <c:dLbls>
            <c:txPr>
              <a:bodyPr/>
              <a:lstStyle/>
              <a:p>
                <a:pPr>
                  <a:defRPr/>
                </a:pPr>
                <a:endParaRPr lang="zh-CN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Sheet4!$A$2:$A$9</c:f>
              <c:strCache>
                <c:ptCount val="7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消毒产品</c:v>
                </c:pt>
                <c:pt idx="4">
                  <c:v>药品</c:v>
                </c:pt>
                <c:pt idx="5">
                  <c:v>医疗器械</c:v>
                </c:pt>
                <c:pt idx="6">
                  <c:v>中药材及中药饮片</c:v>
                </c:pt>
              </c:strCache>
            </c:strRef>
          </c:cat>
          <c:val>
            <c:numRef>
              <c:f>Sheet4!$B$2:$B$9</c:f>
              <c:numCache>
                <c:formatCode>General</c:formatCode>
                <c:ptCount val="7"/>
                <c:pt idx="0">
                  <c:v>6324.1500000000015</c:v>
                </c:pt>
                <c:pt idx="1">
                  <c:v>994.5</c:v>
                </c:pt>
                <c:pt idx="2">
                  <c:v>563.82999999999993</c:v>
                </c:pt>
                <c:pt idx="3">
                  <c:v>550.63</c:v>
                </c:pt>
                <c:pt idx="4">
                  <c:v>62760.340000000004</c:v>
                </c:pt>
                <c:pt idx="5">
                  <c:v>2974.5099999999998</c:v>
                </c:pt>
                <c:pt idx="6">
                  <c:v>3723.6599999999985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</c:extLst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天久北巷</a:t>
            </a:r>
            <a:r>
              <a:rPr lang="zh-CN" altLang="en-US" dirty="0" smtClean="0"/>
              <a:t>店</a:t>
            </a:r>
            <a:r>
              <a:rPr lang="en-US" altLang="zh-CN" dirty="0"/>
              <a:t>7-8</a:t>
            </a:r>
            <a:r>
              <a:rPr lang="zh-CN" altLang="en-US" dirty="0"/>
              <a:t>月数据对比</a:t>
            </a:r>
          </a:p>
        </p:txBody>
      </p:sp>
    </p:spTree>
    <p:extLst>
      <p:ext uri="{BB962C8B-B14F-4D97-AF65-F5344CB8AC3E}">
        <p14:creationId xmlns:p14="http://schemas.microsoft.com/office/powerpoint/2010/main" val="965835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7-8</a:t>
            </a:r>
            <a:r>
              <a:rPr lang="zh-CN" altLang="en-US" dirty="0" smtClean="0"/>
              <a:t>月药品销售前</a:t>
            </a:r>
            <a:r>
              <a:rPr lang="en-US" altLang="zh-CN" dirty="0" smtClean="0"/>
              <a:t>10</a:t>
            </a:r>
            <a:r>
              <a:rPr lang="zh-CN" altLang="en-US" dirty="0" smtClean="0"/>
              <a:t>名对比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月药品销售前</a:t>
            </a:r>
            <a:r>
              <a:rPr lang="en-US" altLang="zh-CN" dirty="0" smtClean="0"/>
              <a:t>10</a:t>
            </a:r>
            <a:r>
              <a:rPr lang="zh-CN" altLang="en-US" dirty="0" smtClean="0"/>
              <a:t>名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月药品销售前</a:t>
            </a:r>
            <a:r>
              <a:rPr lang="en-US" altLang="zh-CN" dirty="0" smtClean="0"/>
              <a:t>10</a:t>
            </a:r>
            <a:r>
              <a:rPr lang="zh-CN" altLang="en-US" dirty="0" smtClean="0"/>
              <a:t>名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内容占位符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38684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月大类分析占比</a:t>
            </a:r>
            <a:endParaRPr lang="zh-CN" altLang="en-US" dirty="0"/>
          </a:p>
        </p:txBody>
      </p:sp>
      <p:graphicFrame>
        <p:nvGraphicFramePr>
          <p:cNvPr id="3" name="图表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3326773"/>
              </p:ext>
            </p:extLst>
          </p:nvPr>
        </p:nvGraphicFramePr>
        <p:xfrm>
          <a:off x="1403648" y="1484784"/>
          <a:ext cx="612068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6812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月大类分析占比</a:t>
            </a:r>
            <a:endParaRPr lang="zh-CN" altLang="en-US" dirty="0"/>
          </a:p>
        </p:txBody>
      </p:sp>
      <p:graphicFrame>
        <p:nvGraphicFramePr>
          <p:cNvPr id="3" name="图表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1422647"/>
              </p:ext>
            </p:extLst>
          </p:nvPr>
        </p:nvGraphicFramePr>
        <p:xfrm>
          <a:off x="1331640" y="1412776"/>
          <a:ext cx="662473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44556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45</Words>
  <Application>Microsoft Office PowerPoint</Application>
  <PresentationFormat>全屏显示(4:3)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天久北巷店7-8月数据对比</vt:lpstr>
      <vt:lpstr>7-8月药品销售前10名对比</vt:lpstr>
      <vt:lpstr>7月大类分析占比</vt:lpstr>
      <vt:lpstr>8月大类分析占比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天久北巷店7-8月数据对比</dc:title>
  <dc:creator>Administrator</dc:creator>
  <cp:lastModifiedBy>PC</cp:lastModifiedBy>
  <cp:revision>6</cp:revision>
  <dcterms:created xsi:type="dcterms:W3CDTF">2015-09-16T01:38:53Z</dcterms:created>
  <dcterms:modified xsi:type="dcterms:W3CDTF">2015-09-16T02:21:22Z</dcterms:modified>
</cp:coreProperties>
</file>