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5" r:id="rId4"/>
    <p:sldId id="266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59" autoAdjust="0"/>
    <p:restoredTop sz="94660"/>
  </p:normalViewPr>
  <p:slideViewPr>
    <p:cSldViewPr>
      <p:cViewPr varScale="1">
        <p:scale>
          <a:sx n="71" d="100"/>
          <a:sy n="71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tor\Desktop\7.1-7.31%20-%20&#21103;&#2641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tor\Desktop\8.1-8.31%20-%20&#21103;&#26412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tor\Desktop\7.1-7.31%20-%20&#21103;&#26412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tor\Desktop\8.1-8.31%20-%20&#21103;&#2641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[7.1-7.31 - 副本.xlsx]Sheet4!数据透视表1</c:name>
    <c:fmtId val="3"/>
  </c:pivotSource>
  <c:chart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  <c:pivotFmt>
        <c:idx val="19"/>
        <c:marker>
          <c:symbol val="none"/>
        </c:marker>
      </c:pivotFmt>
      <c:pivotFmt>
        <c:idx val="20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3.1957554385456416E-2"/>
          <c:y val="0.12908355205599301"/>
          <c:w val="0.75462119382316473"/>
          <c:h val="0.73736730825313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Sheet4!$B$1:$B$2</c:f>
              <c:strCache>
                <c:ptCount val="1"/>
                <c:pt idx="0">
                  <c:v>阿胶（太极天胶）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Sheet4!$B$3</c:f>
              <c:numCache>
                <c:formatCode>General</c:formatCode>
                <c:ptCount val="1"/>
                <c:pt idx="0">
                  <c:v>799</c:v>
                </c:pt>
              </c:numCache>
            </c:numRef>
          </c:val>
        </c:ser>
        <c:ser>
          <c:idx val="1"/>
          <c:order val="1"/>
          <c:tx>
            <c:strRef>
              <c:f>Sheet4!$C$1:$C$2</c:f>
              <c:strCache>
                <c:ptCount val="1"/>
                <c:pt idx="0">
                  <c:v>阿托伐他汀钙片(立普妥)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Sheet4!$C$3</c:f>
              <c:numCache>
                <c:formatCode>General</c:formatCode>
                <c:ptCount val="1"/>
                <c:pt idx="0">
                  <c:v>490.5</c:v>
                </c:pt>
              </c:numCache>
            </c:numRef>
          </c:val>
        </c:ser>
        <c:ser>
          <c:idx val="2"/>
          <c:order val="2"/>
          <c:tx>
            <c:strRef>
              <c:f>Sheet4!$D$1:$D$2</c:f>
              <c:strCache>
                <c:ptCount val="1"/>
                <c:pt idx="0">
                  <c:v>恩替卡韦分散片(润众)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Sheet4!$D$3</c:f>
              <c:numCache>
                <c:formatCode>General</c:formatCode>
                <c:ptCount val="1"/>
                <c:pt idx="0">
                  <c:v>582.55999999999995</c:v>
                </c:pt>
              </c:numCache>
            </c:numRef>
          </c:val>
        </c:ser>
        <c:ser>
          <c:idx val="3"/>
          <c:order val="3"/>
          <c:tx>
            <c:strRef>
              <c:f>Sheet4!$E$1:$E$2</c:f>
              <c:strCache>
                <c:ptCount val="1"/>
                <c:pt idx="0">
                  <c:v>枸橼酸西地那非片(万艾可)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Sheet4!$E$3</c:f>
              <c:numCache>
                <c:formatCode>General</c:formatCode>
                <c:ptCount val="1"/>
                <c:pt idx="0">
                  <c:v>965</c:v>
                </c:pt>
              </c:numCache>
            </c:numRef>
          </c:val>
        </c:ser>
        <c:ser>
          <c:idx val="4"/>
          <c:order val="4"/>
          <c:tx>
            <c:strRef>
              <c:f>Sheet4!$F$1:$F$2</c:f>
              <c:strCache>
                <c:ptCount val="1"/>
                <c:pt idx="0">
                  <c:v>藿香正气口服液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Sheet4!$F$3</c:f>
              <c:numCache>
                <c:formatCode>General</c:formatCode>
                <c:ptCount val="1"/>
                <c:pt idx="0">
                  <c:v>2471.08</c:v>
                </c:pt>
              </c:numCache>
            </c:numRef>
          </c:val>
        </c:ser>
        <c:ser>
          <c:idx val="5"/>
          <c:order val="5"/>
          <c:tx>
            <c:strRef>
              <c:f>Sheet4!$G$1:$G$2</c:f>
              <c:strCache>
                <c:ptCount val="1"/>
                <c:pt idx="0">
                  <c:v>葡萄糖酸钙锌口服溶液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Sheet4!$G$3</c:f>
              <c:numCache>
                <c:formatCode>General</c:formatCode>
                <c:ptCount val="1"/>
                <c:pt idx="0">
                  <c:v>812</c:v>
                </c:pt>
              </c:numCache>
            </c:numRef>
          </c:val>
        </c:ser>
        <c:ser>
          <c:idx val="6"/>
          <c:order val="6"/>
          <c:tx>
            <c:strRef>
              <c:f>Sheet4!$H$1:$H$2</c:f>
              <c:strCache>
                <c:ptCount val="1"/>
                <c:pt idx="0">
                  <c:v>舒筋健腰丸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Sheet4!$H$3</c:f>
              <c:numCache>
                <c:formatCode>General</c:formatCode>
                <c:ptCount val="1"/>
                <c:pt idx="0">
                  <c:v>1540</c:v>
                </c:pt>
              </c:numCache>
            </c:numRef>
          </c:val>
        </c:ser>
        <c:ser>
          <c:idx val="7"/>
          <c:order val="7"/>
          <c:tx>
            <c:strRef>
              <c:f>Sheet4!$I$1:$I$2</c:f>
              <c:strCache>
                <c:ptCount val="1"/>
                <c:pt idx="0">
                  <c:v>汤臣倍健蛋白质粉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Sheet4!$I$3</c:f>
              <c:numCache>
                <c:formatCode>General</c:formatCode>
                <c:ptCount val="1"/>
                <c:pt idx="0">
                  <c:v>2401.1999999999998</c:v>
                </c:pt>
              </c:numCache>
            </c:numRef>
          </c:val>
        </c:ser>
        <c:ser>
          <c:idx val="8"/>
          <c:order val="8"/>
          <c:tx>
            <c:strRef>
              <c:f>Sheet4!$J$1:$J$2</c:f>
              <c:strCache>
                <c:ptCount val="1"/>
                <c:pt idx="0">
                  <c:v>香丹清牌珂妍胶囊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Sheet4!$J$3</c:f>
              <c:numCache>
                <c:formatCode>General</c:formatCode>
                <c:ptCount val="1"/>
                <c:pt idx="0">
                  <c:v>524.48</c:v>
                </c:pt>
              </c:numCache>
            </c:numRef>
          </c:val>
        </c:ser>
        <c:ser>
          <c:idx val="9"/>
          <c:order val="9"/>
          <c:tx>
            <c:strRef>
              <c:f>Sheet4!$K$1:$K$2</c:f>
              <c:strCache>
                <c:ptCount val="1"/>
                <c:pt idx="0">
                  <c:v>(空白)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Sheet4!$K$3</c:f>
              <c:numCache>
                <c:formatCode>General</c:formatCode>
                <c:ptCount val="1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407488"/>
        <c:axId val="27409024"/>
      </c:barChart>
      <c:catAx>
        <c:axId val="27407488"/>
        <c:scaling>
          <c:orientation val="minMax"/>
        </c:scaling>
        <c:delete val="0"/>
        <c:axPos val="b"/>
        <c:majorTickMark val="out"/>
        <c:minorTickMark val="none"/>
        <c:tickLblPos val="nextTo"/>
        <c:crossAx val="27409024"/>
        <c:crosses val="autoZero"/>
        <c:auto val="1"/>
        <c:lblAlgn val="ctr"/>
        <c:lblOffset val="100"/>
        <c:noMultiLvlLbl val="0"/>
      </c:catAx>
      <c:valAx>
        <c:axId val="274090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74074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[8.1-8.31 - 副本.xlsx]Sheet4!数据透视表1</c:name>
    <c:fmtId val="4"/>
  </c:pivotSource>
  <c:chart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  <c:pivotFmt>
        <c:idx val="19"/>
        <c:marker>
          <c:symbol val="none"/>
        </c:marker>
      </c:pivotFmt>
      <c:pivotFmt>
        <c:idx val="20"/>
        <c:marker>
          <c:symbol val="none"/>
        </c:marker>
      </c:pivotFmt>
      <c:pivotFmt>
        <c:idx val="21"/>
        <c:marker>
          <c:symbol val="none"/>
        </c:marker>
      </c:pivotFmt>
      <c:pivotFmt>
        <c:idx val="22"/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Sheet4!$B$1:$B$2</c:f>
              <c:strCache>
                <c:ptCount val="1"/>
                <c:pt idx="0">
                  <c:v>阿胶（太极天胶）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Sheet4!$B$3</c:f>
              <c:numCache>
                <c:formatCode>General</c:formatCode>
                <c:ptCount val="1"/>
                <c:pt idx="0">
                  <c:v>799</c:v>
                </c:pt>
              </c:numCache>
            </c:numRef>
          </c:val>
        </c:ser>
        <c:ser>
          <c:idx val="1"/>
          <c:order val="1"/>
          <c:tx>
            <c:strRef>
              <c:f>Sheet4!$C$1:$C$2</c:f>
              <c:strCache>
                <c:ptCount val="1"/>
                <c:pt idx="0">
                  <c:v>鸿茅药酒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Sheet4!$C$3</c:f>
              <c:numCache>
                <c:formatCode>General</c:formatCode>
                <c:ptCount val="1"/>
                <c:pt idx="0">
                  <c:v>1380</c:v>
                </c:pt>
              </c:numCache>
            </c:numRef>
          </c:val>
        </c:ser>
        <c:ser>
          <c:idx val="2"/>
          <c:order val="2"/>
          <c:tx>
            <c:strRef>
              <c:f>Sheet4!$D$1:$D$2</c:f>
              <c:strCache>
                <c:ptCount val="1"/>
                <c:pt idx="0">
                  <c:v>藿香正气口服液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Sheet4!$D$3</c:f>
              <c:numCache>
                <c:formatCode>General</c:formatCode>
                <c:ptCount val="1"/>
                <c:pt idx="0">
                  <c:v>2657.29</c:v>
                </c:pt>
              </c:numCache>
            </c:numRef>
          </c:val>
        </c:ser>
        <c:ser>
          <c:idx val="3"/>
          <c:order val="3"/>
          <c:tx>
            <c:strRef>
              <c:f>Sheet4!$E$1:$E$2</c:f>
              <c:strCache>
                <c:ptCount val="1"/>
                <c:pt idx="0">
                  <c:v>葡萄糖酸钙锌口服溶液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Sheet4!$E$3</c:f>
              <c:numCache>
                <c:formatCode>General</c:formatCode>
                <c:ptCount val="1"/>
                <c:pt idx="0">
                  <c:v>928</c:v>
                </c:pt>
              </c:numCache>
            </c:numRef>
          </c:val>
        </c:ser>
        <c:ser>
          <c:idx val="4"/>
          <c:order val="4"/>
          <c:tx>
            <c:strRef>
              <c:f>Sheet4!$F$1:$F$2</c:f>
              <c:strCache>
                <c:ptCount val="1"/>
                <c:pt idx="0">
                  <c:v>乳清蛋白粉（原乳清蛋白）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Sheet4!$F$3</c:f>
              <c:numCache>
                <c:formatCode>General</c:formatCode>
                <c:ptCount val="1"/>
                <c:pt idx="0">
                  <c:v>798</c:v>
                </c:pt>
              </c:numCache>
            </c:numRef>
          </c:val>
        </c:ser>
        <c:ser>
          <c:idx val="5"/>
          <c:order val="5"/>
          <c:tx>
            <c:strRef>
              <c:f>Sheet4!$G$1:$G$2</c:f>
              <c:strCache>
                <c:ptCount val="1"/>
                <c:pt idx="0">
                  <c:v>舒筋健腰丸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Sheet4!$G$3</c:f>
              <c:numCache>
                <c:formatCode>General</c:formatCode>
                <c:ptCount val="1"/>
                <c:pt idx="0">
                  <c:v>790</c:v>
                </c:pt>
              </c:numCache>
            </c:numRef>
          </c:val>
        </c:ser>
        <c:ser>
          <c:idx val="6"/>
          <c:order val="6"/>
          <c:tx>
            <c:strRef>
              <c:f>Sheet4!$H$1:$H$2</c:f>
              <c:strCache>
                <c:ptCount val="1"/>
                <c:pt idx="0">
                  <c:v>汤臣倍健蛋白质粉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Sheet4!$H$3</c:f>
              <c:numCache>
                <c:formatCode>General</c:formatCode>
                <c:ptCount val="1"/>
                <c:pt idx="0">
                  <c:v>776.04</c:v>
                </c:pt>
              </c:numCache>
            </c:numRef>
          </c:val>
        </c:ser>
        <c:ser>
          <c:idx val="7"/>
          <c:order val="7"/>
          <c:tx>
            <c:strRef>
              <c:f>Sheet4!$I$1:$I$2</c:f>
              <c:strCache>
                <c:ptCount val="1"/>
                <c:pt idx="0">
                  <c:v>天然维生素C咀嚼片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Sheet4!$I$3</c:f>
              <c:numCache>
                <c:formatCode>General</c:formatCode>
                <c:ptCount val="1"/>
                <c:pt idx="0">
                  <c:v>830</c:v>
                </c:pt>
              </c:numCache>
            </c:numRef>
          </c:val>
        </c:ser>
        <c:ser>
          <c:idx val="8"/>
          <c:order val="8"/>
          <c:tx>
            <c:strRef>
              <c:f>Sheet4!$J$1:$J$2</c:f>
              <c:strCache>
                <c:ptCount val="1"/>
                <c:pt idx="0">
                  <c:v>西洋参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Sheet4!$J$3</c:f>
              <c:numCache>
                <c:formatCode>General</c:formatCode>
                <c:ptCount val="1"/>
                <c:pt idx="0">
                  <c:v>752</c:v>
                </c:pt>
              </c:numCache>
            </c:numRef>
          </c:val>
        </c:ser>
        <c:ser>
          <c:idx val="9"/>
          <c:order val="9"/>
          <c:tx>
            <c:strRef>
              <c:f>Sheet4!$K$1:$K$2</c:f>
              <c:strCache>
                <c:ptCount val="1"/>
                <c:pt idx="0">
                  <c:v>雅培全安素全营养配方粉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Sheet4!$K$3</c:f>
              <c:numCache>
                <c:formatCode>General</c:formatCode>
                <c:ptCount val="1"/>
                <c:pt idx="0">
                  <c:v>613.6</c:v>
                </c:pt>
              </c:numCache>
            </c:numRef>
          </c:val>
        </c:ser>
        <c:ser>
          <c:idx val="10"/>
          <c:order val="10"/>
          <c:tx>
            <c:strRef>
              <c:f>Sheet4!$L$1:$L$2</c:f>
              <c:strCache>
                <c:ptCount val="1"/>
                <c:pt idx="0">
                  <c:v>(空白)</c:v>
                </c:pt>
              </c:strCache>
            </c:strRef>
          </c:tx>
          <c:invertIfNegative val="0"/>
          <c:cat>
            <c:strRef>
              <c:f>Sheet4!$A$3</c:f>
              <c:strCache>
                <c:ptCount val="1"/>
                <c:pt idx="0">
                  <c:v>汇总</c:v>
                </c:pt>
              </c:strCache>
            </c:strRef>
          </c:cat>
          <c:val>
            <c:numRef>
              <c:f>Sheet4!$L$3</c:f>
              <c:numCache>
                <c:formatCode>General</c:formatCode>
                <c:ptCount val="1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540480"/>
        <c:axId val="27542272"/>
      </c:barChart>
      <c:catAx>
        <c:axId val="27540480"/>
        <c:scaling>
          <c:orientation val="minMax"/>
        </c:scaling>
        <c:delete val="0"/>
        <c:axPos val="b"/>
        <c:majorTickMark val="out"/>
        <c:minorTickMark val="none"/>
        <c:tickLblPos val="nextTo"/>
        <c:crossAx val="27542272"/>
        <c:crosses val="autoZero"/>
        <c:auto val="1"/>
        <c:lblAlgn val="ctr"/>
        <c:lblOffset val="100"/>
        <c:noMultiLvlLbl val="0"/>
      </c:catAx>
      <c:valAx>
        <c:axId val="275422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75404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[7.1-7.31 - 副本.xlsx]Sheet4!数据透视表1</c:name>
    <c:fmtId val="5"/>
  </c:pivotSource>
  <c:chart>
    <c:title>
      <c:layout/>
      <c:overlay val="0"/>
    </c:title>
    <c:autoTitleDeleted val="0"/>
    <c:pivotFmts>
      <c:pivotFmt>
        <c:idx val="0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1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LegendKey val="0"/>
          <c:showVal val="0"/>
          <c:showCatName val="1"/>
          <c:showSerName val="0"/>
          <c:showPercent val="1"/>
          <c:showBubbleSize val="0"/>
        </c:dLbl>
      </c:pivotFmt>
    </c:pivotFmts>
    <c:plotArea>
      <c:layout/>
      <c:pieChart>
        <c:varyColors val="1"/>
        <c:ser>
          <c:idx val="0"/>
          <c:order val="0"/>
          <c:tx>
            <c:strRef>
              <c:f>Sheet4!$B$1</c:f>
              <c:strCache>
                <c:ptCount val="1"/>
                <c:pt idx="0">
                  <c:v>汇总</c:v>
                </c:pt>
              </c:strCache>
            </c:strRef>
          </c:tx>
          <c:dLbls>
            <c:txPr>
              <a:bodyPr/>
              <a:lstStyle/>
              <a:p>
                <a:pPr>
                  <a:defRPr/>
                </a:pPr>
                <a:endParaRPr lang="zh-CN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Sheet4!$A$2:$A$10</c:f>
              <c:strCache>
                <c:ptCount val="8"/>
                <c:pt idx="0">
                  <c:v>保健食品</c:v>
                </c:pt>
                <c:pt idx="1">
                  <c:v>化妆品</c:v>
                </c:pt>
                <c:pt idx="2">
                  <c:v>普通食品</c:v>
                </c:pt>
                <c:pt idx="3">
                  <c:v>日用品</c:v>
                </c:pt>
                <c:pt idx="4">
                  <c:v>消毒产品</c:v>
                </c:pt>
                <c:pt idx="5">
                  <c:v>药品</c:v>
                </c:pt>
                <c:pt idx="6">
                  <c:v>医疗器械</c:v>
                </c:pt>
                <c:pt idx="7">
                  <c:v>中药材及中药饮片</c:v>
                </c:pt>
              </c:strCache>
            </c:strRef>
          </c:cat>
          <c:val>
            <c:numRef>
              <c:f>Sheet4!$B$2:$B$10</c:f>
              <c:numCache>
                <c:formatCode>General</c:formatCode>
                <c:ptCount val="8"/>
                <c:pt idx="0">
                  <c:v>6341.24</c:v>
                </c:pt>
                <c:pt idx="1">
                  <c:v>290.42</c:v>
                </c:pt>
                <c:pt idx="2">
                  <c:v>860.67000000000007</c:v>
                </c:pt>
                <c:pt idx="3">
                  <c:v>1.5</c:v>
                </c:pt>
                <c:pt idx="4">
                  <c:v>177.04000000000002</c:v>
                </c:pt>
                <c:pt idx="5">
                  <c:v>42300.330000000089</c:v>
                </c:pt>
                <c:pt idx="6">
                  <c:v>3136.920000000001</c:v>
                </c:pt>
                <c:pt idx="7">
                  <c:v>2430.62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  <c14:dropZonesVisible val="1"/>
      </c14:pivotOptions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[8.1-8.31 - 副本.xlsx]Sheet4!数据透视表1</c:name>
    <c:fmtId val="3"/>
  </c:pivotSource>
  <c:chart>
    <c:autoTitleDeleted val="1"/>
    <c:pivotFmts>
      <c:pivotFmt>
        <c:idx val="0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1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LegendKey val="0"/>
          <c:showVal val="0"/>
          <c:showCatName val="1"/>
          <c:showSerName val="0"/>
          <c:showPercent val="1"/>
          <c:showBubbleSize val="0"/>
        </c:dLbl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LegendKey val="0"/>
          <c:showVal val="0"/>
          <c:showCatName val="1"/>
          <c:showSerName val="0"/>
          <c:showPercent val="1"/>
          <c:showBubbleSize val="0"/>
        </c:dLbl>
      </c:pivotFmt>
    </c:pivotFmts>
    <c:plotArea>
      <c:layout>
        <c:manualLayout>
          <c:layoutTarget val="inner"/>
          <c:xMode val="edge"/>
          <c:yMode val="edge"/>
          <c:x val="0.16907785099901182"/>
          <c:y val="6.8074672989550875E-2"/>
          <c:w val="0.66553313757527932"/>
          <c:h val="0.812465867969697"/>
        </c:manualLayout>
      </c:layout>
      <c:pieChart>
        <c:varyColors val="1"/>
        <c:ser>
          <c:idx val="0"/>
          <c:order val="0"/>
          <c:tx>
            <c:strRef>
              <c:f>Sheet4!$B$1</c:f>
              <c:strCache>
                <c:ptCount val="1"/>
                <c:pt idx="0">
                  <c:v>汇总</c:v>
                </c:pt>
              </c:strCache>
            </c:strRef>
          </c:tx>
          <c:dLbls>
            <c:txPr>
              <a:bodyPr/>
              <a:lstStyle/>
              <a:p>
                <a:pPr>
                  <a:defRPr/>
                </a:pPr>
                <a:endParaRPr lang="zh-CN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Sheet4!$A$2:$A$10</c:f>
              <c:strCache>
                <c:ptCount val="8"/>
                <c:pt idx="0">
                  <c:v>保健食品</c:v>
                </c:pt>
                <c:pt idx="1">
                  <c:v>化妆品</c:v>
                </c:pt>
                <c:pt idx="2">
                  <c:v>普通食品</c:v>
                </c:pt>
                <c:pt idx="3">
                  <c:v>日用品</c:v>
                </c:pt>
                <c:pt idx="4">
                  <c:v>消毒产品</c:v>
                </c:pt>
                <c:pt idx="5">
                  <c:v>药品</c:v>
                </c:pt>
                <c:pt idx="6">
                  <c:v>医疗器械</c:v>
                </c:pt>
                <c:pt idx="7">
                  <c:v>中药材及中药饮片</c:v>
                </c:pt>
              </c:strCache>
            </c:strRef>
          </c:cat>
          <c:val>
            <c:numRef>
              <c:f>Sheet4!$B$2:$B$10</c:f>
              <c:numCache>
                <c:formatCode>General</c:formatCode>
                <c:ptCount val="8"/>
                <c:pt idx="0">
                  <c:v>13338.709999999997</c:v>
                </c:pt>
                <c:pt idx="1">
                  <c:v>984.19</c:v>
                </c:pt>
                <c:pt idx="2">
                  <c:v>1405.1799999999996</c:v>
                </c:pt>
                <c:pt idx="3">
                  <c:v>43.4</c:v>
                </c:pt>
                <c:pt idx="4">
                  <c:v>449.39000000000004</c:v>
                </c:pt>
                <c:pt idx="5">
                  <c:v>92394.150000000154</c:v>
                </c:pt>
                <c:pt idx="6">
                  <c:v>7118.6700000000019</c:v>
                </c:pt>
                <c:pt idx="7">
                  <c:v>5997.37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  <c14:dropZonesVisible val="1"/>
      </c14:pivotOptions>
    </c:ext>
  </c:extLst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2015/9/16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2015/9/16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大源北街店</a:t>
            </a:r>
            <a:r>
              <a:rPr lang="en-US" altLang="zh-CN" dirty="0" smtClean="0"/>
              <a:t>7-8</a:t>
            </a:r>
            <a:r>
              <a:rPr lang="zh-CN" altLang="en-US" dirty="0" smtClean="0"/>
              <a:t>月数据对比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2159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7-8</a:t>
            </a:r>
            <a:r>
              <a:rPr lang="zh-CN" altLang="en-US" dirty="0" smtClean="0"/>
              <a:t>月前</a:t>
            </a:r>
            <a:r>
              <a:rPr lang="en-US" altLang="zh-CN" dirty="0" smtClean="0"/>
              <a:t>10 </a:t>
            </a:r>
            <a:r>
              <a:rPr lang="zh-CN" altLang="en-US" dirty="0" smtClean="0"/>
              <a:t>名药品销售对比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7</a:t>
            </a:r>
            <a:r>
              <a:rPr lang="zh-CN" altLang="en-US" dirty="0" smtClean="0"/>
              <a:t>月前</a:t>
            </a:r>
            <a:r>
              <a:rPr lang="en-US" altLang="zh-CN" dirty="0" smtClean="0"/>
              <a:t>10</a:t>
            </a:r>
            <a:r>
              <a:rPr lang="zh-CN" altLang="en-US" dirty="0" smtClean="0"/>
              <a:t>名药品销售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altLang="zh-CN" dirty="0" smtClean="0"/>
              <a:t>8</a:t>
            </a:r>
            <a:r>
              <a:rPr lang="zh-CN" altLang="en-US" dirty="0" smtClean="0"/>
              <a:t>月前</a:t>
            </a:r>
            <a:r>
              <a:rPr lang="en-US" altLang="zh-CN" dirty="0" smtClean="0"/>
              <a:t>10</a:t>
            </a:r>
            <a:r>
              <a:rPr lang="zh-CN" altLang="en-US" dirty="0" smtClean="0"/>
              <a:t>名药品销售</a:t>
            </a:r>
            <a:endParaRPr lang="zh-CN" altLang="en-US" dirty="0"/>
          </a:p>
        </p:txBody>
      </p:sp>
      <p:graphicFrame>
        <p:nvGraphicFramePr>
          <p:cNvPr id="10" name="内容占位符 9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内容占位符 12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57647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7</a:t>
            </a:r>
            <a:r>
              <a:rPr lang="zh-CN" altLang="en-US" dirty="0" smtClean="0"/>
              <a:t>月大类</a:t>
            </a:r>
            <a:r>
              <a:rPr lang="zh-CN" altLang="en-US" dirty="0" smtClean="0"/>
              <a:t>分析占比</a:t>
            </a:r>
            <a:endParaRPr lang="zh-CN" altLang="en-US" dirty="0"/>
          </a:p>
        </p:txBody>
      </p:sp>
      <p:graphicFrame>
        <p:nvGraphicFramePr>
          <p:cNvPr id="4" name="图表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7571171"/>
              </p:ext>
            </p:extLst>
          </p:nvPr>
        </p:nvGraphicFramePr>
        <p:xfrm>
          <a:off x="1763688" y="1484784"/>
          <a:ext cx="554461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0529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8</a:t>
            </a:r>
            <a:r>
              <a:rPr lang="zh-CN" altLang="en-US" dirty="0" smtClean="0"/>
              <a:t>月大类</a:t>
            </a:r>
            <a:r>
              <a:rPr lang="zh-CN" altLang="en-US" dirty="0" smtClean="0"/>
              <a:t>分析</a:t>
            </a:r>
            <a:r>
              <a:rPr lang="zh-CN" altLang="en-US" dirty="0"/>
              <a:t>占比</a:t>
            </a:r>
            <a:endParaRPr lang="zh-CN" altLang="en-US" dirty="0"/>
          </a:p>
        </p:txBody>
      </p:sp>
      <p:graphicFrame>
        <p:nvGraphicFramePr>
          <p:cNvPr id="3" name="图表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7508440"/>
              </p:ext>
            </p:extLst>
          </p:nvPr>
        </p:nvGraphicFramePr>
        <p:xfrm>
          <a:off x="971600" y="1196752"/>
          <a:ext cx="684076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28158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43</Words>
  <Application>Microsoft Office PowerPoint</Application>
  <PresentationFormat>全屏显示(4:3)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</vt:lpstr>
      <vt:lpstr>大源北街店7-8月数据对比</vt:lpstr>
      <vt:lpstr>7-8月前10 名药品销售对比</vt:lpstr>
      <vt:lpstr>7月大类分析占比</vt:lpstr>
      <vt:lpstr>8月大类分析占比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大源北街店数据分析</dc:title>
  <dc:creator>Administrator</dc:creator>
  <cp:lastModifiedBy>PC</cp:lastModifiedBy>
  <cp:revision>11</cp:revision>
  <dcterms:created xsi:type="dcterms:W3CDTF">2015-09-15T01:34:52Z</dcterms:created>
  <dcterms:modified xsi:type="dcterms:W3CDTF">2015-09-16T01:43:47Z</dcterms:modified>
</cp:coreProperties>
</file>