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sldIdLst>
    <p:sldId id="256" r:id="rId2"/>
    <p:sldId id="272" r:id="rId3"/>
    <p:sldId id="265" r:id="rId4"/>
    <p:sldId id="267" r:id="rId5"/>
    <p:sldId id="278" r:id="rId6"/>
    <p:sldId id="268" r:id="rId7"/>
    <p:sldId id="269" r:id="rId8"/>
    <p:sldId id="279" r:id="rId9"/>
    <p:sldId id="270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8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3567;&#32452;&#32451;&#20064;\&#21103;&#26412;&#22235;&#24029;&#22826;&#26497;PPT&#32451;&#20064;09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3567;&#32452;&#32451;&#20064;\&#22235;&#24029;&#22826;&#26497;PPT&#32451;&#20064;09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3567;&#32452;&#32451;&#20064;\&#22235;&#24029;&#22826;&#26497;PPT&#32451;&#20064;09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pivotSource>
    <c:name>[副本四川太极PPT练习0909.xlsx]Sheet4!数据透视表1</c:name>
    <c:fmtId val="15"/>
  </c:pivotSource>
  <c:chart>
    <c:title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Sheet4!$B$3</c:f>
              <c:strCache>
                <c:ptCount val="1"/>
                <c:pt idx="0">
                  <c:v>汇总</c:v>
                </c:pt>
              </c:strCache>
            </c:strRef>
          </c:tx>
          <c:cat>
            <c:multiLvlStrRef>
              <c:f>Sheet4!$A$4:$A$13</c:f>
              <c:multiLvlStrCache>
                <c:ptCount val="8"/>
                <c:lvl>
                  <c:pt idx="0">
                    <c:v>保健食品</c:v>
                  </c:pt>
                  <c:pt idx="1">
                    <c:v>化妆品</c:v>
                  </c:pt>
                  <c:pt idx="2">
                    <c:v>普通食品</c:v>
                  </c:pt>
                  <c:pt idx="3">
                    <c:v>日用品</c:v>
                  </c:pt>
                  <c:pt idx="4">
                    <c:v>消毒产品</c:v>
                  </c:pt>
                  <c:pt idx="5">
                    <c:v>药品</c:v>
                  </c:pt>
                  <c:pt idx="6">
                    <c:v>医疗器械</c:v>
                  </c:pt>
                  <c:pt idx="7">
                    <c:v>中药材及中药饮片</c:v>
                  </c:pt>
                </c:lvl>
                <c:lvl>
                  <c:pt idx="0">
                    <c:v>四川太极成华区崔家店路药店</c:v>
                  </c:pt>
                </c:lvl>
              </c:multiLvlStrCache>
            </c:multiLvlStrRef>
          </c:cat>
          <c:val>
            <c:numRef>
              <c:f>Sheet4!$B$4:$B$13</c:f>
              <c:numCache>
                <c:formatCode>General</c:formatCode>
                <c:ptCount val="8"/>
                <c:pt idx="0">
                  <c:v>12235.289999999985</c:v>
                </c:pt>
                <c:pt idx="1">
                  <c:v>1260.08</c:v>
                </c:pt>
                <c:pt idx="2">
                  <c:v>958.29999999999984</c:v>
                </c:pt>
                <c:pt idx="3">
                  <c:v>293.32</c:v>
                </c:pt>
                <c:pt idx="4">
                  <c:v>692.53000000000009</c:v>
                </c:pt>
                <c:pt idx="5">
                  <c:v>93820.870000000257</c:v>
                </c:pt>
                <c:pt idx="6">
                  <c:v>6695.6900000000014</c:v>
                </c:pt>
                <c:pt idx="7">
                  <c:v>3977.6799999999994</c:v>
                </c:pt>
              </c:numCache>
            </c:numRef>
          </c:val>
        </c:ser>
        <c:axId val="63156224"/>
        <c:axId val="63157760"/>
      </c:barChart>
      <c:catAx>
        <c:axId val="63156224"/>
        <c:scaling>
          <c:orientation val="minMax"/>
        </c:scaling>
        <c:axPos val="b"/>
        <c:tickLblPos val="nextTo"/>
        <c:txPr>
          <a:bodyPr/>
          <a:lstStyle/>
          <a:p>
            <a:pPr>
              <a:defRPr b="0" i="0" baseline="0">
                <a:solidFill>
                  <a:srgbClr val="FF0000"/>
                </a:solidFill>
              </a:defRPr>
            </a:pPr>
            <a:endParaRPr lang="zh-CN"/>
          </a:p>
        </c:txPr>
        <c:crossAx val="63157760"/>
        <c:crosses val="autoZero"/>
        <c:auto val="1"/>
        <c:lblAlgn val="ctr"/>
        <c:lblOffset val="100"/>
      </c:catAx>
      <c:valAx>
        <c:axId val="63157760"/>
        <c:scaling>
          <c:orientation val="minMax"/>
        </c:scaling>
        <c:axPos val="l"/>
        <c:majorGridlines/>
        <c:numFmt formatCode="General" sourceLinked="1"/>
        <c:tickLblPos val="nextTo"/>
        <c:crossAx val="631562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pivotSource>
    <c:name>[四川太极PPT练习0909.xlsx]Sheet5!数据透视表2</c:name>
    <c:fmtId val="2"/>
  </c:pivotSource>
  <c:chart>
    <c:title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zh-CN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zh-CN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Sheet5!$B$3</c:f>
              <c:strCache>
                <c:ptCount val="1"/>
                <c:pt idx="0">
                  <c:v>汇总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zh-CN"/>
              </a:p>
            </c:txPr>
            <c:showVal val="1"/>
          </c:dLbls>
          <c:cat>
            <c:strRef>
              <c:f>Sheet5!$A$4:$A$14</c:f>
              <c:strCache>
                <c:ptCount val="10"/>
                <c:pt idx="0">
                  <c:v>大卫排卵(LH)检测试条[促黄体生成素(LH)检测试纸(胶体金法)]</c:v>
                </c:pt>
                <c:pt idx="1">
                  <c:v>云南白药创可贴</c:v>
                </c:pt>
                <c:pt idx="2">
                  <c:v>感冒灵颗粒</c:v>
                </c:pt>
                <c:pt idx="3">
                  <c:v>维生素AD滴剂(伊可新)</c:v>
                </c:pt>
                <c:pt idx="4">
                  <c:v>鲜竹沥</c:v>
                </c:pt>
                <c:pt idx="5">
                  <c:v>藿香正气水</c:v>
                </c:pt>
                <c:pt idx="6">
                  <c:v>风油精</c:v>
                </c:pt>
                <c:pt idx="7">
                  <c:v>金银花露</c:v>
                </c:pt>
                <c:pt idx="8">
                  <c:v>藿香正气口服液</c:v>
                </c:pt>
              </c:strCache>
            </c:strRef>
          </c:cat>
          <c:val>
            <c:numRef>
              <c:f>Sheet5!$B$4:$B$14</c:f>
              <c:numCache>
                <c:formatCode>General</c:formatCode>
                <c:ptCount val="10"/>
                <c:pt idx="0">
                  <c:v>60</c:v>
                </c:pt>
                <c:pt idx="1">
                  <c:v>61</c:v>
                </c:pt>
                <c:pt idx="2">
                  <c:v>65</c:v>
                </c:pt>
                <c:pt idx="3">
                  <c:v>69</c:v>
                </c:pt>
                <c:pt idx="4">
                  <c:v>70</c:v>
                </c:pt>
                <c:pt idx="5">
                  <c:v>73</c:v>
                </c:pt>
                <c:pt idx="6">
                  <c:v>76</c:v>
                </c:pt>
                <c:pt idx="7">
                  <c:v>180</c:v>
                </c:pt>
                <c:pt idx="8">
                  <c:v>237</c:v>
                </c:pt>
                <c:pt idx="9">
                  <c:v>5705.2640260000044</c:v>
                </c:pt>
              </c:numCache>
            </c:numRef>
          </c:val>
        </c:ser>
        <c:axId val="63261696"/>
        <c:axId val="63279872"/>
      </c:barChart>
      <c:catAx>
        <c:axId val="63261696"/>
        <c:scaling>
          <c:orientation val="minMax"/>
        </c:scaling>
        <c:axPos val="b"/>
        <c:tickLblPos val="nextTo"/>
        <c:crossAx val="63279872"/>
        <c:crosses val="autoZero"/>
        <c:auto val="1"/>
        <c:lblAlgn val="ctr"/>
        <c:lblOffset val="100"/>
      </c:catAx>
      <c:valAx>
        <c:axId val="63279872"/>
        <c:scaling>
          <c:orientation val="minMax"/>
        </c:scaling>
        <c:axPos val="l"/>
        <c:majorGridlines/>
        <c:numFmt formatCode="General" sourceLinked="1"/>
        <c:tickLblPos val="nextTo"/>
        <c:crossAx val="632616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pivotSource>
    <c:name>[四川太极PPT练习0909.xlsx]Sheet4!数据透视表1</c:name>
    <c:fmtId val="28"/>
  </c:pivotSource>
  <c:chart>
    <c:title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zh-CN"/>
            </a:p>
          </c:txPr>
          <c:showVal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zh-CN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Sheet4!$B$3</c:f>
              <c:strCache>
                <c:ptCount val="1"/>
                <c:pt idx="0">
                  <c:v>汇总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zh-CN"/>
              </a:p>
            </c:txPr>
            <c:showVal val="1"/>
          </c:dLbls>
          <c:cat>
            <c:strRef>
              <c:f>Sheet4!$A$4:$A$14</c:f>
              <c:strCache>
                <c:ptCount val="10"/>
                <c:pt idx="0">
                  <c:v>左甲状腺素钠片(优甲乐片)</c:v>
                </c:pt>
                <c:pt idx="1">
                  <c:v>智能电子血压计</c:v>
                </c:pt>
                <c:pt idx="2">
                  <c:v>绿盾PM2.5口罩</c:v>
                </c:pt>
                <c:pt idx="3">
                  <c:v>鱼油牛磺酸软胶囊(汤臣倍健)</c:v>
                </c:pt>
                <c:pt idx="4">
                  <c:v>50%葡萄糖注射液</c:v>
                </c:pt>
                <c:pt idx="5">
                  <c:v>*三黄片</c:v>
                </c:pt>
                <c:pt idx="6">
                  <c:v>玉米油提取物软胶囊（叶黄素软胶囊）</c:v>
                </c:pt>
                <c:pt idx="7">
                  <c:v>DHA软胶囊（鱼油提取物软胶囊）</c:v>
                </c:pt>
                <c:pt idx="8">
                  <c:v>复方阿胶浆</c:v>
                </c:pt>
                <c:pt idx="9">
                  <c:v>84消毒液</c:v>
                </c:pt>
              </c:strCache>
            </c:strRef>
          </c:cat>
          <c:val>
            <c:numRef>
              <c:f>Sheet4!$B$4:$B$14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1.7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</c:ser>
        <c:axId val="63407616"/>
        <c:axId val="63409152"/>
      </c:barChart>
      <c:catAx>
        <c:axId val="63407616"/>
        <c:scaling>
          <c:orientation val="minMax"/>
        </c:scaling>
        <c:axPos val="b"/>
        <c:tickLblPos val="nextTo"/>
        <c:crossAx val="63409152"/>
        <c:crosses val="autoZero"/>
        <c:auto val="1"/>
        <c:lblAlgn val="ctr"/>
        <c:lblOffset val="100"/>
      </c:catAx>
      <c:valAx>
        <c:axId val="63409152"/>
        <c:scaling>
          <c:orientation val="minMax"/>
        </c:scaling>
        <c:axPos val="l"/>
        <c:majorGridlines/>
        <c:numFmt formatCode="General" sourceLinked="1"/>
        <c:tickLblPos val="nextTo"/>
        <c:crossAx val="63407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1A108-02B5-4C16-80DC-94055DAC1B01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1A2B-A125-4790-B75D-FEA6781F1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7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以上数据我们可以看到销售最多是药品类，而保健品和中药饮片类较次，说明我们要加强联合销售，平时多灵活搭配。卖的最不好是日用品，因为我们只有云南白药牙膏，还需要多补充这一类的品种。其次呢，也需要多关注身边顾客，免费测血压测血糖，便可以介绍我们的产品从而多提高门店销售。</a:t>
            </a:r>
            <a:endParaRPr lang="en-US" altLang="zh-CN" sz="1200" dirty="0" smtClean="0">
              <a:solidFill>
                <a:schemeClr val="bg1"/>
              </a:solidFill>
              <a:latin typeface="Calibri" pitchFamily="34" charset="0"/>
              <a:ea typeface="华文细黑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从上图中我们可以看出：藿香正气液是夏天最必不可少的，也是销售最畅销的一类，然后呢金银花露主要是清热解毒，用于防暑的中药饮料，也可以联合运用比如风油精，出门在外晕车晕船解暑都可以随时必备的。夏天外出旅行的比较多，以上都是最常见的药品，所以销售率也最好，也可以借此机会搭配中药，推动销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上图表明都是一个问题，联合销售不到位，基本一个月销售一个，走动趋势不大，保健品没有积极推荐给顾客，保健品专业知识不强，医疗器械销售率也不强，没有积极给患有高血压患者推荐，也没有积极为别人量血压，所以也成为了滞销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pic>
        <p:nvPicPr>
          <p:cNvPr id="8" name="图片 7" descr="PPT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2015/9/11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图片 12" descr="PPT内页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357430"/>
            <a:ext cx="8786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极大药房崔家店数据分析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       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zh-CN" altLang="en-US" dirty="0" smtClean="0"/>
              <a:t>讲解人：</a:t>
            </a:r>
            <a:endParaRPr lang="en-US" altLang="zh-CN" dirty="0" smtClean="0"/>
          </a:p>
          <a:p>
            <a:r>
              <a:rPr lang="en-US" altLang="zh-CN" dirty="0" smtClean="0"/>
              <a:t>                            </a:t>
            </a:r>
            <a:r>
              <a:rPr lang="zh-CN" altLang="en-US" dirty="0" smtClean="0"/>
              <a:t>崔家店丁偲迪</a:t>
            </a:r>
            <a:endParaRPr lang="en-US" altLang="zh-CN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</a:t>
            </a:r>
            <a:r>
              <a:rPr lang="en-US" altLang="zh-CN" sz="2800" dirty="0" smtClean="0"/>
              <a:t>                       </a:t>
            </a:r>
            <a:r>
              <a:rPr lang="zh-CN" altLang="en-US" sz="2800" dirty="0" smtClean="0"/>
              <a:t>联</a:t>
            </a:r>
            <a:r>
              <a:rPr lang="zh-CN" altLang="en-US" sz="2800" dirty="0" smtClean="0"/>
              <a:t>系电话：</a:t>
            </a:r>
            <a:r>
              <a:rPr lang="en-US" altLang="zh-CN" sz="2800" dirty="0" smtClean="0"/>
              <a:t>13678102922                                        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3786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6215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大类品种销售分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品种销售前十个分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品种销售后十个分析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5496" y="188640"/>
            <a:ext cx="77048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崔家店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2015.8.1-8.31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大类品种销售分析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642910" y="1357298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7215238" cy="150019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     </a:t>
            </a:r>
            <a:r>
              <a:rPr lang="zh-CN" altLang="en-US" dirty="0" smtClean="0"/>
              <a:t>缤纷夏日，就在八月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472" y="3714752"/>
            <a:ext cx="7500990" cy="2500331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赤热的夏天已进入最高时期，清热解毒，防暑防热，是最必不可少的。那么八月销售最好的品种又是哪些呢。接下来请看我们卖的最好的十个品种。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5496" y="188640"/>
            <a:ext cx="77048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崔家店</a:t>
            </a:r>
            <a:r>
              <a:rPr lang="en-US" altLang="zh-CN" sz="3200" b="1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2015.8</a:t>
            </a:r>
            <a:r>
              <a:rPr lang="zh-CN" altLang="en-US" sz="3200" b="1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月</a:t>
            </a:r>
            <a:r>
              <a:rPr lang="zh-CN" altLang="en-US" sz="3200" b="1" noProof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销售前</a:t>
            </a:r>
            <a:r>
              <a:rPr lang="zh-CN" altLang="en-US" sz="3200" b="1" noProof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十个品种分析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57158" y="1071546"/>
          <a:ext cx="821537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785818"/>
          </a:xfrm>
        </p:spPr>
        <p:txBody>
          <a:bodyPr/>
          <a:lstStyle/>
          <a:p>
            <a:r>
              <a:rPr lang="zh-CN" altLang="en-US" sz="3850" dirty="0" smtClean="0"/>
              <a:t>崔家店</a:t>
            </a:r>
            <a:r>
              <a:rPr lang="en-US" altLang="zh-CN" sz="3850" dirty="0" smtClean="0"/>
              <a:t>2015.8</a:t>
            </a:r>
            <a:r>
              <a:rPr lang="zh-CN" altLang="en-US" sz="3810" dirty="0" smtClean="0"/>
              <a:t>月销售后十个品种分析</a:t>
            </a:r>
            <a:endParaRPr lang="zh-CN" altLang="en-US" sz="381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648700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通过以上三个数据的表明，我给大家做一个小小的销售总结：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、对市场环境和需求进行研究，改变经营</a:t>
            </a:r>
            <a:r>
              <a:rPr lang="zh-CN" altLang="en-US" dirty="0" smtClean="0"/>
              <a:t>观</a:t>
            </a:r>
            <a:r>
              <a:rPr lang="zh-CN" altLang="en-US" dirty="0" smtClean="0"/>
              <a:t>念。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、增加经营项目及药品货源，引进品牌和高端产品。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、丰富活动内容，</a:t>
            </a:r>
            <a:r>
              <a:rPr lang="zh-CN" altLang="en-US" dirty="0" smtClean="0"/>
              <a:t>实</a:t>
            </a:r>
            <a:r>
              <a:rPr lang="zh-CN" altLang="en-US" dirty="0" smtClean="0"/>
              <a:t>施药店联合运用。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图片 2" descr="1369025_232645339000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035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2752</TotalTime>
  <Words>664</Words>
  <Application>Microsoft Office PowerPoint</Application>
  <PresentationFormat>全屏显示(4:3)</PresentationFormat>
  <Paragraphs>37</Paragraphs>
  <Slides>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跋涉</vt:lpstr>
      <vt:lpstr>幻灯片 1</vt:lpstr>
      <vt:lpstr> </vt:lpstr>
      <vt:lpstr>幻灯片 3</vt:lpstr>
      <vt:lpstr>幻灯片 4</vt:lpstr>
      <vt:lpstr>      缤纷夏日，就在八月</vt:lpstr>
      <vt:lpstr>幻灯片 6</vt:lpstr>
      <vt:lpstr>崔家店2015.8月销售后十个品种分析</vt:lpstr>
      <vt:lpstr>                             总结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Yu, Zhong Ju</dc:creator>
  <cp:lastModifiedBy>admin</cp:lastModifiedBy>
  <cp:revision>99</cp:revision>
  <dcterms:modified xsi:type="dcterms:W3CDTF">2015-09-11T02:42:55Z</dcterms:modified>
</cp:coreProperties>
</file>