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8"/>
  </p:notesMasterIdLst>
  <p:sldIdLst>
    <p:sldId id="319" r:id="rId4"/>
    <p:sldId id="322" r:id="rId5"/>
    <p:sldId id="323" r:id="rId6"/>
    <p:sldId id="324" r:id="rId7"/>
    <p:sldId id="325" r:id="rId8"/>
    <p:sldId id="326" r:id="rId9"/>
    <p:sldId id="320" r:id="rId10"/>
    <p:sldId id="334" r:id="rId11"/>
    <p:sldId id="335" r:id="rId12"/>
    <p:sldId id="336" r:id="rId13"/>
    <p:sldId id="339" r:id="rId14"/>
    <p:sldId id="341" r:id="rId15"/>
    <p:sldId id="344" r:id="rId16"/>
    <p:sldId id="345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800" b="1" i="1" u="none" kern="1200" baseline="0">
        <a:solidFill>
          <a:schemeClr val="tx1"/>
        </a:solidFill>
        <a:latin typeface="Arial" charset="0"/>
        <a:ea typeface="华文细黑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6743"/>
    <a:srgbClr val="1C1C1C"/>
    <a:srgbClr val="080808"/>
    <a:srgbClr val="C02500"/>
    <a:srgbClr val="C0C0C0"/>
    <a:srgbClr val="000000"/>
    <a:srgbClr val="4D4D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70" autoAdjust="0"/>
    <p:restoredTop sz="94660"/>
  </p:normalViewPr>
  <p:slideViewPr>
    <p:cSldViewPr showGuides="1">
      <p:cViewPr varScale="1">
        <p:scale>
          <a:sx n="84" d="100"/>
          <a:sy n="84" d="100"/>
        </p:scale>
        <p:origin x="-1566" y="-78"/>
      </p:cViewPr>
      <p:guideLst>
        <p:guide orient="horz" pos="3838"/>
        <p:guide orient="horz" pos="230"/>
        <p:guide orient="horz" pos="4084"/>
        <p:guide orient="horz" pos="120"/>
        <p:guide pos="5420"/>
        <p:guide pos="2880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eaLnBrk="1" hangingPunct="1"/>
            <a:endParaRPr lang="en-US" sz="1200" b="0" i="0" dirty="0"/>
          </a:p>
        </p:txBody>
      </p:sp>
      <p:sp>
        <p:nvSpPr>
          <p:cNvPr id="512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algn="r" eaLnBrk="1" hangingPunct="1"/>
            <a:endParaRPr lang="en-US" sz="1200" b="0" i="0" dirty="0"/>
          </a:p>
        </p:txBody>
      </p:sp>
      <p:sp>
        <p:nvSpPr>
          <p:cNvPr id="512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512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eaLnBrk="1" hangingPunct="1"/>
            <a:endParaRPr lang="en-US" sz="1200" b="0" i="0" dirty="0"/>
          </a:p>
        </p:txBody>
      </p:sp>
      <p:sp>
        <p:nvSpPr>
          <p:cNvPr id="512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sz="1200" b="0" i="0" dirty="0"/>
              <a:pPr lvl="0" algn="r" eaLnBrk="1" hangingPunct="1"/>
              <a:t>‹#›</a:t>
            </a:fld>
            <a:endParaRPr lang="en-US" sz="1200" b="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049" descr="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051" name="Rectangle 27"/>
          <p:cNvSpPr>
            <a:spLocks noGrp="1"/>
          </p:cNvSpPr>
          <p:nvPr>
            <p:ph type="ctrTitle"/>
          </p:nvPr>
        </p:nvSpPr>
        <p:spPr>
          <a:xfrm>
            <a:off x="468313" y="4292600"/>
            <a:ext cx="8207375" cy="96043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>
              <a:defRPr sz="3400" kern="1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31"/>
          <p:cNvSpPr>
            <a:spLocks noGrp="1"/>
          </p:cNvSpPr>
          <p:nvPr>
            <p:ph type="subTitle" idx="1"/>
          </p:nvPr>
        </p:nvSpPr>
        <p:spPr>
          <a:xfrm>
            <a:off x="468313" y="5253038"/>
            <a:ext cx="8207375" cy="40798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r">
              <a:buNone/>
              <a:defRPr sz="1800" kern="1200"/>
            </a:lvl1pPr>
            <a:lvl2pPr marL="457200" lvl="1" indent="-457200" algn="ctr">
              <a:buNone/>
              <a:defRPr sz="1800" kern="1200"/>
            </a:lvl2pPr>
            <a:lvl3pPr marL="914400" lvl="2" indent="-914400" algn="ctr">
              <a:buNone/>
              <a:defRPr sz="1800" kern="1200"/>
            </a:lvl3pPr>
            <a:lvl4pPr marL="1371600" lvl="3" indent="-1371600" algn="ctr">
              <a:buNone/>
              <a:defRPr sz="1800" kern="1200"/>
            </a:lvl4pPr>
            <a:lvl5pPr marL="1828800" lvl="4" indent="-1828800" algn="ctr">
              <a:buNone/>
              <a:defRPr sz="1800" kern="1200"/>
            </a:lvl5pPr>
          </a:lstStyle>
          <a:p>
            <a:pPr lvl="0"/>
            <a:r>
              <a:rPr lang="zh-CN" altLang="en-US"/>
              <a:t>单击添加署名或公司信息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844" y="188913"/>
            <a:ext cx="2051844" cy="61198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88913"/>
            <a:ext cx="6036584" cy="61198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1614" cy="518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074" y="1125538"/>
            <a:ext cx="4021614" cy="518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hyperlink" Target="http://www.nordridesign.com/" TargetMode="External"/><Relationship Id="rId18" Type="http://schemas.openxmlformats.org/officeDocument/2006/relationships/hyperlink" Target="http://www.nordridesign.cn/" TargetMode="Externa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hyperlink" Target="http://www.nordri.net/" TargetMode="Externa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19" Type="http://schemas.openxmlformats.org/officeDocument/2006/relationships/hyperlink" Target="http://creativecommons.org/licenses/by-nc/2.5/cn/legalcode" TargetMode="Externa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9144000" cy="7874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027" name="图片 1026" descr="2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8" name="Rectangle 31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207375" cy="5183187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1029" name="灯片编号占位符 1028"/>
          <p:cNvSpPr>
            <a:spLocks noGrp="1"/>
          </p:cNvSpPr>
          <p:nvPr>
            <p:ph type="sldNum" sz="quarter" idx="4"/>
          </p:nvPr>
        </p:nvSpPr>
        <p:spPr>
          <a:xfrm>
            <a:off x="468313" y="6524625"/>
            <a:ext cx="1439862" cy="1968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000" b="1"/>
            </a:lvl1pPr>
          </a:lstStyle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‹#›</a:t>
            </a:fld>
            <a:endParaRPr lang="en-US" sz="1000" b="1" dirty="0"/>
          </a:p>
        </p:txBody>
      </p:sp>
      <p:sp>
        <p:nvSpPr>
          <p:cNvPr id="1030" name="Rectangle 27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467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2600" b="1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16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n"/>
        <a:defRPr sz="1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073" descr="334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-23812"/>
            <a:ext cx="9180513" cy="688181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3075" name="标题 307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0">
            <a:noFill/>
            <a:miter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076" name="文本占位符 307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0">
            <a:noFill/>
            <a:miter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077" name="日期占位符 307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0">
            <a:noFill/>
            <a:miter/>
          </a:ln>
        </p:spPr>
        <p:txBody>
          <a:bodyPr/>
          <a:lstStyle>
            <a:lvl1pPr>
              <a:defRPr sz="1400" b="0"/>
            </a:lvl1pPr>
          </a:lstStyle>
          <a:p>
            <a:pPr lvl="0"/>
            <a:fld id="{BB962C8B-B14F-4D97-AF65-F5344CB8AC3E}" type="datetime1">
              <a:rPr lang="zh-CN" altLang="en-US" dirty="0"/>
              <a:pPr lvl="0"/>
              <a:t>2015/12/6</a:t>
            </a:fld>
            <a:endParaRPr lang="zh-CN" altLang="en-US" dirty="0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0">
            <a:noFill/>
            <a:miter/>
          </a:ln>
        </p:spPr>
        <p:txBody>
          <a:bodyPr/>
          <a:lstStyle>
            <a:lvl1pPr algn="r">
              <a:defRPr sz="1400" b="0"/>
            </a:lvl1pPr>
          </a:lstStyle>
          <a:p>
            <a:pPr lvl="0"/>
            <a:fld id="{9A0DB2DC-4C9A-4742-B13C-FB6460FD3503}" type="slidenum">
              <a:rPr lang="en-US" altLang="zh-CN"/>
              <a:pPr lvl="0"/>
              <a:t>‹#›</a:t>
            </a:fld>
            <a:endParaRPr lang="zh-CN"/>
          </a:p>
        </p:txBody>
      </p:sp>
      <p:sp>
        <p:nvSpPr>
          <p:cNvPr id="3079" name="页脚占位符 30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0">
            <a:noFill/>
            <a:miter/>
          </a:ln>
        </p:spPr>
        <p:txBody>
          <a:bodyPr/>
          <a:lstStyle>
            <a:lvl1pPr algn="ctr">
              <a:defRPr sz="1400" b="0"/>
            </a:lvl1pPr>
          </a:lstStyle>
          <a:p>
            <a:pPr lvl="0"/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26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16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n"/>
        <a:defRPr sz="1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hlinkClick r:id="rId13"/>
          </p:cNvPr>
          <p:cNvSpPr/>
          <p:nvPr/>
        </p:nvSpPr>
        <p:spPr>
          <a:xfrm>
            <a:off x="1333500" y="2276475"/>
            <a:ext cx="2159000" cy="1150938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rgbClr val="5F5F5F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4099" name="Rectangle 7">
            <a:hlinkClick r:id="rId13"/>
          </p:cNvPr>
          <p:cNvSpPr/>
          <p:nvPr/>
        </p:nvSpPr>
        <p:spPr>
          <a:xfrm>
            <a:off x="3492500" y="2276475"/>
            <a:ext cx="2159000" cy="1150938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rgbClr val="5F5F5F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4100" name="Rectangle 7">
            <a:hlinkClick r:id="rId13"/>
          </p:cNvPr>
          <p:cNvSpPr/>
          <p:nvPr/>
        </p:nvSpPr>
        <p:spPr>
          <a:xfrm>
            <a:off x="5653088" y="2276475"/>
            <a:ext cx="2159000" cy="1150938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rgbClr val="5F5F5F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pic>
        <p:nvPicPr>
          <p:cNvPr id="4101" name="图片 4100" descr="powerbar_update_light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1581150" y="2435225"/>
            <a:ext cx="1647825" cy="6699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102" name="图片 4101" descr="powerstore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3832225" y="2565400"/>
            <a:ext cx="1479550" cy="4476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103" name="图片 4102" descr="tm_logo"/>
          <p:cNvPicPr>
            <a:picLocks noChangeAspect="1"/>
          </p:cNvPicPr>
          <p:nvPr/>
        </p:nvPicPr>
        <p:blipFill>
          <a:blip r:embed="rId16"/>
          <a:srcRect r="392"/>
          <a:stretch>
            <a:fillRect/>
          </a:stretch>
        </p:blipFill>
        <p:spPr>
          <a:xfrm>
            <a:off x="6065838" y="2582863"/>
            <a:ext cx="1416050" cy="4254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104" name="Rectangle 7">
            <a:hlinkClick r:id="rId17"/>
          </p:cNvPr>
          <p:cNvSpPr/>
          <p:nvPr/>
        </p:nvSpPr>
        <p:spPr>
          <a:xfrm>
            <a:off x="3492500" y="2276475"/>
            <a:ext cx="2160588" cy="115093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4105" name="Rectangle 7">
            <a:hlinkClick r:id="rId13"/>
          </p:cNvPr>
          <p:cNvSpPr/>
          <p:nvPr/>
        </p:nvSpPr>
        <p:spPr>
          <a:xfrm>
            <a:off x="5653088" y="2276475"/>
            <a:ext cx="2159000" cy="115093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4106" name="Rectangle 7">
            <a:hlinkClick r:id="rId18"/>
          </p:cNvPr>
          <p:cNvSpPr/>
          <p:nvPr/>
        </p:nvSpPr>
        <p:spPr>
          <a:xfrm>
            <a:off x="1331913" y="2276475"/>
            <a:ext cx="2160587" cy="115093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/>
          </a:ln>
        </p:spPr>
        <p:txBody>
          <a:bodyPr wrap="none" anchor="ctr"/>
          <a:lstStyle/>
          <a:p>
            <a:pPr lvl="0" eaLnBrk="1" hangingPunct="1">
              <a:lnSpc>
                <a:spcPct val="150000"/>
              </a:lnSpc>
            </a:pPr>
            <a:endParaRPr lang="zh-CN" sz="1400" b="1" i="0" dirty="0">
              <a:solidFill>
                <a:srgbClr val="5F5F5F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4107" name="Rectangle 13">
            <a:hlinkClick r:id="rId19"/>
          </p:cNvPr>
          <p:cNvSpPr/>
          <p:nvPr/>
        </p:nvSpPr>
        <p:spPr>
          <a:xfrm>
            <a:off x="1331913" y="3860800"/>
            <a:ext cx="5145087" cy="2746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ctr">
            <a:spAutoFit/>
          </a:bodyPr>
          <a:lstStyle/>
          <a:p>
            <a:pPr lvl="0" eaLnBrk="1" hangingPunct="1"/>
            <a:r>
              <a:rPr lang="zh-CN" sz="1200" b="0" i="0" dirty="0">
                <a:latin typeface="Arial" charset="0"/>
                <a:ea typeface="华文细黑" pitchFamily="2" charset="-122"/>
              </a:rPr>
              <a:t>本作品采用</a:t>
            </a:r>
            <a:r>
              <a:rPr lang="zh-CN" sz="12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知识共享署名</a:t>
            </a:r>
            <a:r>
              <a:rPr lang="en-US" sz="12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-</a:t>
            </a:r>
            <a:r>
              <a:rPr lang="zh-CN" sz="12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非商业性使用 </a:t>
            </a:r>
            <a:r>
              <a:rPr lang="en-US" sz="12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2.5 </a:t>
            </a:r>
            <a:r>
              <a:rPr lang="zh-CN" sz="12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中国大陆许可协议</a:t>
            </a:r>
            <a:r>
              <a:rPr lang="zh-CN" sz="1200" b="0" i="0" dirty="0">
                <a:latin typeface="Arial" charset="0"/>
                <a:ea typeface="华文细黑" pitchFamily="2" charset="-122"/>
              </a:rPr>
              <a:t>进行许可。</a:t>
            </a:r>
            <a:r>
              <a:rPr lang="zh-CN" sz="1200" b="0" dirty="0">
                <a:latin typeface="Arial" charset="0"/>
                <a:ea typeface="华文细黑" pitchFamily="2" charset="-122"/>
              </a:rPr>
              <a:t> </a:t>
            </a:r>
          </a:p>
        </p:txBody>
      </p:sp>
      <p:sp>
        <p:nvSpPr>
          <p:cNvPr id="4108" name="矩形 4107">
            <a:hlinkClick r:id="rId18"/>
          </p:cNvPr>
          <p:cNvSpPr/>
          <p:nvPr/>
        </p:nvSpPr>
        <p:spPr>
          <a:xfrm>
            <a:off x="1333500" y="3068638"/>
            <a:ext cx="2159000" cy="27463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sz="1200" b="1" i="0" dirty="0">
                <a:solidFill>
                  <a:srgbClr val="5F5F5F"/>
                </a:solidFill>
                <a:latin typeface="Arial" charset="0"/>
                <a:ea typeface="华文细黑" pitchFamily="2" charset="-122"/>
              </a:rPr>
              <a:t>专业交流</a:t>
            </a:r>
          </a:p>
        </p:txBody>
      </p:sp>
      <p:sp>
        <p:nvSpPr>
          <p:cNvPr id="4109" name="矩形 4108">
            <a:hlinkClick r:id="rId17"/>
          </p:cNvPr>
          <p:cNvSpPr/>
          <p:nvPr/>
        </p:nvSpPr>
        <p:spPr>
          <a:xfrm>
            <a:off x="3492500" y="3068638"/>
            <a:ext cx="2159000" cy="27463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sz="1200" b="1" i="0" dirty="0">
                <a:solidFill>
                  <a:srgbClr val="5F5F5F"/>
                </a:solidFill>
                <a:latin typeface="Arial" charset="0"/>
                <a:ea typeface="华文细黑" pitchFamily="2" charset="-122"/>
              </a:rPr>
              <a:t>模板超市</a:t>
            </a:r>
          </a:p>
        </p:txBody>
      </p:sp>
      <p:sp>
        <p:nvSpPr>
          <p:cNvPr id="4110" name="矩形 4109">
            <a:hlinkClick r:id="rId18"/>
          </p:cNvPr>
          <p:cNvSpPr/>
          <p:nvPr/>
        </p:nvSpPr>
        <p:spPr>
          <a:xfrm>
            <a:off x="5653088" y="3068638"/>
            <a:ext cx="2159000" cy="27463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sz="1200" b="1" i="0" dirty="0">
                <a:solidFill>
                  <a:srgbClr val="5F5F5F"/>
                </a:solidFill>
                <a:latin typeface="Arial" charset="0"/>
                <a:ea typeface="华文细黑" pitchFamily="2" charset="-122"/>
              </a:rPr>
              <a:t>设计服务</a:t>
            </a:r>
          </a:p>
        </p:txBody>
      </p:sp>
      <p:sp>
        <p:nvSpPr>
          <p:cNvPr id="4111" name="矩形 4110"/>
          <p:cNvSpPr/>
          <p:nvPr/>
        </p:nvSpPr>
        <p:spPr>
          <a:xfrm>
            <a:off x="1331913" y="4194175"/>
            <a:ext cx="6480175" cy="8191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>
            <a:spAutoFit/>
          </a:bodyPr>
          <a:lstStyle/>
          <a:p>
            <a:pPr lvl="0" eaLnBrk="1" hangingPunct="1">
              <a:lnSpc>
                <a:spcPct val="120000"/>
              </a:lnSpc>
            </a:pPr>
            <a:r>
              <a:rPr lang="zh-CN" sz="1000" b="0" i="0" dirty="0">
                <a:solidFill>
                  <a:srgbClr val="111111"/>
                </a:solidFill>
                <a:latin typeface="Arial" charset="0"/>
                <a:ea typeface="华文细黑" pitchFamily="2" charset="-122"/>
              </a:rPr>
              <a:t>本作品的提供是以适用知识共享组织的公共许可（ 简称“</a:t>
            </a:r>
            <a:r>
              <a:rPr lang="en-US" sz="1000" b="0" i="0" dirty="0">
                <a:solidFill>
                  <a:srgbClr val="111111"/>
                </a:solidFill>
                <a:latin typeface="Arial" charset="0"/>
                <a:ea typeface="华文细黑" pitchFamily="2" charset="-122"/>
              </a:rPr>
              <a:t>CCPL” </a:t>
            </a:r>
            <a:r>
              <a:rPr lang="zh-CN" sz="1000" b="0" i="0" dirty="0">
                <a:solidFill>
                  <a:srgbClr val="111111"/>
                </a:solidFill>
                <a:latin typeface="Arial" charset="0"/>
                <a:ea typeface="华文细黑" pitchFamily="2" charset="-122"/>
              </a:rPr>
              <a:t>或 “许可”） 条款为前提的。本作品受著作权法以及其他相关法律的保护。对本作品的使用不得超越本许可授权的范围。</a:t>
            </a:r>
          </a:p>
          <a:p>
            <a:pPr lvl="0" eaLnBrk="1" hangingPunct="1">
              <a:lnSpc>
                <a:spcPct val="120000"/>
              </a:lnSpc>
            </a:pPr>
            <a:r>
              <a:rPr lang="zh-CN" sz="1000" b="0" i="0" dirty="0">
                <a:solidFill>
                  <a:srgbClr val="111111"/>
                </a:solidFill>
                <a:latin typeface="Arial" charset="0"/>
                <a:ea typeface="华文细黑" pitchFamily="2" charset="-122"/>
              </a:rPr>
              <a:t>如您行使本许可授予的使用本作品的权利，就表明您接受并同意遵守本许可的条款。在您接受这些条款和规定的前提下，许可人授予您本许可所包括的权利。 </a:t>
            </a:r>
          </a:p>
        </p:txBody>
      </p:sp>
      <p:sp>
        <p:nvSpPr>
          <p:cNvPr id="4112" name="文本框 4111">
            <a:hlinkClick r:id="rId19"/>
          </p:cNvPr>
          <p:cNvSpPr txBox="1"/>
          <p:nvPr/>
        </p:nvSpPr>
        <p:spPr>
          <a:xfrm>
            <a:off x="1331913" y="5056188"/>
            <a:ext cx="1079500" cy="242887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sz="10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查看全部</a:t>
            </a:r>
            <a:r>
              <a:rPr lang="en-US" sz="1000" b="1" i="0" dirty="0">
                <a:solidFill>
                  <a:srgbClr val="003366"/>
                </a:solidFill>
                <a:latin typeface="Arial" charset="0"/>
                <a:ea typeface="华文细黑" pitchFamily="2" charset="-122"/>
              </a:rPr>
              <a:t>…</a:t>
            </a:r>
          </a:p>
        </p:txBody>
      </p:sp>
      <p:pic>
        <p:nvPicPr>
          <p:cNvPr id="4113" name="Picture 12" descr="cc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>
          <a:xfrm>
            <a:off x="3635375" y="1125538"/>
            <a:ext cx="2017713" cy="5175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114" name="直接连接符 4113"/>
          <p:cNvSpPr/>
          <p:nvPr/>
        </p:nvSpPr>
        <p:spPr>
          <a:xfrm>
            <a:off x="3349625" y="1125538"/>
            <a:ext cx="0" cy="576262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4115" name="图片 4114" descr="tm_logo"/>
          <p:cNvPicPr>
            <a:picLocks noChangeAspect="1"/>
          </p:cNvPicPr>
          <p:nvPr/>
        </p:nvPicPr>
        <p:blipFill>
          <a:blip r:embed="rId16">
            <a:grayscl/>
          </a:blip>
          <a:srcRect r="392"/>
          <a:stretch>
            <a:fillRect/>
          </a:stretch>
        </p:blipFill>
        <p:spPr>
          <a:xfrm>
            <a:off x="1258888" y="1095375"/>
            <a:ext cx="1943100" cy="585788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116" name="矩形 4115"/>
          <p:cNvSpPr/>
          <p:nvPr/>
        </p:nvSpPr>
        <p:spPr>
          <a:xfrm>
            <a:off x="1331913" y="2060575"/>
            <a:ext cx="6480175" cy="215900"/>
          </a:xfrm>
          <a:prstGeom prst="rect">
            <a:avLst/>
          </a:prstGeom>
          <a:solidFill>
            <a:srgbClr val="4D4D4D"/>
          </a:solidFill>
          <a:ln w="9525" cap="flat" cmpd="sng">
            <a:solidFill>
              <a:srgbClr val="C0C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r>
              <a:rPr lang="en-US" sz="1000" b="1" i="0" dirty="0">
                <a:solidFill>
                  <a:schemeClr val="bg1"/>
                </a:solidFill>
                <a:latin typeface="Arial" charset="0"/>
                <a:ea typeface="华文细黑" pitchFamily="2" charset="-122"/>
              </a:rPr>
              <a:t>NordriDesign</a:t>
            </a:r>
            <a:r>
              <a:rPr lang="zh-CN" sz="1000" b="1" i="0" dirty="0">
                <a:solidFill>
                  <a:schemeClr val="bg1"/>
                </a:solidFill>
                <a:latin typeface="Arial" charset="0"/>
                <a:ea typeface="华文细黑" pitchFamily="2" charset="-122"/>
              </a:rPr>
              <a:t>™中国专业</a:t>
            </a:r>
            <a:r>
              <a:rPr lang="en-US" sz="1000" b="1" i="0" dirty="0">
                <a:solidFill>
                  <a:schemeClr val="bg1"/>
                </a:solidFill>
                <a:latin typeface="Arial" charset="0"/>
                <a:ea typeface="华文细黑" pitchFamily="2" charset="-122"/>
              </a:rPr>
              <a:t>PowerPoint</a:t>
            </a:r>
            <a:r>
              <a:rPr lang="zh-CN" sz="1000" b="1" i="0" dirty="0">
                <a:solidFill>
                  <a:schemeClr val="bg1"/>
                </a:solidFill>
                <a:latin typeface="Arial" charset="0"/>
                <a:ea typeface="华文细黑" pitchFamily="2" charset="-122"/>
              </a:rPr>
              <a:t>媒体设计与开发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26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20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n"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16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n"/>
        <a:defRPr sz="14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rgbClr val="000000"/>
        </a:buClr>
        <a:buFont typeface="Wingdings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1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1" i="1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标题 6146"/>
          <p:cNvSpPr>
            <a:spLocks noGrp="1"/>
          </p:cNvSpPr>
          <p:nvPr>
            <p:ph type="ctrTitle"/>
          </p:nvPr>
        </p:nvSpPr>
        <p:spPr>
          <a:xfrm>
            <a:off x="4413885" y="885825"/>
            <a:ext cx="4881245" cy="3672840"/>
          </a:xfrm>
          <a:ln/>
        </p:spPr>
        <p:txBody>
          <a:bodyPr anchor="ctr"/>
          <a:lstStyle/>
          <a:p>
            <a:pPr defTabSz="914400">
              <a:buNone/>
            </a:pPr>
            <a:r>
              <a:rPr lang="zh-CN" sz="4400" kern="1200" baseline="0">
                <a:solidFill>
                  <a:srgbClr val="7030A0"/>
                </a:solidFill>
                <a:latin typeface="Arial" charset="0"/>
                <a:ea typeface="黑体" pitchFamily="2" charset="-122"/>
              </a:rPr>
              <a:t>汤臣倍健 蛋白质粉</a:t>
            </a:r>
          </a:p>
        </p:txBody>
      </p:sp>
      <p:sp>
        <p:nvSpPr>
          <p:cNvPr id="6146" name="副标题 6145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ctr"/>
          <a:lstStyle/>
          <a:p>
            <a:pPr defTabSz="914400">
              <a:buFont typeface="Wingdings" charset="2"/>
              <a:buNone/>
            </a:pPr>
            <a:r>
              <a:rPr lang="zh-CN" sz="4000" kern="1200" baseline="0">
                <a:solidFill>
                  <a:srgbClr val="7030A0"/>
                </a:solidFill>
                <a:latin typeface="黑体" charset="0"/>
                <a:ea typeface="黑体" charset="0"/>
              </a:rPr>
              <a:t>光华村店：周思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43240" y="428604"/>
            <a:ext cx="3500462" cy="1154098"/>
          </a:xfrm>
        </p:spPr>
        <p:txBody>
          <a:bodyPr/>
          <a:lstStyle/>
          <a:p>
            <a:r>
              <a:rPr lang="en-US" altLang="zh-CN" sz="3600" dirty="0" smtClean="0">
                <a:solidFill>
                  <a:srgbClr val="7030A0"/>
                </a:solidFill>
              </a:rPr>
              <a:t>2.</a:t>
            </a:r>
            <a:r>
              <a:rPr lang="zh-CN" altLang="en-US" sz="3600" dirty="0" smtClean="0">
                <a:solidFill>
                  <a:srgbClr val="7030A0"/>
                </a:solidFill>
              </a:rPr>
              <a:t>选择哪个品牌？</a:t>
            </a:r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10</a:t>
            </a:fld>
            <a:endParaRPr lang="zh-CN"/>
          </a:p>
        </p:txBody>
      </p:sp>
      <p:sp>
        <p:nvSpPr>
          <p:cNvPr id="5" name="TextBox 4"/>
          <p:cNvSpPr txBox="1"/>
          <p:nvPr/>
        </p:nvSpPr>
        <p:spPr>
          <a:xfrm>
            <a:off x="2857488" y="2000241"/>
            <a:ext cx="52149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0" dirty="0" smtClean="0">
                <a:solidFill>
                  <a:srgbClr val="C00000"/>
                </a:solidFill>
              </a:rPr>
              <a:t>蛋白质优质与否的营养评价标准</a:t>
            </a:r>
          </a:p>
          <a:p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14678" y="3571876"/>
            <a:ext cx="60722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0" dirty="0" smtClean="0">
                <a:solidFill>
                  <a:srgbClr val="000099"/>
                </a:solidFill>
              </a:rPr>
              <a:t>食物蛋白</a:t>
            </a:r>
            <a:r>
              <a:rPr lang="en-US" altLang="zh-CN" sz="2800" dirty="0" smtClean="0"/>
              <a:t>+</a:t>
            </a:r>
            <a:r>
              <a:rPr lang="zh-CN" altLang="en-US" sz="2800" i="0" dirty="0" smtClean="0">
                <a:solidFill>
                  <a:srgbClr val="000099"/>
                </a:solidFill>
              </a:rPr>
              <a:t>被消化吸收的程度</a:t>
            </a:r>
            <a:r>
              <a:rPr lang="en-US" altLang="zh-CN" sz="2800" dirty="0" smtClean="0"/>
              <a:t>+</a:t>
            </a:r>
            <a:r>
              <a:rPr lang="zh-CN" altLang="en-US" sz="2800" i="0" dirty="0" smtClean="0">
                <a:solidFill>
                  <a:srgbClr val="000099"/>
                </a:solidFill>
              </a:rPr>
              <a:t>被人体利用的</a:t>
            </a:r>
            <a:r>
              <a:rPr lang="zh-CN" altLang="en-US" sz="2800" i="0" dirty="0" smtClean="0">
                <a:solidFill>
                  <a:srgbClr val="000099"/>
                </a:solidFill>
              </a:rPr>
              <a:t>程度                                           </a:t>
            </a:r>
            <a:r>
              <a:rPr lang="en-US" altLang="zh-CN" sz="2800" b="0" i="0" dirty="0" smtClean="0">
                <a:solidFill>
                  <a:srgbClr val="C00000"/>
                </a:solidFill>
              </a:rPr>
              <a:t>=</a:t>
            </a:r>
            <a:r>
              <a:rPr lang="zh-CN" altLang="en-US" sz="2800" i="0" dirty="0" smtClean="0">
                <a:solidFill>
                  <a:srgbClr val="C00000"/>
                </a:solidFill>
              </a:rPr>
              <a:t>蛋白质的营养评价</a:t>
            </a:r>
          </a:p>
          <a:p>
            <a:endParaRPr lang="zh-CN" altLang="en-US" i="0" dirty="0" smtClean="0">
              <a:solidFill>
                <a:srgbClr val="000099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6400816" cy="1225536"/>
          </a:xfrm>
        </p:spPr>
        <p:txBody>
          <a:bodyPr/>
          <a:lstStyle/>
          <a:p>
            <a:r>
              <a:rPr lang="zh-CN" altLang="en-US" sz="3600" dirty="0" smtClean="0">
                <a:solidFill>
                  <a:srgbClr val="000099"/>
                </a:solidFill>
              </a:rPr>
              <a:t>汤臣倍健蛋白质粉特色</a:t>
            </a:r>
            <a:br>
              <a:rPr lang="zh-CN" altLang="en-US" sz="3600" dirty="0" smtClean="0">
                <a:solidFill>
                  <a:srgbClr val="000099"/>
                </a:solidFill>
              </a:rPr>
            </a:br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11</a:t>
            </a:fld>
            <a:endParaRPr lang="zh-CN"/>
          </a:p>
        </p:txBody>
      </p:sp>
      <p:sp>
        <p:nvSpPr>
          <p:cNvPr id="5" name="TextBox 4"/>
          <p:cNvSpPr txBox="1"/>
          <p:nvPr/>
        </p:nvSpPr>
        <p:spPr>
          <a:xfrm>
            <a:off x="4896154" y="1285860"/>
            <a:ext cx="461665" cy="5000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7422" y="1285860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0" dirty="0" smtClean="0">
                <a:solidFill>
                  <a:srgbClr val="FF0000"/>
                </a:solidFill>
              </a:rPr>
              <a:t>特色一：双蛋白</a:t>
            </a:r>
            <a:endParaRPr lang="zh-CN" altLang="en-US" sz="3200" i="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2000240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000099"/>
                </a:solidFill>
              </a:rPr>
              <a:t>汤臣倍健蛋白质粉甄选新西兰或澳大利亚的</a:t>
            </a:r>
            <a:r>
              <a:rPr lang="zh-CN" altLang="en-US" sz="2400" i="0" dirty="0" smtClean="0">
                <a:solidFill>
                  <a:srgbClr val="C00000"/>
                </a:solidFill>
              </a:rPr>
              <a:t>动物性乳清蛋白</a:t>
            </a:r>
            <a:r>
              <a:rPr lang="zh-CN" altLang="en-US" sz="2400" i="0" dirty="0" smtClean="0">
                <a:solidFill>
                  <a:srgbClr val="000099"/>
                </a:solidFill>
              </a:rPr>
              <a:t>和</a:t>
            </a:r>
            <a:r>
              <a:rPr lang="zh-CN" altLang="en-US" sz="2400" i="0" dirty="0" smtClean="0">
                <a:solidFill>
                  <a:srgbClr val="C00000"/>
                </a:solidFill>
              </a:rPr>
              <a:t>植物性东北非转基因大豆蛋白</a:t>
            </a:r>
            <a:r>
              <a:rPr lang="zh-CN" altLang="en-US" sz="2400" i="0" dirty="0" smtClean="0">
                <a:solidFill>
                  <a:srgbClr val="000099"/>
                </a:solidFill>
              </a:rPr>
              <a:t>，精确匹配人体所需比例，更适合现代人的体质需要，利用率高。</a:t>
            </a:r>
            <a:endParaRPr lang="zh-CN" altLang="en-US" sz="2400" i="0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1802" y="3786190"/>
            <a:ext cx="361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0" dirty="0" smtClean="0">
                <a:solidFill>
                  <a:srgbClr val="FF0000"/>
                </a:solidFill>
              </a:rPr>
              <a:t>特色二：非转基因</a:t>
            </a:r>
            <a:endParaRPr lang="zh-CN" altLang="en-US" sz="2800" i="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40" y="4429132"/>
            <a:ext cx="38576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0" dirty="0" smtClean="0">
                <a:solidFill>
                  <a:srgbClr val="FF0000"/>
                </a:solidFill>
              </a:rPr>
              <a:t>特色三：纯天然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5072074"/>
            <a:ext cx="50720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0" dirty="0" smtClean="0">
                <a:solidFill>
                  <a:srgbClr val="000099"/>
                </a:solidFill>
              </a:rPr>
              <a:t>100%</a:t>
            </a:r>
            <a:r>
              <a:rPr lang="zh-CN" altLang="en-US" sz="2400" i="0" dirty="0" smtClean="0">
                <a:solidFill>
                  <a:srgbClr val="000099"/>
                </a:solidFill>
              </a:rPr>
              <a:t>纯天然产品，不含人工色素，甜味剂，香精香料防腐剂等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43174" y="214290"/>
            <a:ext cx="3071834" cy="1142984"/>
          </a:xfrm>
        </p:spPr>
        <p:txBody>
          <a:bodyPr/>
          <a:lstStyle/>
          <a:p>
            <a:r>
              <a:rPr lang="zh-CN" altLang="en-US" sz="3600" dirty="0" smtClean="0">
                <a:solidFill>
                  <a:srgbClr val="7030A0"/>
                </a:solidFill>
              </a:rPr>
              <a:t>建议人群</a:t>
            </a:r>
            <a:br>
              <a:rPr lang="zh-CN" altLang="en-US" sz="3600" dirty="0" smtClean="0">
                <a:solidFill>
                  <a:srgbClr val="7030A0"/>
                </a:solidFill>
              </a:rPr>
            </a:br>
            <a:endParaRPr lang="zh-CN" altLang="en-US" sz="3600" dirty="0">
              <a:solidFill>
                <a:srgbClr val="7030A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12</a:t>
            </a:fld>
            <a:endParaRPr lang="zh-CN"/>
          </a:p>
        </p:txBody>
      </p:sp>
      <p:sp>
        <p:nvSpPr>
          <p:cNvPr id="6" name="TextBox 5"/>
          <p:cNvSpPr txBox="1"/>
          <p:nvPr/>
        </p:nvSpPr>
        <p:spPr>
          <a:xfrm>
            <a:off x="2500298" y="1071547"/>
            <a:ext cx="5000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C00000"/>
                </a:solidFill>
              </a:rPr>
              <a:t>日常保健人群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：生长发育期的儿童，青少年；需要补充营养的孕产妇；体重控制、健美、运动爱好者                            </a:t>
            </a:r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43174" y="2643182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C00000"/>
                </a:solidFill>
              </a:rPr>
              <a:t>亚健康人群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：精力下降，容易疲劳的人群，忙碌的上班族；偏食，贫血，营养不良者</a:t>
            </a:r>
            <a:endParaRPr lang="zh-CN" altLang="en-US" sz="2400" i="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4071942"/>
            <a:ext cx="52149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C00000"/>
                </a:solidFill>
              </a:rPr>
              <a:t>疾病人群</a:t>
            </a:r>
            <a:r>
              <a:rPr lang="zh-CN" altLang="en-US" sz="2400" i="0" dirty="0" smtClean="0">
                <a:solidFill>
                  <a:srgbClr val="000099"/>
                </a:solidFill>
              </a:rPr>
              <a:t>：体弱多病者，病后、术后恢复者，溃疡患者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3400420" cy="796908"/>
          </a:xfrm>
        </p:spPr>
        <p:txBody>
          <a:bodyPr/>
          <a:lstStyle/>
          <a:p>
            <a:r>
              <a:rPr lang="zh-CN" altLang="en-US" sz="3600" dirty="0" smtClean="0">
                <a:solidFill>
                  <a:srgbClr val="7030A0"/>
                </a:solidFill>
              </a:rPr>
              <a:t>产品组合销售</a:t>
            </a:r>
            <a:br>
              <a:rPr lang="zh-CN" altLang="en-US" sz="3600" dirty="0" smtClean="0">
                <a:solidFill>
                  <a:srgbClr val="7030A0"/>
                </a:solidFill>
              </a:rPr>
            </a:br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13</a:t>
            </a:fld>
            <a:endParaRPr lang="zh-CN"/>
          </a:p>
        </p:txBody>
      </p:sp>
      <p:sp>
        <p:nvSpPr>
          <p:cNvPr id="8" name="TextBox 7"/>
          <p:cNvSpPr txBox="1"/>
          <p:nvPr/>
        </p:nvSpPr>
        <p:spPr>
          <a:xfrm>
            <a:off x="1214414" y="714357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生长发育：蛋白质粉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儿童多维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牛初乳钙</a:t>
            </a:r>
            <a:endParaRPr lang="zh-CN" altLang="en-US" sz="2400" i="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15001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1500174"/>
            <a:ext cx="55260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美容美发：蛋白质粉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小麦胚芽油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+B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族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57290" y="2285993"/>
            <a:ext cx="5072098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孕妇：蛋白质粉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+DHA+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多维</a:t>
            </a:r>
          </a:p>
          <a:p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14612" y="3214686"/>
            <a:ext cx="50754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贫血：蛋白质粉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叶酸亚铁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维生素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C</a:t>
            </a:r>
            <a:endParaRPr lang="zh-CN" altLang="en-US" sz="2400" i="0" dirty="0" smtClean="0">
              <a:solidFill>
                <a:srgbClr val="7030A0"/>
              </a:solidFill>
            </a:endParaRPr>
          </a:p>
          <a:p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4000504"/>
            <a:ext cx="38926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减肥：蛋白质粉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左旋肉碱</a:t>
            </a:r>
          </a:p>
          <a:p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4929198"/>
            <a:ext cx="46730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i="0" dirty="0" smtClean="0">
                <a:solidFill>
                  <a:srgbClr val="7030A0"/>
                </a:solidFill>
              </a:rPr>
              <a:t>骨质疏松：蛋白质粉</a:t>
            </a:r>
            <a:r>
              <a:rPr lang="en-US" altLang="zh-CN" sz="2400" i="0" dirty="0" smtClean="0">
                <a:solidFill>
                  <a:srgbClr val="7030A0"/>
                </a:solidFill>
              </a:rPr>
              <a:t>+</a:t>
            </a:r>
            <a:r>
              <a:rPr lang="zh-CN" altLang="en-US" sz="2400" i="0" dirty="0" smtClean="0">
                <a:solidFill>
                  <a:srgbClr val="7030A0"/>
                </a:solidFill>
              </a:rPr>
              <a:t>骨胶原高钙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14</a:t>
            </a:fld>
            <a:endParaRPr lang="zh-CN"/>
          </a:p>
        </p:txBody>
      </p:sp>
      <p:sp>
        <p:nvSpPr>
          <p:cNvPr id="9" name="TextBox 8"/>
          <p:cNvSpPr txBox="1"/>
          <p:nvPr/>
        </p:nvSpPr>
        <p:spPr>
          <a:xfrm>
            <a:off x="1214414" y="15001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28992" y="2143116"/>
            <a:ext cx="48577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 smtClean="0">
                <a:latin typeface="华文隶书" pitchFamily="2" charset="-122"/>
                <a:ea typeface="华文隶书" pitchFamily="2" charset="-122"/>
              </a:rPr>
              <a:t>谢   谢！</a:t>
            </a:r>
            <a:endParaRPr lang="zh-CN" altLang="en-US" sz="8800" dirty="0"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3714744" y="142852"/>
            <a:ext cx="1224280" cy="768985"/>
          </a:xfrm>
          <a:ln/>
        </p:spPr>
        <p:txBody>
          <a:bodyPr anchor="ctr"/>
          <a:lstStyle/>
          <a:p>
            <a:r>
              <a:rPr lang="zh-CN" altLang="en-US" sz="4000" dirty="0">
                <a:solidFill>
                  <a:srgbClr val="7030A0"/>
                </a:solidFill>
              </a:rPr>
              <a:t>目录</a:t>
            </a:r>
          </a:p>
        </p:txBody>
      </p:sp>
      <p:sp>
        <p:nvSpPr>
          <p:cNvPr id="8195" name="流程图: 可选过程 8194"/>
          <p:cNvSpPr/>
          <p:nvPr/>
        </p:nvSpPr>
        <p:spPr>
          <a:xfrm>
            <a:off x="1403985" y="1988820"/>
            <a:ext cx="6663055" cy="497840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01  </a:t>
            </a:r>
            <a:r>
              <a:rPr 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了解蛋白质的生理功能</a:t>
            </a:r>
            <a:endParaRPr lang="zh-CN" altLang="zh-CN" sz="4000" b="1" i="0" dirty="0">
              <a:solidFill>
                <a:srgbClr val="7030A0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8197" name="矩形 8196"/>
          <p:cNvSpPr/>
          <p:nvPr/>
        </p:nvSpPr>
        <p:spPr>
          <a:xfrm>
            <a:off x="971233" y="1556068"/>
            <a:ext cx="504825" cy="25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endParaRPr lang="zh-CN" altLang="en-US" sz="1400" spc="-70">
              <a:solidFill>
                <a:schemeClr val="bg1"/>
              </a:solidFill>
              <a:latin typeface="Arial Black" charset="0"/>
              <a:ea typeface="Arial Black" charset="0"/>
            </a:endParaRPr>
          </a:p>
        </p:txBody>
      </p:sp>
      <p:sp>
        <p:nvSpPr>
          <p:cNvPr id="8198" name="流程图: 可选过程 8197"/>
          <p:cNvSpPr/>
          <p:nvPr/>
        </p:nvSpPr>
        <p:spPr>
          <a:xfrm>
            <a:off x="1358925" y="3571876"/>
            <a:ext cx="6784975" cy="457835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 smtClean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02</a:t>
            </a:r>
            <a:r>
              <a:rPr lang="zh-CN" sz="4000" b="1" i="0" dirty="0" smtClean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蛋白质粉</a:t>
            </a:r>
            <a:r>
              <a:rPr lang="zh-CN" altLang="en-US" sz="4000" b="1" i="0" dirty="0" smtClean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的特色及适宜人群</a:t>
            </a:r>
            <a:endParaRPr lang="zh-CN" sz="4000" b="1" i="0" dirty="0">
              <a:solidFill>
                <a:srgbClr val="7030A0"/>
              </a:solidFill>
              <a:latin typeface="Arial" charset="0"/>
              <a:ea typeface="华文细黑" pitchFamily="2" charset="-122"/>
            </a:endParaRPr>
          </a:p>
        </p:txBody>
      </p:sp>
      <p:sp>
        <p:nvSpPr>
          <p:cNvPr id="8203" name="矩形 8202"/>
          <p:cNvSpPr/>
          <p:nvPr/>
        </p:nvSpPr>
        <p:spPr>
          <a:xfrm>
            <a:off x="1042988" y="3819525"/>
            <a:ext cx="504825" cy="25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endParaRPr lang="zh-CN" altLang="en-US" sz="1400" spc="-70">
              <a:solidFill>
                <a:schemeClr val="bg1"/>
              </a:solidFill>
              <a:latin typeface="Arial Black" charset="0"/>
              <a:ea typeface="Arial Black" charset="0"/>
            </a:endParaRPr>
          </a:p>
        </p:txBody>
      </p:sp>
      <p:sp>
        <p:nvSpPr>
          <p:cNvPr id="8206" name="矩形 8205"/>
          <p:cNvSpPr/>
          <p:nvPr/>
        </p:nvSpPr>
        <p:spPr>
          <a:xfrm>
            <a:off x="1042988" y="4568825"/>
            <a:ext cx="504825" cy="25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endParaRPr lang="zh-CN" altLang="en-US" sz="1400" spc="-70">
              <a:solidFill>
                <a:schemeClr val="bg1"/>
              </a:solidFill>
              <a:latin typeface="Arial Black" charset="0"/>
              <a:ea typeface="Arial Black" charset="0"/>
            </a:endParaRPr>
          </a:p>
        </p:txBody>
      </p:sp>
      <p:sp>
        <p:nvSpPr>
          <p:cNvPr id="8209" name="矩形 8208"/>
          <p:cNvSpPr/>
          <p:nvPr/>
        </p:nvSpPr>
        <p:spPr>
          <a:xfrm>
            <a:off x="2915603" y="5516880"/>
            <a:ext cx="504825" cy="25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</a:bodyPr>
          <a:lstStyle/>
          <a:p>
            <a:pPr algn="ctr"/>
            <a:endParaRPr lang="zh-CN" altLang="en-US" sz="1400" spc="-70">
              <a:solidFill>
                <a:schemeClr val="bg1"/>
              </a:solidFill>
              <a:latin typeface="Arial Black" charset="0"/>
              <a:ea typeface="Arial Black" charset="0"/>
            </a:endParaRPr>
          </a:p>
        </p:txBody>
      </p:sp>
      <p:sp>
        <p:nvSpPr>
          <p:cNvPr id="8210" name="流程图: 可选过程 8209"/>
          <p:cNvSpPr/>
          <p:nvPr/>
        </p:nvSpPr>
        <p:spPr>
          <a:xfrm>
            <a:off x="1428728" y="5072074"/>
            <a:ext cx="6703695" cy="489585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03    </a:t>
            </a:r>
            <a:r>
              <a:rPr 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蛋白质粉组合销售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2</a:t>
            </a:fld>
            <a:endParaRPr lang="en-US" sz="1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2268220" y="764540"/>
            <a:ext cx="5499735" cy="1003300"/>
          </a:xfrm>
          <a:ln/>
        </p:spPr>
        <p:txBody>
          <a:bodyPr anchor="ctr"/>
          <a:lstStyle/>
          <a:p>
            <a:r>
              <a:rPr lang="zh-CN" altLang="en-US" sz="4400" dirty="0">
                <a:solidFill>
                  <a:srgbClr val="7030A0"/>
                </a:solidFill>
              </a:rPr>
              <a:t>蛋白质粉的生理功能</a:t>
            </a:r>
          </a:p>
        </p:txBody>
      </p:sp>
      <p:sp>
        <p:nvSpPr>
          <p:cNvPr id="9226" name="流程图: 可选过程 9225"/>
          <p:cNvSpPr/>
          <p:nvPr/>
        </p:nvSpPr>
        <p:spPr>
          <a:xfrm>
            <a:off x="3060065" y="2204720"/>
            <a:ext cx="3656330" cy="650875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A.</a:t>
            </a:r>
            <a:r>
              <a:rPr lang="zh-CN" altLang="en-US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构成与修复组织</a:t>
            </a:r>
          </a:p>
        </p:txBody>
      </p:sp>
      <p:sp>
        <p:nvSpPr>
          <p:cNvPr id="9229" name="流程图: 可选过程 9228"/>
          <p:cNvSpPr/>
          <p:nvPr/>
        </p:nvSpPr>
        <p:spPr>
          <a:xfrm>
            <a:off x="3060065" y="4725035"/>
            <a:ext cx="3398520" cy="512445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C.</a:t>
            </a:r>
            <a:r>
              <a:rPr lang="zh-CN" altLang="en-US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供给人体能量</a:t>
            </a:r>
          </a:p>
        </p:txBody>
      </p:sp>
      <p:sp>
        <p:nvSpPr>
          <p:cNvPr id="9230" name="流程图: 可选过程 9229"/>
          <p:cNvSpPr/>
          <p:nvPr/>
        </p:nvSpPr>
        <p:spPr>
          <a:xfrm>
            <a:off x="3060065" y="3500755"/>
            <a:ext cx="3380105" cy="671195"/>
          </a:xfrm>
          <a:prstGeom prst="flowChartAlternateProcess">
            <a:avLst/>
          </a:prstGeom>
          <a:gradFill rotWithShape="0">
            <a:gsLst>
              <a:gs pos="0">
                <a:schemeClr val="bg1">
                  <a:alpha val="100000"/>
                </a:schemeClr>
              </a:gs>
              <a:gs pos="100000">
                <a:srgbClr val="DDDDDD">
                  <a:alpha val="100000"/>
                </a:srgbClr>
              </a:gs>
            </a:gsLst>
            <a:lin ang="5400000" scaled="1"/>
            <a:tileRect/>
          </a:gradFill>
          <a:ln w="9525">
            <a:noFill/>
            <a:miter/>
          </a:ln>
          <a:effectLst>
            <a:prstShdw prst="shdw17" dist="17961" dir="2699999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en-US" altLang="zh-CN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B.</a:t>
            </a:r>
            <a:r>
              <a:rPr lang="zh-CN" altLang="en-US" sz="4000" b="1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调节人体机能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3</a:t>
            </a:fld>
            <a:endParaRPr lang="en-US" sz="1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标题 10243"/>
          <p:cNvSpPr>
            <a:spLocks noGrp="1"/>
          </p:cNvSpPr>
          <p:nvPr>
            <p:ph type="title"/>
          </p:nvPr>
        </p:nvSpPr>
        <p:spPr>
          <a:xfrm>
            <a:off x="2700020" y="548640"/>
            <a:ext cx="4507230" cy="832485"/>
          </a:xfrm>
          <a:ln/>
        </p:spPr>
        <p:txBody>
          <a:bodyPr anchor="ctr"/>
          <a:lstStyle/>
          <a:p>
            <a:r>
              <a:rPr lang="en-US" altLang="zh-CN" sz="4000" dirty="0">
                <a:solidFill>
                  <a:srgbClr val="7030A0"/>
                </a:solidFill>
              </a:rPr>
              <a:t>A.</a:t>
            </a:r>
            <a:r>
              <a:rPr lang="zh-CN" altLang="en-US" sz="4000" dirty="0">
                <a:solidFill>
                  <a:srgbClr val="7030A0"/>
                </a:solidFill>
              </a:rPr>
              <a:t>修复与构成组织</a:t>
            </a:r>
          </a:p>
        </p:txBody>
      </p:sp>
      <p:sp>
        <p:nvSpPr>
          <p:cNvPr id="10245" name="圆角矩形 10244"/>
          <p:cNvSpPr/>
          <p:nvPr/>
        </p:nvSpPr>
        <p:spPr>
          <a:xfrm>
            <a:off x="2700020" y="1916430"/>
            <a:ext cx="4572000" cy="62357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</a:ln>
          <a:effectLst>
            <a:prstShdw prst="shdw17" dist="17961" dir="2699999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lvl="0" algn="ctr" eaLnBrk="1" hangingPunct="1"/>
            <a:r>
              <a:rPr lang="zh-CN" sz="2800" b="1" i="0" dirty="0">
                <a:solidFill>
                  <a:schemeClr val="bg1"/>
                </a:solidFill>
                <a:latin typeface="Arial" charset="0"/>
                <a:ea typeface="华文细黑" pitchFamily="2" charset="-122"/>
              </a:rPr>
              <a:t>哪些人需要蛋白质构成组织？</a:t>
            </a:r>
          </a:p>
        </p:txBody>
      </p:sp>
      <p:sp>
        <p:nvSpPr>
          <p:cNvPr id="10246" name="圆角矩形 10245"/>
          <p:cNvSpPr/>
          <p:nvPr/>
        </p:nvSpPr>
        <p:spPr>
          <a:xfrm>
            <a:off x="2893060" y="2545715"/>
            <a:ext cx="4185285" cy="2941320"/>
          </a:xfrm>
          <a:prstGeom prst="roundRect">
            <a:avLst>
              <a:gd name="adj" fmla="val 7151"/>
            </a:avLst>
          </a:prstGeom>
          <a:noFill/>
          <a:ln w="9525">
            <a:noFill/>
          </a:ln>
        </p:spPr>
        <p:txBody>
          <a:bodyPr/>
          <a:lstStyle/>
          <a:p>
            <a:pPr lvl="0" eaLnBrk="1" hangingPunct="1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charset="2"/>
            </a:pPr>
            <a:endParaRPr lang="en-US" sz="3600" i="0" dirty="0">
              <a:solidFill>
                <a:srgbClr val="7030A0"/>
              </a:solidFill>
              <a:latin typeface="Arial" charset="0"/>
              <a:ea typeface="华文细黑" pitchFamily="2" charset="-122"/>
            </a:endParaRPr>
          </a:p>
          <a:p>
            <a:pPr lvl="0" eaLnBrk="1" hangingPunct="1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charset="2"/>
            </a:pPr>
            <a:r>
              <a:rPr lang="en-US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1.</a:t>
            </a:r>
            <a:r>
              <a:rPr lang="zh-CN" altLang="en-US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孕妇是首选人群</a:t>
            </a:r>
            <a:r>
              <a:rPr lang="en-US" altLang="zh-CN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	                       </a:t>
            </a:r>
          </a:p>
          <a:p>
            <a:pPr lvl="0" eaLnBrk="1" hangingPunct="1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charset="2"/>
            </a:pPr>
            <a:endParaRPr lang="en-US" altLang="zh-CN" sz="3600" i="0" dirty="0">
              <a:solidFill>
                <a:srgbClr val="7030A0"/>
              </a:solidFill>
              <a:latin typeface="Arial" charset="0"/>
              <a:ea typeface="华文细黑" pitchFamily="2" charset="-122"/>
            </a:endParaRPr>
          </a:p>
          <a:p>
            <a:pPr lvl="0" eaLnBrk="1" hangingPunct="1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charset="2"/>
            </a:pPr>
            <a:r>
              <a:rPr lang="en-US" altLang="zh-CN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2.</a:t>
            </a:r>
            <a:r>
              <a:rPr lang="zh-CN" altLang="en-US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成长中儿童    </a:t>
            </a:r>
            <a:r>
              <a:rPr lang="zh-CN" altLang="en-US" sz="3600" b="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 </a:t>
            </a:r>
            <a:r>
              <a:rPr lang="zh-CN" altLang="en-US" sz="3600" b="0" i="0" dirty="0">
                <a:solidFill>
                  <a:srgbClr val="000000"/>
                </a:solidFill>
                <a:latin typeface="Arial" charset="0"/>
                <a:ea typeface="华文细黑" pitchFamily="2" charset="-122"/>
              </a:rPr>
              <a:t>           </a:t>
            </a:r>
            <a:r>
              <a:rPr lang="zh-CN" altLang="en-US" sz="1600" b="0" i="0" dirty="0">
                <a:solidFill>
                  <a:srgbClr val="000000"/>
                </a:solidFill>
                <a:latin typeface="Arial" charset="0"/>
                <a:ea typeface="华文细黑" pitchFamily="2" charset="-122"/>
              </a:rPr>
              <a:t>                                                                        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4</a:t>
            </a:fld>
            <a:endParaRPr lang="en-US" sz="1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xfrm>
            <a:off x="1979930" y="764540"/>
            <a:ext cx="6213475" cy="1358265"/>
          </a:xfrm>
          <a:ln/>
        </p:spPr>
        <p:txBody>
          <a:bodyPr anchor="ctr"/>
          <a:lstStyle/>
          <a:p>
            <a:r>
              <a:rPr lang="zh-CN" sz="4000" dirty="0">
                <a:solidFill>
                  <a:srgbClr val="7030A0"/>
                </a:solidFill>
              </a:rPr>
              <a:t>修复组织的作用适合谁？</a:t>
            </a:r>
          </a:p>
        </p:txBody>
      </p:sp>
      <p:sp>
        <p:nvSpPr>
          <p:cNvPr id="11274" name="直接连接符 11273"/>
          <p:cNvSpPr/>
          <p:nvPr/>
        </p:nvSpPr>
        <p:spPr>
          <a:xfrm>
            <a:off x="6443663" y="4869180"/>
            <a:ext cx="6142037" cy="1588"/>
          </a:xfrm>
          <a:prstGeom prst="line">
            <a:avLst/>
          </a:prstGeom>
          <a:ln w="9525" cap="flat" cmpd="sng">
            <a:solidFill>
              <a:srgbClr val="C0C0C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5</a:t>
            </a:fld>
            <a:endParaRPr lang="en-US" sz="10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43530" y="2276475"/>
            <a:ext cx="447040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0">
                <a:solidFill>
                  <a:srgbClr val="7030A0"/>
                </a:solidFill>
                <a:latin typeface="黑体" charset="0"/>
                <a:ea typeface="黑体" charset="0"/>
              </a:rPr>
              <a:t>1.</a:t>
            </a:r>
            <a:r>
              <a:rPr lang="zh-CN" altLang="en-US" sz="3600" i="0">
                <a:solidFill>
                  <a:srgbClr val="7030A0"/>
                </a:solidFill>
                <a:latin typeface="黑体" charset="0"/>
                <a:ea typeface="黑体" charset="0"/>
              </a:rPr>
              <a:t>术后患者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58465" y="3431540"/>
            <a:ext cx="262445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0">
                <a:solidFill>
                  <a:srgbClr val="7030A0"/>
                </a:solidFill>
              </a:rPr>
              <a:t>2.</a:t>
            </a:r>
            <a:r>
              <a:rPr lang="zh-CN" altLang="en-US" sz="3600" i="0">
                <a:solidFill>
                  <a:srgbClr val="7030A0"/>
                </a:solidFill>
              </a:rPr>
              <a:t>骨折人群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60065" y="4652645"/>
            <a:ext cx="25857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0">
                <a:solidFill>
                  <a:srgbClr val="7030A0"/>
                </a:solidFill>
              </a:rPr>
              <a:t>3.</a:t>
            </a:r>
            <a:r>
              <a:rPr lang="zh-CN" altLang="en-US" sz="3600" i="0">
                <a:solidFill>
                  <a:srgbClr val="7030A0"/>
                </a:solidFill>
              </a:rPr>
              <a:t>溃疡患者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xfrm>
            <a:off x="2267585" y="620395"/>
            <a:ext cx="4864100" cy="905510"/>
          </a:xfrm>
          <a:ln/>
        </p:spPr>
        <p:txBody>
          <a:bodyPr anchor="ctr"/>
          <a:lstStyle/>
          <a:p>
            <a:r>
              <a:rPr lang="en-US" altLang="zh-CN" sz="4800" dirty="0">
                <a:solidFill>
                  <a:srgbClr val="7030A0"/>
                </a:solidFill>
              </a:rPr>
              <a:t>B.</a:t>
            </a:r>
            <a:r>
              <a:rPr lang="zh-CN" altLang="en-US" sz="4800" dirty="0">
                <a:solidFill>
                  <a:srgbClr val="7030A0"/>
                </a:solidFill>
              </a:rPr>
              <a:t>调节人体机能</a:t>
            </a:r>
          </a:p>
        </p:txBody>
      </p:sp>
      <p:sp>
        <p:nvSpPr>
          <p:cNvPr id="12304" name="椭圆 12303"/>
          <p:cNvSpPr/>
          <p:nvPr/>
        </p:nvSpPr>
        <p:spPr>
          <a:xfrm>
            <a:off x="3275013" y="5661025"/>
            <a:ext cx="2593975" cy="504825"/>
          </a:xfrm>
          <a:prstGeom prst="ellipse">
            <a:avLst/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5" name="矩形 12304"/>
          <p:cNvSpPr/>
          <p:nvPr/>
        </p:nvSpPr>
        <p:spPr>
          <a:xfrm>
            <a:off x="2987675" y="3357245"/>
            <a:ext cx="2863850" cy="7493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>
              <a:lnSpc>
                <a:spcPct val="120000"/>
              </a:lnSpc>
            </a:pPr>
            <a:r>
              <a:rPr lang="en-US" altLang="zh-CN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2.</a:t>
            </a:r>
            <a:r>
              <a:rPr lang="zh-CN" altLang="en-US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贫血人群</a:t>
            </a:r>
          </a:p>
        </p:txBody>
      </p:sp>
      <p:sp>
        <p:nvSpPr>
          <p:cNvPr id="12306" name="矩形 12305"/>
          <p:cNvSpPr/>
          <p:nvPr/>
        </p:nvSpPr>
        <p:spPr>
          <a:xfrm flipH="1">
            <a:off x="2483485" y="1845310"/>
            <a:ext cx="4813935" cy="7493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ctr" eaLnBrk="1" hangingPunct="1">
              <a:lnSpc>
                <a:spcPct val="120000"/>
              </a:lnSpc>
            </a:pPr>
            <a:r>
              <a:rPr lang="en-US" altLang="zh-CN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1.</a:t>
            </a:r>
            <a:r>
              <a:rPr lang="zh-CN" altLang="en-US" sz="36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免疫力低下人群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r>
              <a:rPr lang="de-DE" dirty="0"/>
              <a:t>Page </a:t>
            </a:r>
            <a:r>
              <a:rPr lang="de-DE" sz="1000" b="1" dirty="0">
                <a:sym typeface="MS UI Gothic" pitchFamily="2" charset="-128"/>
              </a:rPr>
              <a:t></a:t>
            </a:r>
            <a:r>
              <a:rPr lang="de-DE" sz="1000" b="1" dirty="0"/>
              <a:t> </a:t>
            </a:r>
            <a:fld id="{9A0DB2DC-4C9A-4742-B13C-FB6460FD3503}" type="slidenum">
              <a:rPr lang="en-US" altLang="zh-CN" sz="1000" b="1" dirty="0"/>
              <a:pPr lvl="0"/>
              <a:t>6</a:t>
            </a:fld>
            <a:endParaRPr lang="en-US" sz="1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/>
          <p:nvPr/>
        </p:nvSpPr>
        <p:spPr>
          <a:xfrm>
            <a:off x="2286635" y="260985"/>
            <a:ext cx="5382260" cy="147256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rIns="0"/>
          <a:lstStyle/>
          <a:p>
            <a:pPr lvl="0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48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C.</a:t>
            </a:r>
            <a:r>
              <a:rPr lang="zh-CN" altLang="en-US" sz="48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供给人体能量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7</a:t>
            </a:fld>
            <a:endParaRPr lang="zh-CN"/>
          </a:p>
        </p:txBody>
      </p:sp>
      <p:sp>
        <p:nvSpPr>
          <p:cNvPr id="3" name="文本框 2"/>
          <p:cNvSpPr txBox="1"/>
          <p:nvPr/>
        </p:nvSpPr>
        <p:spPr>
          <a:xfrm>
            <a:off x="2484120" y="1412875"/>
            <a:ext cx="3736975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0">
                <a:solidFill>
                  <a:srgbClr val="7030A0"/>
                </a:solidFill>
              </a:rPr>
              <a:t>1.</a:t>
            </a:r>
            <a:r>
              <a:rPr lang="zh-CN" altLang="en-US" sz="3200" i="0">
                <a:solidFill>
                  <a:srgbClr val="7030A0"/>
                </a:solidFill>
              </a:rPr>
              <a:t>减肥人群  （增加饱腹感，提高基础代谢率）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69080" y="4095750"/>
            <a:ext cx="415417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0">
                <a:solidFill>
                  <a:srgbClr val="7030A0"/>
                </a:solidFill>
              </a:rPr>
              <a:t>2.</a:t>
            </a:r>
            <a:r>
              <a:rPr lang="zh-CN" altLang="en-US" sz="3600" i="0">
                <a:solidFill>
                  <a:srgbClr val="7030A0"/>
                </a:solidFill>
              </a:rPr>
              <a:t>增肌健美（增加肌肉量）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/>
          <p:nvPr/>
        </p:nvSpPr>
        <p:spPr>
          <a:xfrm>
            <a:off x="2286635" y="260985"/>
            <a:ext cx="5382260" cy="147256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rIns="0"/>
          <a:lstStyle/>
          <a:p>
            <a:pPr lvl="0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48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C.</a:t>
            </a:r>
            <a:r>
              <a:rPr lang="zh-CN" altLang="en-US" sz="4800" i="0" dirty="0">
                <a:solidFill>
                  <a:srgbClr val="7030A0"/>
                </a:solidFill>
                <a:latin typeface="Arial" charset="0"/>
                <a:ea typeface="华文细黑" pitchFamily="2" charset="-122"/>
              </a:rPr>
              <a:t>供给人体能量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  <a:pPr lvl="0"/>
              <a:t>8</a:t>
            </a:fld>
            <a:endParaRPr lang="zh-CN"/>
          </a:p>
        </p:txBody>
      </p:sp>
      <p:sp>
        <p:nvSpPr>
          <p:cNvPr id="3" name="文本框 2"/>
          <p:cNvSpPr txBox="1"/>
          <p:nvPr/>
        </p:nvSpPr>
        <p:spPr>
          <a:xfrm>
            <a:off x="3214678" y="1643050"/>
            <a:ext cx="3736975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0" dirty="0">
                <a:solidFill>
                  <a:srgbClr val="7030A0"/>
                </a:solidFill>
              </a:rPr>
              <a:t>1.</a:t>
            </a:r>
            <a:r>
              <a:rPr lang="zh-CN" altLang="en-US" sz="3200" i="0" dirty="0">
                <a:solidFill>
                  <a:srgbClr val="7030A0"/>
                </a:solidFill>
              </a:rPr>
              <a:t>减肥人群  （增加饱腹感，提高基础代谢率）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69080" y="4095750"/>
            <a:ext cx="415417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0">
                <a:solidFill>
                  <a:srgbClr val="7030A0"/>
                </a:solidFill>
              </a:rPr>
              <a:t>2.</a:t>
            </a:r>
            <a:r>
              <a:rPr lang="zh-CN" altLang="en-US" sz="3600" i="0">
                <a:solidFill>
                  <a:srgbClr val="7030A0"/>
                </a:solidFill>
              </a:rPr>
              <a:t>增肌健美（增加肌肉量）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3571900" cy="928694"/>
          </a:xfrm>
        </p:spPr>
        <p:txBody>
          <a:bodyPr/>
          <a:lstStyle/>
          <a:p>
            <a:r>
              <a:rPr lang="zh-CN" altLang="en-US" sz="3200" dirty="0" smtClean="0">
                <a:solidFill>
                  <a:srgbClr val="7030A0"/>
                </a:solidFill>
              </a:rPr>
              <a:t>蛋白质的运作原理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smtClean="0"/>
              <a:pPr lvl="0"/>
              <a:t>9</a:t>
            </a:fld>
            <a:endParaRPr lang="zh-CN"/>
          </a:p>
        </p:txBody>
      </p:sp>
      <p:sp>
        <p:nvSpPr>
          <p:cNvPr id="5" name="TextBox 4"/>
          <p:cNvSpPr txBox="1"/>
          <p:nvPr/>
        </p:nvSpPr>
        <p:spPr>
          <a:xfrm>
            <a:off x="2500298" y="164305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0" dirty="0" smtClean="0">
                <a:solidFill>
                  <a:srgbClr val="7030A0"/>
                </a:solidFill>
              </a:rPr>
              <a:t>人体的蛋白质处于不断消耗分解月补充合成的动态平衡之中，一般来说，人体每天更新</a:t>
            </a:r>
            <a:r>
              <a:rPr lang="en-US" altLang="zh-CN" i="0" dirty="0" smtClean="0">
                <a:solidFill>
                  <a:srgbClr val="7030A0"/>
                </a:solidFill>
              </a:rPr>
              <a:t>3%</a:t>
            </a:r>
            <a:r>
              <a:rPr lang="zh-CN" altLang="en-US" i="0" dirty="0" smtClean="0">
                <a:solidFill>
                  <a:srgbClr val="7030A0"/>
                </a:solidFill>
              </a:rPr>
              <a:t>的蛋白质才能满足身体所需</a:t>
            </a:r>
            <a:endParaRPr lang="zh-CN" altLang="en-US" i="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307181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0" dirty="0" smtClean="0">
                <a:solidFill>
                  <a:srgbClr val="7030A0"/>
                </a:solidFill>
              </a:rPr>
              <a:t>缺乏蛋白质的后果</a:t>
            </a:r>
            <a:endParaRPr lang="zh-CN" altLang="en-US" sz="3200" i="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4143380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0" dirty="0" smtClean="0">
                <a:solidFill>
                  <a:srgbClr val="7030A0"/>
                </a:solidFill>
              </a:rPr>
              <a:t>儿童：身材矮小，骨骼肌发育不良      </a:t>
            </a:r>
            <a:r>
              <a:rPr lang="zh-CN" altLang="en-US" i="0" dirty="0" smtClean="0">
                <a:solidFill>
                  <a:srgbClr val="7030A0"/>
                </a:solidFill>
              </a:rPr>
              <a:t>       </a:t>
            </a:r>
            <a:r>
              <a:rPr lang="zh-CN" altLang="en-US" i="0" dirty="0" smtClean="0">
                <a:solidFill>
                  <a:srgbClr val="7030A0"/>
                </a:solidFill>
              </a:rPr>
              <a:t>青少年：容易疲劳，免疫力低下         </a:t>
            </a:r>
            <a:r>
              <a:rPr lang="zh-CN" altLang="en-US" i="0" dirty="0" smtClean="0">
                <a:solidFill>
                  <a:srgbClr val="7030A0"/>
                </a:solidFill>
              </a:rPr>
              <a:t>        </a:t>
            </a:r>
            <a:r>
              <a:rPr lang="zh-CN" altLang="en-US" i="0" dirty="0" smtClean="0">
                <a:solidFill>
                  <a:srgbClr val="7030A0"/>
                </a:solidFill>
              </a:rPr>
              <a:t>妇女：皮肤干燥，弹性下降，容易衰老   </a:t>
            </a:r>
            <a:r>
              <a:rPr lang="zh-CN" altLang="en-US" i="0" dirty="0" smtClean="0">
                <a:solidFill>
                  <a:srgbClr val="7030A0"/>
                </a:solidFill>
              </a:rPr>
              <a:t>   </a:t>
            </a:r>
            <a:r>
              <a:rPr lang="zh-CN" altLang="en-US" i="0" dirty="0" smtClean="0">
                <a:solidFill>
                  <a:srgbClr val="7030A0"/>
                </a:solidFill>
              </a:rPr>
              <a:t>孕妇：影响胎儿发育，易水肿，长</a:t>
            </a:r>
            <a:r>
              <a:rPr lang="zh-CN" altLang="en-US" i="0" dirty="0" smtClean="0">
                <a:solidFill>
                  <a:srgbClr val="7030A0"/>
                </a:solidFill>
              </a:rPr>
              <a:t>妊娠 纹</a:t>
            </a:r>
            <a:r>
              <a:rPr lang="zh-CN" altLang="en-US" i="0" dirty="0" smtClean="0">
                <a:solidFill>
                  <a:srgbClr val="7030A0"/>
                </a:solidFill>
              </a:rPr>
              <a:t>，免疫力低下易生病                                </a:t>
            </a:r>
            <a:r>
              <a:rPr lang="zh-CN" altLang="en-US" i="0" dirty="0" smtClean="0">
                <a:solidFill>
                  <a:srgbClr val="7030A0"/>
                </a:solidFill>
              </a:rPr>
              <a:t>      </a:t>
            </a:r>
            <a:r>
              <a:rPr lang="zh-CN" altLang="en-US" i="0" dirty="0" smtClean="0">
                <a:solidFill>
                  <a:srgbClr val="7030A0"/>
                </a:solidFill>
              </a:rPr>
              <a:t>老年人：骨质疏松，抵抗力低下</a:t>
            </a:r>
            <a:endParaRPr lang="zh-CN" altLang="en-US" i="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演示设计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5B8CC1"/>
      </a:accent1>
      <a:accent2>
        <a:srgbClr val="2A5682"/>
      </a:accent2>
      <a:accent3>
        <a:srgbClr val="FFFFFF"/>
      </a:accent3>
      <a:accent4>
        <a:srgbClr val="000000"/>
      </a:accent4>
      <a:accent5>
        <a:srgbClr val="B6C5DC"/>
      </a:accent5>
      <a:accent6>
        <a:srgbClr val="254C74"/>
      </a:accent6>
      <a:hlink>
        <a:srgbClr val="002850"/>
      </a:hlink>
      <a:folHlink>
        <a:srgbClr val="66B2FE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6C5DC"/>
        </a:accent5>
        <a:accent6>
          <a:srgbClr val="254C74"/>
        </a:accent6>
        <a:hlink>
          <a:srgbClr val="002850"/>
        </a:hlink>
        <a:folHlink>
          <a:srgbClr val="66B2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演示设计_2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5B8CC1"/>
      </a:accent1>
      <a:accent2>
        <a:srgbClr val="2A5682"/>
      </a:accent2>
      <a:accent3>
        <a:srgbClr val="FFFFFF"/>
      </a:accent3>
      <a:accent4>
        <a:srgbClr val="000000"/>
      </a:accent4>
      <a:accent5>
        <a:srgbClr val="B6C5DC"/>
      </a:accent5>
      <a:accent6>
        <a:srgbClr val="254C74"/>
      </a:accent6>
      <a:hlink>
        <a:srgbClr val="002850"/>
      </a:hlink>
      <a:folHlink>
        <a:srgbClr val="2A94FE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6C5DC"/>
        </a:accent5>
        <a:accent6>
          <a:srgbClr val="254C74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nordridesign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5B8CC1"/>
      </a:accent1>
      <a:accent2>
        <a:srgbClr val="2A5682"/>
      </a:accent2>
      <a:accent3>
        <a:srgbClr val="FFFFFF"/>
      </a:accent3>
      <a:accent4>
        <a:srgbClr val="000000"/>
      </a:accent4>
      <a:accent5>
        <a:srgbClr val="B6C5DC"/>
      </a:accent5>
      <a:accent6>
        <a:srgbClr val="254C74"/>
      </a:accent6>
      <a:hlink>
        <a:srgbClr val="002850"/>
      </a:hlink>
      <a:folHlink>
        <a:srgbClr val="2A94FE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6C5DC"/>
        </a:accent5>
        <a:accent6>
          <a:srgbClr val="254C74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502</Words>
  <Application>Kingsoft Office WPP</Application>
  <PresentationFormat>全屏显示(4:3)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演示设计</vt:lpstr>
      <vt:lpstr>演示设计_2</vt:lpstr>
      <vt:lpstr>2_nordridesign.com</vt:lpstr>
      <vt:lpstr>汤臣倍健 蛋白质粉</vt:lpstr>
      <vt:lpstr>目录</vt:lpstr>
      <vt:lpstr>蛋白质粉的生理功能</vt:lpstr>
      <vt:lpstr>A.修复与构成组织</vt:lpstr>
      <vt:lpstr>修复组织的作用适合谁？</vt:lpstr>
      <vt:lpstr>B.调节人体机能</vt:lpstr>
      <vt:lpstr>幻灯片 7</vt:lpstr>
      <vt:lpstr>幻灯片 8</vt:lpstr>
      <vt:lpstr>蛋白质的运作原理</vt:lpstr>
      <vt:lpstr>2.选择哪个品牌？</vt:lpstr>
      <vt:lpstr>汤臣倍健蛋白质粉特色 </vt:lpstr>
      <vt:lpstr>建议人群 </vt:lpstr>
      <vt:lpstr>产品组合销售 </vt:lpstr>
      <vt:lpstr>幻灯片 14</vt:lpstr>
    </vt:vector>
  </TitlesOfParts>
  <Company>NordriDesign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汤臣倍健 蛋白质粉</dc:title>
  <dc:creator>Lenovo</dc:creator>
  <cp:lastModifiedBy>Lenovo</cp:lastModifiedBy>
  <cp:revision>276</cp:revision>
  <dcterms:created xsi:type="dcterms:W3CDTF">2008-05-06T01:42:58Z</dcterms:created>
  <dcterms:modified xsi:type="dcterms:W3CDTF">2015-12-06T11:21:01Z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