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8"/>
  </p:notesMasterIdLst>
  <p:sldIdLst>
    <p:sldId id="256" r:id="rId4"/>
    <p:sldId id="257" r:id="rId5"/>
    <p:sldId id="259" r:id="rId6"/>
    <p:sldId id="262" r:id="rId7"/>
    <p:sldId id="260" r:id="rId9"/>
    <p:sldId id="263" r:id="rId10"/>
    <p:sldId id="261" r:id="rId11"/>
    <p:sldId id="264" r:id="rId12"/>
  </p:sldIdLst>
  <p:sldSz cx="9144000" cy="6858000" type="screen4x3"/>
  <p:notesSz cx="6858000" cy="9144000"/>
  <p:defaultTextStyle>
    <a:defPPr>
      <a:defRPr lang="zh-TW"/>
    </a:defPPr>
    <a:lvl1pPr marL="0" lvl="0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PMingLiU" pitchFamily="2" charset="-120"/>
      </a:defRPr>
    </a:lvl1pPr>
    <a:lvl2pPr marL="457200" lvl="1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PMingLiU" pitchFamily="2" charset="-120"/>
      </a:defRPr>
    </a:lvl2pPr>
    <a:lvl3pPr marL="914400" lvl="2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PMingLiU" pitchFamily="2" charset="-120"/>
      </a:defRPr>
    </a:lvl3pPr>
    <a:lvl4pPr marL="1371600" lvl="3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PMingLiU" pitchFamily="2" charset="-120"/>
      </a:defRPr>
    </a:lvl4pPr>
    <a:lvl5pPr marL="1828800" lvl="4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PMingLiU" pitchFamily="2" charset="-120"/>
      </a:defRPr>
    </a:lvl5pPr>
    <a:lvl6pPr marL="2286000" lvl="5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PMingLiU" pitchFamily="2" charset="-120"/>
      </a:defRPr>
    </a:lvl6pPr>
    <a:lvl7pPr marL="2743200" lvl="6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PMingLiU" pitchFamily="2" charset="-120"/>
      </a:defRPr>
    </a:lvl7pPr>
    <a:lvl8pPr marL="3200400" lvl="7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PMingLiU" pitchFamily="2" charset="-120"/>
      </a:defRPr>
    </a:lvl8pPr>
    <a:lvl9pPr marL="3657600" lvl="8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charset="0"/>
        <a:ea typeface="PMingLiU" pitchFamily="2" charset="-12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7FF6"/>
    <a:srgbClr val="FF66FF"/>
    <a:srgbClr val="0AE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页眉占位符 409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endParaRPr lang="zh-TW" sz="1200"/>
          </a:p>
        </p:txBody>
      </p:sp>
      <p:sp>
        <p:nvSpPr>
          <p:cNvPr id="4099" name="日期占位符 409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algn="r"/>
            <a:endParaRPr lang="zh-TW" sz="1200"/>
          </a:p>
        </p:txBody>
      </p:sp>
      <p:sp>
        <p:nvSpPr>
          <p:cNvPr id="4100" name="幻灯片图像占位符 4099"/>
          <p:cNvSpPr>
            <a:spLocks noGrp="1" noRo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zh-CN" altLang="en-US"/>
          </a:p>
        </p:txBody>
      </p:sp>
      <p:sp>
        <p:nvSpPr>
          <p:cNvPr id="4101" name="文本占位符 4100"/>
          <p:cNvSpPr>
            <a:spLocks noGrp="1" noRot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/>
              <a:t>按一下以編輯母片</a:t>
            </a:r>
            <a:endParaRPr lang="zh-CN" altLang="en-US"/>
          </a:p>
          <a:p>
            <a:pPr lvl="1"/>
            <a:r>
              <a:rPr lang="zh-CN" altLang="en-US"/>
              <a:t>第二層</a:t>
            </a:r>
            <a:endParaRPr lang="zh-CN" altLang="en-US"/>
          </a:p>
          <a:p>
            <a:pPr lvl="2"/>
            <a:r>
              <a:rPr lang="zh-CN" altLang="en-US"/>
              <a:t>第三層</a:t>
            </a:r>
            <a:endParaRPr lang="zh-CN" altLang="en-US"/>
          </a:p>
          <a:p>
            <a:pPr lvl="3"/>
            <a:r>
              <a:rPr lang="zh-CN" altLang="en-US"/>
              <a:t>第四層</a:t>
            </a:r>
            <a:endParaRPr lang="zh-CN" altLang="en-US"/>
          </a:p>
          <a:p>
            <a:pPr lvl="4"/>
            <a:r>
              <a:rPr lang="zh-CN" altLang="en-US"/>
              <a:t>第五層</a:t>
            </a:r>
            <a:endParaRPr lang="zh-CN" altLang="en-US"/>
          </a:p>
        </p:txBody>
      </p:sp>
      <p:sp>
        <p:nvSpPr>
          <p:cNvPr id="4102" name="页脚占位符 410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endParaRPr lang="zh-TW" sz="1200"/>
          </a:p>
        </p:txBody>
      </p:sp>
      <p:sp>
        <p:nvSpPr>
          <p:cNvPr id="4103" name="灯片编号占位符 410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/>
            <a:fld id="{9A0DB2DC-4C9A-4742-B13C-FB6460FD3503}" type="slidenum">
              <a:rPr lang="zh-TW" sz="1200"/>
            </a:fld>
            <a:endParaRPr lang="zh-TW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/>
            <a:fld id="{9A0DB2DC-4C9A-4742-B13C-FB6460FD3503}" type="slidenum">
              <a:rPr lang="zh-TW" sz="1200"/>
            </a:fld>
            <a:endParaRPr lang="zh-TW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/>
            <a:fld id="{9A0DB2DC-4C9A-4742-B13C-FB6460FD3503}" type="slidenum">
              <a:rPr lang="zh-TW" sz="1200"/>
            </a:fld>
            <a:endParaRPr lang="zh-TW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2049" descr="corbeil"/>
          <p:cNvPicPr>
            <a:picLocks noChangeAspect="1"/>
          </p:cNvPicPr>
          <p:nvPr/>
        </p:nvPicPr>
        <p:blipFill>
          <a:blip r:embed="rId2">
            <a:lum bright="6000"/>
          </a:blip>
          <a:srcRect b="66667"/>
          <a:stretch>
            <a:fillRect/>
          </a:stretch>
        </p:blipFill>
        <p:spPr>
          <a:xfrm>
            <a:off x="0" y="0"/>
            <a:ext cx="9144000" cy="2667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051" name="矩形 205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folHlink">
              <a:alpha val="4999"/>
            </a:schemeClr>
          </a:solidFill>
          <a:ln w="9525">
            <a:noFill/>
            <a:miter/>
          </a:ln>
        </p:spPr>
        <p:txBody>
          <a:bodyPr/>
          <a:p>
            <a:endParaRPr lang="zh-CN" altLang="en-US"/>
          </a:p>
        </p:txBody>
      </p:sp>
      <p:pic>
        <p:nvPicPr>
          <p:cNvPr id="2052" name="图片 2051" descr="corbeil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4"/>
              </a:clrFrom>
              <a:clrTo>
                <a:srgbClr val="F6F6F4">
                  <a:alpha val="0"/>
                </a:srgbClr>
              </a:clrTo>
            </a:clrChange>
            <a:lum bright="-6000" contrast="18000"/>
          </a:blip>
          <a:srcRect t="36000" r="42000"/>
          <a:stretch>
            <a:fillRect/>
          </a:stretch>
        </p:blipFill>
        <p:spPr>
          <a:xfrm>
            <a:off x="0" y="2836863"/>
            <a:ext cx="4876800" cy="40354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053" name="Freeform 27"/>
          <p:cNvSpPr/>
          <p:nvPr/>
        </p:nvSpPr>
        <p:spPr>
          <a:xfrm rot="16200000">
            <a:off x="566738" y="-566737"/>
            <a:ext cx="1152525" cy="2286000"/>
          </a:xfrm>
          <a:custGeom>
            <a:avLst/>
            <a:gdLst>
              <a:gd name="txL" fmla="*/ 0 w 1785"/>
              <a:gd name="txT" fmla="*/ 0 h 3648"/>
              <a:gd name="txR" fmla="*/ 1785 w 1785"/>
              <a:gd name="txB" fmla="*/ 3648 h 3648"/>
            </a:gdLst>
            <a:ahLst/>
            <a:cxnLst>
              <a:cxn ang="0">
                <a:pos x="0" y="0"/>
              </a:cxn>
              <a:cxn ang="0">
                <a:pos x="1779" y="3648"/>
              </a:cxn>
              <a:cxn ang="0">
                <a:pos x="1785" y="0"/>
              </a:cxn>
            </a:cxnLst>
            <a:rect l="txL" t="txT" r="txR" b="txB"/>
            <a:pathLst>
              <a:path w="1785" h="3648">
                <a:moveTo>
                  <a:pt x="0" y="0"/>
                </a:moveTo>
                <a:lnTo>
                  <a:pt x="1779" y="3648"/>
                </a:lnTo>
                <a:lnTo>
                  <a:pt x="1785" y="0"/>
                </a:lnTo>
              </a:path>
            </a:pathLst>
          </a:custGeom>
          <a:solidFill>
            <a:schemeClr val="folHlink">
              <a:alpha val="29999"/>
            </a:schemeClr>
          </a:solidFill>
          <a:ln w="9525">
            <a:noFill/>
            <a:miter/>
          </a:ln>
        </p:spPr>
        <p:txBody>
          <a:bodyPr rot="0" vert="eaVert"/>
          <a:p>
            <a:pPr lvl="0"/>
            <a:endParaRPr lang="ko-KR" altLang="en-US" dirty="0">
              <a:latin typeface="Arial" charset="0"/>
              <a:ea typeface="Gulim" pitchFamily="2" charset="-127"/>
            </a:endParaRPr>
          </a:p>
        </p:txBody>
      </p:sp>
      <p:sp>
        <p:nvSpPr>
          <p:cNvPr id="2054" name="Freeform 27"/>
          <p:cNvSpPr/>
          <p:nvPr/>
        </p:nvSpPr>
        <p:spPr>
          <a:xfrm rot="5400000">
            <a:off x="5705475" y="3419475"/>
            <a:ext cx="2305050" cy="4572000"/>
          </a:xfrm>
          <a:custGeom>
            <a:avLst/>
            <a:gdLst>
              <a:gd name="txL" fmla="*/ 0 w 1785"/>
              <a:gd name="txT" fmla="*/ 0 h 3648"/>
              <a:gd name="txR" fmla="*/ 1785 w 1785"/>
              <a:gd name="txB" fmla="*/ 3648 h 3648"/>
            </a:gdLst>
            <a:ahLst/>
            <a:cxnLst>
              <a:cxn ang="0">
                <a:pos x="0" y="0"/>
              </a:cxn>
              <a:cxn ang="0">
                <a:pos x="1779" y="3648"/>
              </a:cxn>
              <a:cxn ang="0">
                <a:pos x="1785" y="0"/>
              </a:cxn>
            </a:cxnLst>
            <a:rect l="txL" t="txT" r="txR" b="txB"/>
            <a:pathLst>
              <a:path w="1785" h="3648">
                <a:moveTo>
                  <a:pt x="0" y="0"/>
                </a:moveTo>
                <a:lnTo>
                  <a:pt x="1779" y="3648"/>
                </a:lnTo>
                <a:lnTo>
                  <a:pt x="1785" y="0"/>
                </a:lnTo>
              </a:path>
            </a:pathLst>
          </a:custGeom>
          <a:solidFill>
            <a:schemeClr val="folHlink">
              <a:alpha val="29999"/>
            </a:schemeClr>
          </a:solidFill>
          <a:ln w="9525">
            <a:noFill/>
            <a:miter/>
          </a:ln>
        </p:spPr>
        <p:txBody>
          <a:bodyPr rot="10800000" vert="eaVert"/>
          <a:p>
            <a:pPr lvl="0"/>
            <a:endParaRPr lang="ko-KR" altLang="en-US" dirty="0">
              <a:latin typeface="Arial" charset="0"/>
              <a:ea typeface="Gulim" pitchFamily="2" charset="-127"/>
            </a:endParaRPr>
          </a:p>
        </p:txBody>
      </p:sp>
      <p:sp>
        <p:nvSpPr>
          <p:cNvPr id="2055" name="日期占位符 2054"/>
          <p:cNvSpPr>
            <a:spLocks noGrp="1"/>
          </p:cNvSpPr>
          <p:nvPr>
            <p:ph type="dt" sz="half" idx="2"/>
          </p:nvPr>
        </p:nvSpPr>
        <p:spPr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p>
            <a:endParaRPr lang="zh-TW">
              <a:latin typeface="宋体" charset="-122"/>
              <a:ea typeface="宋体" charset="-122"/>
            </a:endParaRPr>
          </a:p>
        </p:txBody>
      </p:sp>
      <p:sp>
        <p:nvSpPr>
          <p:cNvPr id="2056" name="页脚占位符 2055"/>
          <p:cNvSpPr>
            <a:spLocks noGrp="1"/>
          </p:cNvSpPr>
          <p:nvPr>
            <p:ph type="ftr" sz="quarter" idx="3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p>
            <a:endParaRPr lang="zh-TW">
              <a:latin typeface="宋体" charset="-122"/>
              <a:ea typeface="宋体" charset="-122"/>
            </a:endParaRPr>
          </a:p>
        </p:txBody>
      </p:sp>
      <p:sp>
        <p:nvSpPr>
          <p:cNvPr id="2057" name="灯片编号占位符 2056"/>
          <p:cNvSpPr>
            <a:spLocks noGrp="1"/>
          </p:cNvSpPr>
          <p:nvPr>
            <p:ph type="sldNum" sz="quarter" idx="4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p>
            <a:fld id="{9A0DB2DC-4C9A-4742-B13C-FB6460FD3503}" type="slidenum">
              <a:rPr lang="zh-TW">
                <a:latin typeface="宋体" charset="-122"/>
                <a:ea typeface="宋体" charset="-122"/>
              </a:rPr>
            </a:fld>
            <a:endParaRPr lang="zh-TW">
              <a:latin typeface="宋体" charset="-122"/>
              <a:ea typeface="宋体" charset="-122"/>
            </a:endParaRPr>
          </a:p>
        </p:txBody>
      </p:sp>
      <p:sp>
        <p:nvSpPr>
          <p:cNvPr id="2058" name="标题 2057"/>
          <p:cNvSpPr/>
          <p:nvPr>
            <p:ph type="ctrTitle"/>
          </p:nvPr>
        </p:nvSpPr>
        <p:spPr>
          <a:xfrm>
            <a:off x="685800" y="2438400"/>
            <a:ext cx="7772400" cy="1162050"/>
          </a:xfrm>
          <a:prstGeom prst="rect">
            <a:avLst/>
          </a:prstGeom>
          <a:noFill/>
          <a:ln w="0">
            <a:noFill/>
            <a:miter/>
          </a:ln>
        </p:spPr>
        <p:txBody>
          <a:bodyPr anchor="ctr"/>
          <a:lstStyle>
            <a:lvl1pPr lvl="0" algn="r">
              <a:defRPr sz="4400" kern="12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9" name="副标题 2058"/>
          <p:cNvSpPr/>
          <p:nvPr>
            <p:ph type="subTitle" idx="1"/>
          </p:nvPr>
        </p:nvSpPr>
        <p:spPr>
          <a:xfrm>
            <a:off x="2057400" y="3886200"/>
            <a:ext cx="6400800" cy="609600"/>
          </a:xfrm>
          <a:prstGeom prst="rect">
            <a:avLst/>
          </a:prstGeom>
          <a:noFill/>
          <a:ln w="0">
            <a:noFill/>
            <a:miter/>
          </a:ln>
        </p:spPr>
        <p:txBody>
          <a:bodyPr anchor="t"/>
          <a:lstStyle>
            <a:lvl1pPr marL="0" lvl="0" indent="0" algn="r">
              <a:buNone/>
              <a:defRPr sz="2400" kern="1200">
                <a:latin typeface="Arial" charset="0"/>
              </a:defRPr>
            </a:lvl1pPr>
            <a:lvl2pPr marL="457200" lvl="1" indent="-457200" algn="ctr">
              <a:buNone/>
              <a:defRPr sz="2400" kern="1200">
                <a:latin typeface="Arial" charset="0"/>
              </a:defRPr>
            </a:lvl2pPr>
            <a:lvl3pPr marL="914400" lvl="2" indent="-914400" algn="ctr">
              <a:buNone/>
              <a:defRPr sz="2400" kern="1200">
                <a:latin typeface="Arial" charset="0"/>
              </a:defRPr>
            </a:lvl3pPr>
            <a:lvl4pPr marL="1371600" lvl="3" indent="-1371600" algn="ctr">
              <a:buNone/>
              <a:defRPr sz="2400" kern="1200">
                <a:latin typeface="Arial" charset="0"/>
              </a:defRPr>
            </a:lvl4pPr>
            <a:lvl5pPr marL="1828800" lvl="4" indent="-1828800" algn="ctr">
              <a:buNone/>
              <a:defRPr sz="2400" kern="1200">
                <a:latin typeface="Arial" charset="0"/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/>
            </a:fld>
            <a:endParaRPr 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/>
            </a:fld>
            <a:endParaRPr 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/>
            </a:fld>
            <a:endParaRPr 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/>
            </a:fld>
            <a:endParaRPr 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/>
            </a:fld>
            <a:endParaRPr 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/>
            </a:fld>
            <a:endParaRPr 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/>
            </a:fld>
            <a:endParaRPr 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/>
            </a:fld>
            <a:endParaRPr 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/>
            </a:fld>
            <a:endParaRPr 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/>
            </a:fld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/>
            </a:fld>
            <a:endParaRPr 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/>
            </a:fld>
            <a:endParaRPr 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/>
            </a:fld>
            <a:endParaRPr 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/>
            </a:fld>
            <a:endParaRPr 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/>
            </a:fld>
            <a:endParaRPr 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/>
            </a:fld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/>
            </a:fld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/>
            </a:fld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/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/>
            </a:fld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/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jpe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1025" descr="corbeil"/>
          <p:cNvPicPr>
            <a:picLocks noChangeAspect="1"/>
          </p:cNvPicPr>
          <p:nvPr/>
        </p:nvPicPr>
        <p:blipFill>
          <a:blip r:embed="rId12">
            <a:lum bright="6000"/>
          </a:blip>
          <a:srcRect b="72667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27" name="矩形 10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folHlink">
              <a:alpha val="4999"/>
            </a:schemeClr>
          </a:solidFill>
          <a:ln w="9525">
            <a:noFill/>
            <a:miter/>
          </a:ln>
        </p:spPr>
        <p:txBody>
          <a:bodyPr/>
          <a:p>
            <a:endParaRPr lang="zh-CN" altLang="en-US"/>
          </a:p>
        </p:txBody>
      </p:sp>
      <p:sp>
        <p:nvSpPr>
          <p:cNvPr id="1028" name="未知"/>
          <p:cNvSpPr/>
          <p:nvPr/>
        </p:nvSpPr>
        <p:spPr>
          <a:xfrm rot="5400000">
            <a:off x="5295900" y="3009900"/>
            <a:ext cx="6858000" cy="838200"/>
          </a:xfrm>
          <a:custGeom>
            <a:avLst/>
            <a:gdLst/>
            <a:ahLst/>
            <a:cxnLst/>
            <a:pathLst>
              <a:path w="5557" h="198">
                <a:moveTo>
                  <a:pt x="5553" y="0"/>
                </a:moveTo>
                <a:lnTo>
                  <a:pt x="5553" y="150"/>
                </a:lnTo>
                <a:cubicBezTo>
                  <a:pt x="5557" y="144"/>
                  <a:pt x="5136" y="181"/>
                  <a:pt x="4585" y="186"/>
                </a:cubicBezTo>
                <a:cubicBezTo>
                  <a:pt x="4034" y="191"/>
                  <a:pt x="2849" y="170"/>
                  <a:pt x="2246" y="180"/>
                </a:cubicBezTo>
                <a:cubicBezTo>
                  <a:pt x="1643" y="190"/>
                  <a:pt x="1319" y="178"/>
                  <a:pt x="960" y="180"/>
                </a:cubicBezTo>
                <a:cubicBezTo>
                  <a:pt x="601" y="182"/>
                  <a:pt x="238" y="198"/>
                  <a:pt x="76" y="198"/>
                </a:cubicBezTo>
                <a:cubicBezTo>
                  <a:pt x="28" y="198"/>
                  <a:pt x="1" y="153"/>
                  <a:pt x="1" y="153"/>
                </a:cubicBezTo>
                <a:cubicBezTo>
                  <a:pt x="1" y="153"/>
                  <a:pt x="0" y="83"/>
                  <a:pt x="1" y="0"/>
                </a:cubicBezTo>
                <a:lnTo>
                  <a:pt x="5553" y="0"/>
                </a:lnTo>
                <a:close/>
              </a:path>
            </a:pathLst>
          </a:custGeom>
          <a:solidFill>
            <a:schemeClr val="folHlink">
              <a:alpha val="29999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9" name="日期占位符 1028"/>
          <p:cNvSpPr>
            <a:spLocks noGrp="1"/>
          </p:cNvSpPr>
          <p:nvPr>
            <p:ph type="dt" sz="half" idx="2"/>
          </p:nvPr>
        </p:nvSpPr>
        <p:spPr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>
                <a:latin typeface="宋体" charset="-122"/>
                <a:ea typeface="宋体" charset="-122"/>
              </a:defRPr>
            </a:lvl1pPr>
          </a:lstStyle>
          <a:p>
            <a:pPr lvl="0"/>
            <a:endParaRPr lang="zh-TW"/>
          </a:p>
        </p:txBody>
      </p:sp>
      <p:sp>
        <p:nvSpPr>
          <p:cNvPr id="1030" name="页脚占位符 1029"/>
          <p:cNvSpPr>
            <a:spLocks noGrp="1"/>
          </p:cNvSpPr>
          <p:nvPr>
            <p:ph type="ftr" sz="quarter" idx="3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>
                <a:latin typeface="宋体" charset="-122"/>
                <a:ea typeface="宋体" charset="-122"/>
              </a:defRPr>
            </a:lvl1pPr>
          </a:lstStyle>
          <a:p>
            <a:pPr lvl="0"/>
            <a:endParaRPr lang="zh-TW"/>
          </a:p>
        </p:txBody>
      </p:sp>
      <p:sp>
        <p:nvSpPr>
          <p:cNvPr id="1031" name="灯片编号占位符 1030"/>
          <p:cNvSpPr>
            <a:spLocks noGrp="1"/>
          </p:cNvSpPr>
          <p:nvPr>
            <p:ph type="sldNum" sz="quarter" idx="4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>
                <a:latin typeface="宋体" charset="-122"/>
                <a:ea typeface="宋体" charset="-122"/>
              </a:defRPr>
            </a:lvl1pPr>
          </a:lstStyle>
          <a:p>
            <a:pPr lvl="0"/>
            <a:fld id="{9A0DB2DC-4C9A-4742-B13C-FB6460FD3503}" type="slidenum">
              <a:rPr lang="zh-TW"/>
            </a:fld>
            <a:endParaRPr lang="zh-TW"/>
          </a:p>
        </p:txBody>
      </p:sp>
      <p:pic>
        <p:nvPicPr>
          <p:cNvPr id="1032" name="图片 1031" descr="hr-abhijit-sagade-0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547" t="44969" r="2586" b="29874"/>
          <a:stretch>
            <a:fillRect/>
          </a:stretch>
        </p:blipFill>
        <p:spPr>
          <a:xfrm>
            <a:off x="381000" y="1066800"/>
            <a:ext cx="6172200" cy="381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33" name="图片 1032" descr="corbeil"/>
          <p:cNvPicPr>
            <a:picLocks noChangeAspect="1"/>
          </p:cNvPicPr>
          <p:nvPr/>
        </p:nvPicPr>
        <p:blipFill>
          <a:blip r:embed="rId14">
            <a:clrChange>
              <a:clrFrom>
                <a:srgbClr val="F6F6F4"/>
              </a:clrFrom>
              <a:clrTo>
                <a:srgbClr val="F6F6F4">
                  <a:alpha val="0"/>
                </a:srgbClr>
              </a:clrTo>
            </a:clrChange>
            <a:lum bright="-6000" contrast="12000"/>
          </a:blip>
          <a:srcRect l="33000" t="32001"/>
          <a:stretch>
            <a:fillRect/>
          </a:stretch>
        </p:blipFill>
        <p:spPr>
          <a:xfrm>
            <a:off x="6477000" y="4814888"/>
            <a:ext cx="2667000" cy="204311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34" name="标题 1033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0">
            <a:noFill/>
            <a:miter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35" name="文本占位符 1034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0">
            <a:noFill/>
            <a:miter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6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spcAft>
          <a:spcPct val="0"/>
        </a:spcAft>
        <a:buFont typeface="Microsoft JhengHei" pitchFamily="2" charset="-120"/>
        <a:buChar char="◆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spcBef>
          <a:spcPct val="20000"/>
        </a:spcBef>
        <a:spcAft>
          <a:spcPct val="0"/>
        </a:spcAft>
        <a:buFont typeface="Microsoft JhengHei" pitchFamily="2" charset="-12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spcBef>
          <a:spcPct val="20000"/>
        </a:spcBef>
        <a:spcAft>
          <a:spcPct val="0"/>
        </a:spcAft>
        <a:buFont typeface="Microsoft JhengHei" pitchFamily="2" charset="-12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spcBef>
          <a:spcPct val="20000"/>
        </a:spcBef>
        <a:spcAft>
          <a:spcPct val="0"/>
        </a:spcAft>
        <a:buFont typeface="Microsoft JhengHei" pitchFamily="2" charset="-12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spcBef>
          <a:spcPct val="20000"/>
        </a:spcBef>
        <a:spcAft>
          <a:spcPct val="0"/>
        </a:spcAft>
        <a:buFont typeface="Microsoft JhengHei" pitchFamily="2" charset="-12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Font typeface="Microsoft JhengHei" pitchFamily="2" charset="-12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Font typeface="Microsoft JhengHei" pitchFamily="2" charset="-12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Font typeface="Microsoft JhengHei" pitchFamily="2" charset="-12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Font typeface="Microsoft JhengHei" pitchFamily="2" charset="-12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日期占位符 307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TW"/>
          </a:p>
        </p:txBody>
      </p:sp>
      <p:sp>
        <p:nvSpPr>
          <p:cNvPr id="3075" name="页脚占位符 307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TW"/>
          </a:p>
        </p:txBody>
      </p:sp>
      <p:sp>
        <p:nvSpPr>
          <p:cNvPr id="3076" name="灯片编号占位符 307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TW"/>
            </a:fld>
            <a:endParaRPr lang="zh-TW"/>
          </a:p>
        </p:txBody>
      </p:sp>
      <p:sp>
        <p:nvSpPr>
          <p:cNvPr id="3077" name="标题 3076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0">
            <a:noFill/>
            <a:miter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8" name="文本占位符 3077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0">
            <a:noFill/>
            <a:miter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0" lvl="0" indent="0" algn="ctr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40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 5121"/>
          <p:cNvSpPr/>
          <p:nvPr>
            <p:ph type="ctrTitle"/>
          </p:nvPr>
        </p:nvSpPr>
        <p:spPr>
          <a:xfrm>
            <a:off x="990600" y="1825625"/>
            <a:ext cx="7162800" cy="1298575"/>
          </a:xfrm>
        </p:spPr>
        <p:txBody>
          <a:bodyPr anchor="ctr"/>
          <a:p>
            <a:pPr algn="ctr" defTabSz="914400">
              <a:buNone/>
            </a:pPr>
            <a:r>
              <a:rPr lang="zh-CN" altLang="en-US" sz="4800" kern="1200" baseline="0" dirty="0">
                <a:solidFill>
                  <a:srgbClr val="FF0000"/>
                </a:solidFill>
                <a:latin typeface="Microsoft JhengHei" pitchFamily="2" charset="-120"/>
                <a:ea typeface="Microsoft JhengHei" pitchFamily="2" charset="-120"/>
              </a:rPr>
              <a:t>蔷薇果蓝莓</a:t>
            </a:r>
            <a:r>
              <a:rPr lang="zh-CN" altLang="en-US" sz="4000" kern="1200" baseline="0" dirty="0">
                <a:solidFill>
                  <a:srgbClr val="FF66FF"/>
                </a:solidFill>
                <a:latin typeface="SimSun" charset="0"/>
                <a:ea typeface="SimSun" charset="0"/>
              </a:rPr>
              <a:t>－多</a:t>
            </a:r>
            <a:r>
              <a:rPr lang="en-US" altLang="zh-CN" sz="4000" kern="1200" baseline="0" dirty="0">
                <a:solidFill>
                  <a:srgbClr val="FF66FF"/>
                </a:solidFill>
                <a:latin typeface="SimSun" charset="0"/>
                <a:ea typeface="SimSun" charset="0"/>
              </a:rPr>
              <a:t>C</a:t>
            </a:r>
            <a:r>
              <a:rPr lang="zh-CN" altLang="en-US" sz="4000" kern="1200" baseline="0" dirty="0">
                <a:solidFill>
                  <a:srgbClr val="FF66FF"/>
                </a:solidFill>
                <a:latin typeface="SimSun" charset="0"/>
                <a:ea typeface="SimSun" charset="0"/>
              </a:rPr>
              <a:t>多健康</a:t>
            </a:r>
            <a:endParaRPr lang="zh-CN" altLang="en-US" sz="4000" kern="1200" baseline="0" dirty="0">
              <a:solidFill>
                <a:srgbClr val="FF66FF"/>
              </a:solidFill>
              <a:latin typeface="SimSun" charset="0"/>
              <a:ea typeface="SimSun" charset="0"/>
            </a:endParaRPr>
          </a:p>
        </p:txBody>
      </p:sp>
      <p:sp>
        <p:nvSpPr>
          <p:cNvPr id="5123" name="副标题 5122"/>
          <p:cNvSpPr/>
          <p:nvPr>
            <p:ph type="subTitle" idx="1"/>
          </p:nvPr>
        </p:nvSpPr>
        <p:spPr>
          <a:xfrm>
            <a:off x="4724400" y="6096000"/>
            <a:ext cx="4191000" cy="381000"/>
          </a:xfrm>
        </p:spPr>
        <p:txBody>
          <a:bodyPr anchor="t"/>
          <a:p>
            <a:pPr defTabSz="914400">
              <a:buFont typeface="Microsoft JhengHei" pitchFamily="2" charset="-120"/>
              <a:buNone/>
            </a:pPr>
            <a:r>
              <a:rPr lang="zh-CN" altLang="en-US" sz="3200" b="1" kern="1200" baseline="0" dirty="0">
                <a:solidFill>
                  <a:srgbClr val="647FF6"/>
                </a:solidFill>
                <a:latin typeface="Arial" charset="0"/>
                <a:ea typeface="宋体" charset="0"/>
              </a:rPr>
              <a:t>交大三店</a:t>
            </a:r>
            <a:r>
              <a:rPr lang="en-US" altLang="zh-CN" sz="3200" b="1" kern="1200" baseline="0" dirty="0">
                <a:solidFill>
                  <a:srgbClr val="647FF6"/>
                </a:solidFill>
                <a:latin typeface="Arial" charset="0"/>
                <a:ea typeface="宋体" charset="0"/>
              </a:rPr>
              <a:t>--</a:t>
            </a:r>
            <a:r>
              <a:rPr lang="zh-CN" altLang="en-US" sz="3200" b="1" kern="1200" baseline="0" dirty="0">
                <a:solidFill>
                  <a:srgbClr val="647FF6"/>
                </a:solidFill>
                <a:latin typeface="Arial" charset="0"/>
                <a:ea typeface="宋体" charset="0"/>
              </a:rPr>
              <a:t>何英</a:t>
            </a:r>
            <a:endParaRPr lang="zh-CN" altLang="en-US" sz="3200" b="1" kern="1200" baseline="0" dirty="0">
              <a:solidFill>
                <a:srgbClr val="647FF6"/>
              </a:solidFill>
              <a:latin typeface="Arial" charset="0"/>
              <a:ea typeface="宋体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24600" y="3124200"/>
            <a:ext cx="1676400" cy="1676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53000" y="3733800"/>
            <a:ext cx="1676400" cy="1676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33800" y="4343400"/>
            <a:ext cx="16764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/>
          <p:cNvSpPr/>
          <p:nvPr>
            <p:ph type="title"/>
          </p:nvPr>
        </p:nvSpPr>
        <p:spPr>
          <a:xfrm>
            <a:off x="381000" y="381000"/>
            <a:ext cx="7924800" cy="990600"/>
          </a:xfrm>
        </p:spPr>
        <p:txBody>
          <a:bodyPr anchor="ctr"/>
          <a:p>
            <a:r>
              <a:rPr lang="zh-CN">
                <a:solidFill>
                  <a:srgbClr val="FF0000"/>
                </a:solidFill>
              </a:rPr>
              <a:t>蔷薇果蓝莓提取物咀嚼片</a:t>
            </a:r>
            <a:endParaRPr lang="zh-CN">
              <a:solidFill>
                <a:srgbClr val="FF0000"/>
              </a:solidFill>
            </a:endParaRPr>
          </a:p>
        </p:txBody>
      </p:sp>
      <p:sp>
        <p:nvSpPr>
          <p:cNvPr id="6147" name="文本占位符 6146"/>
          <p:cNvSpPr/>
          <p:nvPr>
            <p:ph type="body" idx="1"/>
          </p:nvPr>
        </p:nvSpPr>
        <p:spPr>
          <a:xfrm>
            <a:off x="533400" y="1524000"/>
            <a:ext cx="8001000" cy="3735388"/>
          </a:xfrm>
        </p:spPr>
        <p:txBody>
          <a:bodyPr/>
          <a:p>
            <a:pPr>
              <a:lnSpc>
                <a:spcPct val="120000"/>
              </a:lnSpc>
            </a:pPr>
            <a:endParaRPr lang="zh-CN" altLang="en-US" sz="1000" dirty="0">
              <a:latin typeface="微软雅黑" pitchFamily="2" charset="-122"/>
            </a:endParaRPr>
          </a:p>
          <a:p>
            <a:pPr>
              <a:lnSpc>
                <a:spcPct val="80000"/>
              </a:lnSpc>
            </a:pPr>
            <a:endParaRPr lang="zh-CN" altLang="en-US" sz="1000" dirty="0">
              <a:latin typeface="微软雅黑" pitchFamily="2" charset="-122"/>
            </a:endParaRPr>
          </a:p>
          <a:p>
            <a:pPr>
              <a:lnSpc>
                <a:spcPct val="80000"/>
              </a:lnSpc>
            </a:pPr>
            <a:endParaRPr lang="zh-CN" altLang="en-US" sz="1400" dirty="0"/>
          </a:p>
        </p:txBody>
      </p:sp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TW"/>
            </a:fld>
            <a:endParaRPr lang="zh-TW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14400" y="1828800"/>
            <a:ext cx="5715635" cy="41916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>
                <a:solidFill>
                  <a:srgbClr val="FF0000"/>
                </a:solidFill>
                <a:sym typeface="+mn-ea"/>
              </a:rPr>
              <a:t>蔷薇果蓝莓提取物咀嚼片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TW"/>
            </a:fld>
            <a:endParaRPr lang="zh-TW"/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57200" y="3429000"/>
            <a:ext cx="4518660" cy="30124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3400" y="1295400"/>
            <a:ext cx="530606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7030A0"/>
                </a:solidFill>
              </a:rPr>
              <a:t>规格：1450mg×90片/瓶</a:t>
            </a:r>
            <a:endParaRPr lang="zh-CN" altLang="en-US" b="1">
              <a:solidFill>
                <a:srgbClr val="7030A0"/>
              </a:solidFill>
            </a:endParaRPr>
          </a:p>
          <a:p>
            <a:r>
              <a:rPr lang="zh-CN" altLang="en-US" b="1">
                <a:solidFill>
                  <a:srgbClr val="647FF6"/>
                </a:solidFill>
              </a:rPr>
              <a:t>成人每日1片，儿童减半，宜随餐食用</a:t>
            </a:r>
            <a:endParaRPr lang="zh-CN" altLang="en-US" b="1">
              <a:solidFill>
                <a:srgbClr val="647FF6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6585" y="2279650"/>
            <a:ext cx="667893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7030A0"/>
                </a:solidFill>
              </a:rPr>
              <a:t>产品成分：</a:t>
            </a:r>
            <a:endParaRPr lang="zh-CN" altLang="en-US" b="1">
              <a:solidFill>
                <a:srgbClr val="7030A0"/>
              </a:solidFill>
            </a:endParaRPr>
          </a:p>
          <a:p>
            <a:r>
              <a:rPr lang="zh-CN" altLang="en-US" b="1">
                <a:solidFill>
                  <a:srgbClr val="647FF6"/>
                </a:solidFill>
              </a:rPr>
              <a:t>橘子、柑橘（含类黄酮）、针叶樱桃、蔷薇果、蓝莓果醬</a:t>
            </a:r>
            <a:endParaRPr lang="zh-CN" altLang="en-US" b="1">
              <a:solidFill>
                <a:srgbClr val="647FF6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29200" y="3505200"/>
            <a:ext cx="2277110" cy="2225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>
                <a:solidFill>
                  <a:srgbClr val="FF0000"/>
                </a:solidFill>
                <a:sym typeface="+mn-ea"/>
              </a:rPr>
              <a:t>主要功效：</a:t>
            </a:r>
            <a:endParaRPr lang="zh-CN" altLang="en-US" sz="2800" b="1">
              <a:solidFill>
                <a:srgbClr val="FF0000"/>
              </a:solidFill>
            </a:endParaRPr>
          </a:p>
          <a:p>
            <a:pPr algn="l"/>
            <a:r>
              <a:rPr lang="en-US" altLang="zh-CN" sz="2800" b="1">
                <a:solidFill>
                  <a:srgbClr val="FF66FF"/>
                </a:solidFill>
                <a:sym typeface="+mn-ea"/>
              </a:rPr>
              <a:t>1</a:t>
            </a:r>
            <a:r>
              <a:rPr lang="zh-CN" altLang="en-US" sz="2800" b="1">
                <a:solidFill>
                  <a:srgbClr val="FF66FF"/>
                </a:solidFill>
                <a:sym typeface="+mn-ea"/>
              </a:rPr>
              <a:t>、增强免疫</a:t>
            </a:r>
            <a:endParaRPr lang="zh-CN" altLang="en-US" sz="2800" b="1">
              <a:solidFill>
                <a:srgbClr val="FF66FF"/>
              </a:solidFill>
            </a:endParaRPr>
          </a:p>
          <a:p>
            <a:pPr algn="l"/>
            <a:r>
              <a:rPr lang="en-US" altLang="zh-CN" sz="2800" b="1">
                <a:solidFill>
                  <a:srgbClr val="FF66FF"/>
                </a:solidFill>
                <a:sym typeface="+mn-ea"/>
              </a:rPr>
              <a:t>2</a:t>
            </a:r>
            <a:r>
              <a:rPr lang="zh-CN" altLang="en-US" sz="2800" b="1">
                <a:solidFill>
                  <a:srgbClr val="FF66FF"/>
                </a:solidFill>
                <a:sym typeface="+mn-ea"/>
              </a:rPr>
              <a:t>、保护视力</a:t>
            </a:r>
            <a:endParaRPr lang="zh-CN" altLang="en-US" sz="2800" b="1">
              <a:solidFill>
                <a:srgbClr val="FF66FF"/>
              </a:solidFill>
            </a:endParaRPr>
          </a:p>
          <a:p>
            <a:pPr algn="l"/>
            <a:r>
              <a:rPr lang="en-US" altLang="zh-CN" sz="2800" b="1">
                <a:solidFill>
                  <a:srgbClr val="FF66FF"/>
                </a:solidFill>
                <a:sym typeface="+mn-ea"/>
              </a:rPr>
              <a:t>3</a:t>
            </a:r>
            <a:r>
              <a:rPr lang="zh-CN" altLang="en-US" sz="2800" b="1">
                <a:solidFill>
                  <a:srgbClr val="FF66FF"/>
                </a:solidFill>
                <a:sym typeface="+mn-ea"/>
              </a:rPr>
              <a:t>、美白焕颜</a:t>
            </a:r>
            <a:endParaRPr lang="zh-CN" altLang="en-US" sz="2800" b="1">
              <a:solidFill>
                <a:srgbClr val="FF66FF"/>
              </a:solidFill>
            </a:endParaRPr>
          </a:p>
          <a:p>
            <a:pPr algn="l"/>
            <a:r>
              <a:rPr lang="en-US" altLang="zh-CN" sz="2800" b="1">
                <a:solidFill>
                  <a:srgbClr val="FF66FF"/>
                </a:solidFill>
                <a:sym typeface="+mn-ea"/>
              </a:rPr>
              <a:t>4</a:t>
            </a:r>
            <a:r>
              <a:rPr lang="zh-CN" altLang="en-US" sz="2800" b="1">
                <a:solidFill>
                  <a:srgbClr val="FF66FF"/>
                </a:solidFill>
                <a:sym typeface="+mn-ea"/>
              </a:rPr>
              <a:t>、延缓衰老</a:t>
            </a:r>
            <a:endParaRPr lang="zh-CN" altLang="en-U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360" y="244475"/>
            <a:ext cx="8219440" cy="1173480"/>
          </a:xfrm>
        </p:spPr>
        <p:txBody>
          <a:bodyPr/>
          <a:p>
            <a:r>
              <a:rPr lang="zh-CN" altLang="en-US">
                <a:solidFill>
                  <a:srgbClr val="FF0000"/>
                </a:solidFill>
              </a:rPr>
              <a:t>蔷薇果功效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6080" y="1348740"/>
            <a:ext cx="8301355" cy="4777740"/>
          </a:xfrm>
        </p:spPr>
        <p:txBody>
          <a:bodyPr/>
          <a:p>
            <a:r>
              <a:rPr lang="zh-CN" altLang="en-US" sz="2000"/>
              <a:t>玫瑰果，含有丰富的维他命C，具有养颜美容的功效。玫瑰果是野玫瑰或多花蔷薇的果实，又名蔷薇果或蔷薇实。多饮用玫瑰果茶可以养颜美容使气色光彩红润、调节生理机能、减少疲劳感。当需要营养补给时，玫瑰果能提供身体健康维持的重要元素。蔷薇果富含维生素</a:t>
            </a:r>
            <a:r>
              <a:rPr lang="en-US" altLang="zh-CN" sz="2000"/>
              <a:t>C</a:t>
            </a:r>
            <a:r>
              <a:rPr lang="zh-CN" altLang="en-US" sz="2000"/>
              <a:t>。 维生素C又名抗坏血酸，是一种水溶性维生素，在人体内只停留4小时，是人体需要最多的一种，且人体不能合成，因此必须每天摄取来满足身体需要。</a:t>
            </a:r>
            <a:endParaRPr lang="zh-CN" altLang="en-US" sz="2000"/>
          </a:p>
          <a:p>
            <a:r>
              <a:rPr lang="zh-CN" altLang="en-US" sz="2000">
                <a:solidFill>
                  <a:srgbClr val="FF66FF"/>
                </a:solidFill>
              </a:rPr>
              <a:t> 主要作用 ：</a:t>
            </a:r>
            <a:endParaRPr lang="zh-CN" altLang="en-US" sz="2000">
              <a:solidFill>
                <a:srgbClr val="FF66FF"/>
              </a:solidFill>
            </a:endParaRPr>
          </a:p>
          <a:p>
            <a:r>
              <a:rPr lang="zh-CN" altLang="en-US" sz="2000">
                <a:solidFill>
                  <a:srgbClr val="647FF6"/>
                </a:solidFill>
              </a:rPr>
              <a:t>预防坏血病等各种出血症； </a:t>
            </a:r>
            <a:endParaRPr lang="zh-CN" altLang="en-US" sz="2000">
              <a:solidFill>
                <a:srgbClr val="647FF6"/>
              </a:solidFill>
            </a:endParaRPr>
          </a:p>
          <a:p>
            <a:r>
              <a:rPr lang="zh-CN" altLang="en-US" sz="2000">
                <a:solidFill>
                  <a:srgbClr val="647FF6"/>
                </a:solidFill>
              </a:rPr>
              <a:t>增强免疫力，提高抗病毒能力；预防感冒，缩短感冒病程；</a:t>
            </a:r>
            <a:endParaRPr lang="zh-CN" altLang="en-US" sz="2000">
              <a:solidFill>
                <a:srgbClr val="647FF6"/>
              </a:solidFill>
            </a:endParaRPr>
          </a:p>
          <a:p>
            <a:r>
              <a:rPr lang="zh-CN" altLang="en-US" sz="2000">
                <a:solidFill>
                  <a:srgbClr val="647FF6"/>
                </a:solidFill>
              </a:rPr>
              <a:t>促进胶原蛋白的合成，使皮肤光滑美白有弹性，有助于伤口愈合；</a:t>
            </a:r>
            <a:endParaRPr lang="zh-CN" altLang="en-US" sz="2000">
              <a:solidFill>
                <a:srgbClr val="647FF6"/>
              </a:solidFill>
            </a:endParaRPr>
          </a:p>
          <a:p>
            <a:r>
              <a:rPr lang="zh-CN" altLang="en-US" sz="2000">
                <a:solidFill>
                  <a:srgbClr val="647FF6"/>
                </a:solidFill>
              </a:rPr>
              <a:t>促进体内重金属（铅、汞等）、尼古丁、酒精等毒素的排泄 ；</a:t>
            </a:r>
            <a:endParaRPr lang="zh-CN" altLang="en-US" sz="2000">
              <a:solidFill>
                <a:srgbClr val="647FF6"/>
              </a:solidFill>
            </a:endParaRPr>
          </a:p>
          <a:p>
            <a:r>
              <a:rPr lang="zh-CN" altLang="en-US" sz="2000">
                <a:solidFill>
                  <a:srgbClr val="647FF6"/>
                </a:solidFill>
              </a:rPr>
              <a:t>抗氧化，防止细胞老化，美白肌肤，延缓衰老；</a:t>
            </a:r>
            <a:endParaRPr lang="zh-CN" altLang="en-US" sz="2000">
              <a:solidFill>
                <a:srgbClr val="647FF6"/>
              </a:solidFill>
            </a:endParaRPr>
          </a:p>
          <a:p>
            <a:r>
              <a:rPr lang="zh-CN" altLang="en-US" sz="2000">
                <a:solidFill>
                  <a:srgbClr val="647FF6"/>
                </a:solidFill>
              </a:rPr>
              <a:t>促进铁的吸收和利用，预防缺铁性贫血；</a:t>
            </a:r>
            <a:endParaRPr lang="zh-CN" altLang="en-US" sz="2000">
              <a:solidFill>
                <a:srgbClr val="647FF6"/>
              </a:solidFill>
            </a:endParaRPr>
          </a:p>
          <a:p>
            <a:r>
              <a:rPr lang="zh-CN" altLang="en-US" sz="2000">
                <a:solidFill>
                  <a:srgbClr val="647FF6"/>
                </a:solidFill>
              </a:rPr>
              <a:t>能阻断熏制、腊制、腌制品在人体内的亚硝胺类致癌物质的合成。</a:t>
            </a:r>
            <a:endParaRPr lang="zh-CN" altLang="en-US" sz="2000">
              <a:solidFill>
                <a:srgbClr val="647FF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TW"/>
            </a:fld>
            <a:endParaRPr lang="zh-TW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553200" y="76200"/>
            <a:ext cx="1645920" cy="11106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</a:rPr>
              <a:t>蓝莓功效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TW"/>
            </a:fld>
            <a:endParaRPr lang="zh-TW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096000" y="-76200"/>
            <a:ext cx="2842260" cy="16764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625" y="1463675"/>
            <a:ext cx="8279130" cy="53352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</a:rPr>
              <a:t>适应人群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p>
            <a:r>
              <a:rPr lang="zh-CN" altLang="en-US" sz="2000">
                <a:solidFill>
                  <a:srgbClr val="647FF6"/>
                </a:solidFill>
              </a:rPr>
              <a:t>免疫力低下，易感冒生病及处于感冒感染期的人； </a:t>
            </a:r>
            <a:endParaRPr lang="zh-CN" altLang="en-US" sz="2000">
              <a:solidFill>
                <a:srgbClr val="647FF6"/>
              </a:solidFill>
            </a:endParaRPr>
          </a:p>
          <a:p>
            <a:r>
              <a:rPr lang="zh-CN" altLang="en-US" sz="2000">
                <a:solidFill>
                  <a:srgbClr val="647FF6"/>
                </a:solidFill>
              </a:rPr>
              <a:t>经常抽烟、饮酒或在严重污染区生活的人； </a:t>
            </a:r>
            <a:endParaRPr lang="zh-CN" altLang="en-US" sz="2000">
              <a:solidFill>
                <a:srgbClr val="647FF6"/>
              </a:solidFill>
            </a:endParaRPr>
          </a:p>
          <a:p>
            <a:r>
              <a:rPr lang="zh-CN" altLang="en-US" sz="2000">
                <a:solidFill>
                  <a:srgbClr val="647FF6"/>
                </a:solidFill>
              </a:rPr>
              <a:t>牙龈经常发炎出血，易患口腔溃疡者；</a:t>
            </a:r>
            <a:endParaRPr lang="zh-CN" altLang="en-US" sz="2000">
              <a:solidFill>
                <a:srgbClr val="647FF6"/>
              </a:solidFill>
            </a:endParaRPr>
          </a:p>
          <a:p>
            <a:r>
              <a:rPr lang="zh-CN" altLang="en-US" sz="2000">
                <a:solidFill>
                  <a:srgbClr val="647FF6"/>
                </a:solidFill>
              </a:rPr>
              <a:t>皮肤有红血丝，黑眼圈，皮肤易青紫瘀斑者；</a:t>
            </a:r>
            <a:endParaRPr lang="zh-CN" altLang="en-US" sz="2000">
              <a:solidFill>
                <a:srgbClr val="647FF6"/>
              </a:solidFill>
            </a:endParaRPr>
          </a:p>
          <a:p>
            <a:r>
              <a:rPr lang="zh-CN" altLang="en-US" sz="2000">
                <a:solidFill>
                  <a:srgbClr val="647FF6"/>
                </a:solidFill>
              </a:rPr>
              <a:t>伤口不易愈合者； </a:t>
            </a:r>
            <a:endParaRPr lang="zh-CN" altLang="en-US" sz="2000">
              <a:solidFill>
                <a:srgbClr val="647FF6"/>
              </a:solidFill>
            </a:endParaRPr>
          </a:p>
          <a:p>
            <a:r>
              <a:rPr lang="zh-CN" altLang="en-US" sz="2000">
                <a:solidFill>
                  <a:srgbClr val="647FF6"/>
                </a:solidFill>
              </a:rPr>
              <a:t>皮肤灰暗，干燥，面部无光泽，长有雀斑的女士，有美白需求者；</a:t>
            </a:r>
            <a:endParaRPr lang="zh-CN" altLang="en-US" sz="2000">
              <a:solidFill>
                <a:srgbClr val="647FF6"/>
              </a:solidFill>
            </a:endParaRPr>
          </a:p>
          <a:p>
            <a:r>
              <a:rPr lang="zh-CN" altLang="en-US" sz="2000">
                <a:solidFill>
                  <a:srgbClr val="647FF6"/>
                </a:solidFill>
              </a:rPr>
              <a:t>由于体内生成过量自由基而日渐衰老的中老年人； </a:t>
            </a:r>
            <a:endParaRPr lang="zh-CN" altLang="en-US" sz="2000">
              <a:solidFill>
                <a:srgbClr val="647FF6"/>
              </a:solidFill>
            </a:endParaRPr>
          </a:p>
          <a:p>
            <a:r>
              <a:rPr lang="zh-CN" altLang="en-US" sz="2000">
                <a:solidFill>
                  <a:srgbClr val="647FF6"/>
                </a:solidFill>
              </a:rPr>
              <a:t>工作紧张，常吃快餐者、偏食的儿童； </a:t>
            </a:r>
            <a:endParaRPr lang="zh-CN" altLang="en-US" sz="2000">
              <a:solidFill>
                <a:srgbClr val="647FF6"/>
              </a:solidFill>
            </a:endParaRPr>
          </a:p>
          <a:p>
            <a:r>
              <a:rPr lang="zh-CN" altLang="en-US" sz="2000">
                <a:solidFill>
                  <a:srgbClr val="647FF6"/>
                </a:solidFill>
              </a:rPr>
              <a:t>体内缺铁、缺铁性贫血者；</a:t>
            </a:r>
            <a:endParaRPr lang="zh-CN" altLang="en-US" sz="2000">
              <a:solidFill>
                <a:srgbClr val="647FF6"/>
              </a:solidFill>
            </a:endParaRPr>
          </a:p>
          <a:p>
            <a:r>
              <a:rPr lang="zh-CN" altLang="en-US" sz="2000">
                <a:solidFill>
                  <a:srgbClr val="647FF6"/>
                </a:solidFill>
              </a:rPr>
              <a:t>爱吃熏制、腊制、腌制品的人士； </a:t>
            </a:r>
            <a:endParaRPr lang="en-US" altLang="zh-CN" sz="2000">
              <a:solidFill>
                <a:srgbClr val="647FF6"/>
              </a:solidFill>
            </a:endParaRPr>
          </a:p>
          <a:p>
            <a:r>
              <a:rPr lang="zh-CN" altLang="en-US" sz="2000">
                <a:solidFill>
                  <a:srgbClr val="647FF6"/>
                </a:solidFill>
              </a:rPr>
              <a:t>服用避孕药、抗生素、阿司匹林者。</a:t>
            </a:r>
            <a:endParaRPr lang="zh-CN" altLang="en-US" sz="2000">
              <a:solidFill>
                <a:srgbClr val="647FF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TW"/>
            </a:fld>
            <a:endParaRPr lang="zh-TW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705600" y="4419600"/>
            <a:ext cx="2447925" cy="24479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</a:rPr>
              <a:t>产品卖点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TW"/>
            </a:fld>
            <a:endParaRPr lang="zh-TW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562600" y="1524000"/>
            <a:ext cx="2522220" cy="2038985"/>
          </a:xfrm>
          <a:prstGeom prst="rect">
            <a:avLst/>
          </a:prstGeom>
        </p:spPr>
      </p:pic>
      <p:sp>
        <p:nvSpPr>
          <p:cNvPr id="13" name="单圆角矩形 12"/>
          <p:cNvSpPr/>
          <p:nvPr/>
        </p:nvSpPr>
        <p:spPr>
          <a:xfrm>
            <a:off x="427990" y="1684020"/>
            <a:ext cx="4856480" cy="136779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b="1">
                <a:solidFill>
                  <a:srgbClr val="FF0000"/>
                </a:solidFill>
                <a:latin typeface="楷体" charset="0"/>
                <a:ea typeface="楷体" charset="0"/>
                <a:sym typeface="+mn-ea"/>
              </a:rPr>
              <a:t>1</a:t>
            </a:r>
            <a:r>
              <a:rPr lang="zh-CN" altLang="en-US" sz="4000" b="1">
                <a:solidFill>
                  <a:srgbClr val="FF0000"/>
                </a:solidFill>
                <a:latin typeface="楷体" charset="0"/>
                <a:ea typeface="楷体" charset="0"/>
                <a:sym typeface="+mn-ea"/>
              </a:rPr>
              <a:t>、来源好、含量高：</a:t>
            </a:r>
            <a:endParaRPr lang="zh-CN" altLang="en-US" sz="4000" b="1">
              <a:solidFill>
                <a:srgbClr val="FF0000"/>
              </a:solidFill>
              <a:latin typeface="楷体" charset="0"/>
              <a:ea typeface="楷体" charset="0"/>
            </a:endParaRPr>
          </a:p>
          <a:p>
            <a:pPr algn="ctr"/>
            <a:r>
              <a:rPr lang="zh-CN" altLang="en-US">
                <a:solidFill>
                  <a:srgbClr val="002060"/>
                </a:solidFill>
                <a:ea typeface="宋体" charset="0"/>
                <a:sym typeface="+mn-ea"/>
              </a:rPr>
              <a:t>富含维生素</a:t>
            </a:r>
            <a:r>
              <a:rPr lang="en-US" altLang="zh-CN">
                <a:solidFill>
                  <a:srgbClr val="002060"/>
                </a:solidFill>
                <a:ea typeface="宋体" charset="0"/>
                <a:sym typeface="+mn-ea"/>
              </a:rPr>
              <a:t>C</a:t>
            </a:r>
            <a:r>
              <a:rPr lang="zh-CN" altLang="en-US">
                <a:solidFill>
                  <a:srgbClr val="002060"/>
                </a:solidFill>
                <a:ea typeface="宋体" charset="0"/>
                <a:sym typeface="+mn-ea"/>
              </a:rPr>
              <a:t>的天然蔷薇果提取物。</a:t>
            </a:r>
            <a:endParaRPr lang="zh-CN" altLang="en-US">
              <a:solidFill>
                <a:srgbClr val="002060"/>
              </a:solidFill>
              <a:ea typeface="宋体" charset="0"/>
              <a:sym typeface="+mn-ea"/>
            </a:endParaRPr>
          </a:p>
        </p:txBody>
      </p:sp>
      <p:sp>
        <p:nvSpPr>
          <p:cNvPr id="14" name="单圆角矩形 13"/>
          <p:cNvSpPr/>
          <p:nvPr/>
        </p:nvSpPr>
        <p:spPr>
          <a:xfrm>
            <a:off x="542290" y="3691890"/>
            <a:ext cx="6303645" cy="156464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b="1">
                <a:solidFill>
                  <a:srgbClr val="FF0000"/>
                </a:solidFill>
                <a:latin typeface="楷体" charset="0"/>
                <a:ea typeface="楷体" charset="0"/>
                <a:sym typeface="+mn-ea"/>
              </a:rPr>
              <a:t>2</a:t>
            </a:r>
            <a:r>
              <a:rPr lang="zh-CN" altLang="en-US" sz="4000" b="1">
                <a:solidFill>
                  <a:srgbClr val="FF0000"/>
                </a:solidFill>
                <a:latin typeface="楷体" charset="0"/>
                <a:ea typeface="楷体" charset="0"/>
                <a:sym typeface="+mn-ea"/>
              </a:rPr>
              <a:t>、咀嚼片、味道好：</a:t>
            </a:r>
            <a:endParaRPr lang="zh-CN" altLang="en-US" sz="4000" b="1">
              <a:solidFill>
                <a:srgbClr val="FF0000"/>
              </a:solidFill>
              <a:latin typeface="楷体" charset="0"/>
              <a:ea typeface="楷体" charset="0"/>
            </a:endParaRPr>
          </a:p>
          <a:p>
            <a:pPr algn="ctr"/>
            <a:r>
              <a:rPr lang="zh-CN" altLang="en-US">
                <a:solidFill>
                  <a:srgbClr val="002060"/>
                </a:solidFill>
                <a:ea typeface="宋体" charset="0"/>
                <a:sym typeface="+mn-ea"/>
              </a:rPr>
              <a:t>蓝莓口味，特殊去酸技术温和不伤胃，味道可口，好吸收。</a:t>
            </a:r>
            <a:endParaRPr lang="zh-CN" altLang="en-US">
              <a:solidFill>
                <a:srgbClr val="002060"/>
              </a:solidFill>
              <a:ea typeface="宋体" charset="0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53200" y="4648200"/>
            <a:ext cx="2538730" cy="2139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TW"/>
            </a:fld>
            <a:endParaRPr lang="zh-TW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8600" y="5410200"/>
            <a:ext cx="5715000" cy="1143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635" y="305435"/>
            <a:ext cx="7757160" cy="51257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bar_Flower_Rhe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nordridesign.c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782</Words>
  <Application>Kingsoft Office WPP</Application>
  <PresentationFormat>濡傝灑骞曞ぇ灏?</PresentationFormat>
  <Paragraphs>73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Powerbar_Flower_Rhea</vt:lpstr>
      <vt:lpstr>www.nordridesign.cn</vt:lpstr>
      <vt:lpstr>蔷薇果蓝莓－多C多健康</vt:lpstr>
      <vt:lpstr>蔷薇果蓝莓提取物咀嚼片</vt:lpstr>
      <vt:lpstr>蔷薇果蓝莓提取物咀嚼片</vt:lpstr>
      <vt:lpstr>蔷薇果功效</vt:lpstr>
      <vt:lpstr>蓝莓功效</vt:lpstr>
      <vt:lpstr>适应人群</vt:lpstr>
      <vt:lpstr>产品卖点</vt:lpstr>
      <vt:lpstr>PowerPoint 演示文稿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jdsd</cp:lastModifiedBy>
  <cp:revision>15</cp:revision>
  <dcterms:created xsi:type="dcterms:W3CDTF">2015-12-06T07:13:00Z</dcterms:created>
  <dcterms:modified xsi:type="dcterms:W3CDTF">2015-12-06T11:32:20Z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2052-10.1.0.5400</vt:lpwstr>
  </property>
</Properties>
</file>