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3"/>
    <p:sldId id="258" r:id="rId4"/>
    <p:sldId id="259" r:id="rId5"/>
    <p:sldId id="260" r:id="rId6"/>
    <p:sldId id="269" r:id="rId7"/>
    <p:sldId id="261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5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7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0" name="Freeform 19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/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0" name="Freeform 18"/>
          <p:cNvSpPr/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1" name="Freeform 22"/>
          <p:cNvSpPr/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12" name="Freeform 26"/>
          <p:cNvSpPr/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 useBgFill="1">
        <p:nvSpPr>
          <p:cNvPr id="13" name="Freeform 10"/>
          <p:cNvSpPr/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6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7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8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9" name="Freeform 28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14" name="Freeform 10"/>
            <p:cNvSpPr/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/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8" name="Freeform 18"/>
            <p:cNvSpPr/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9" name="Freeform 22"/>
            <p:cNvSpPr/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20" name="Freeform 26"/>
            <p:cNvSpPr/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 useBgFill="1">
          <p:nvSpPr>
            <p:cNvPr id="21" name="Freeform 10"/>
            <p:cNvSpPr/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58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98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5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image" Target="../media/image3.jpeg"/><Relationship Id="rId7" Type="http://schemas.openxmlformats.org/officeDocument/2006/relationships/hyperlink" Target="http://baike.baidu.com/view/44684.htm" TargetMode="External"/><Relationship Id="rId6" Type="http://schemas.openxmlformats.org/officeDocument/2006/relationships/hyperlink" Target="http://baike.baidu.com/view/4909176.htm" TargetMode="External"/><Relationship Id="rId5" Type="http://schemas.openxmlformats.org/officeDocument/2006/relationships/hyperlink" Target="http://baike.baidu.com/view/160967.htm" TargetMode="External"/><Relationship Id="rId4" Type="http://schemas.openxmlformats.org/officeDocument/2006/relationships/hyperlink" Target="http://baike.baidu.com/view/42596.htm" TargetMode="External"/><Relationship Id="rId3" Type="http://schemas.openxmlformats.org/officeDocument/2006/relationships/hyperlink" Target="http://baike.baidu.com/view/787533.htm" TargetMode="External"/><Relationship Id="rId2" Type="http://schemas.openxmlformats.org/officeDocument/2006/relationships/hyperlink" Target="http://baike.baidu.com/view/787532.htm" TargetMode="External"/><Relationship Id="rId1" Type="http://schemas.openxmlformats.org/officeDocument/2006/relationships/hyperlink" Target="http://baike.baidu.com/view/262779.ht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hyperlink" Target="http://baike.baidu.com/view/190971.htm" TargetMode="External"/><Relationship Id="rId1" Type="http://schemas.openxmlformats.org/officeDocument/2006/relationships/hyperlink" Target="http://baike.baidu.com/view/18017.htm" TargetMode="Externa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hyperlink" Target="http://baike.baidu.com/view/18042.htm" TargetMode="External"/><Relationship Id="rId2" Type="http://schemas.openxmlformats.org/officeDocument/2006/relationships/hyperlink" Target="http://baike.baidu.com/subview/160967/8162651.htm" TargetMode="External"/><Relationship Id="rId1" Type="http://schemas.openxmlformats.org/officeDocument/2006/relationships/hyperlink" Target="http://baike.baidu.com/view/63603.htm" TargetMode="Externa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2.xml"/><Relationship Id="rId6" Type="http://schemas.openxmlformats.org/officeDocument/2006/relationships/hyperlink" Target="http://baike.baidu.com/view/84242.htm" TargetMode="External"/><Relationship Id="rId5" Type="http://schemas.openxmlformats.org/officeDocument/2006/relationships/hyperlink" Target="http://baike.baidu.com/view/43285.htm" TargetMode="External"/><Relationship Id="rId4" Type="http://schemas.openxmlformats.org/officeDocument/2006/relationships/hyperlink" Target="http://baike.baidu.com/view/296864.htm" TargetMode="External"/><Relationship Id="rId3" Type="http://schemas.openxmlformats.org/officeDocument/2006/relationships/hyperlink" Target="http://baike.baidu.com/view/2501825.htm" TargetMode="External"/><Relationship Id="rId2" Type="http://schemas.openxmlformats.org/officeDocument/2006/relationships/hyperlink" Target="http://baike.baidu.com/view/152890.htm" TargetMode="External"/><Relationship Id="rId1" Type="http://schemas.openxmlformats.org/officeDocument/2006/relationships/hyperlink" Target="http://baike.baidu.com/subview/40351/9334812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hyperlink" Target="http://baike.baidu.com/view/456538.htm" TargetMode="External"/><Relationship Id="rId3" Type="http://schemas.openxmlformats.org/officeDocument/2006/relationships/hyperlink" Target="http://baike.baidu.com/view/84242.htm" TargetMode="External"/><Relationship Id="rId2" Type="http://schemas.openxmlformats.org/officeDocument/2006/relationships/hyperlink" Target="http://baike.baidu.com/view/24827.htm" TargetMode="External"/><Relationship Id="rId1" Type="http://schemas.openxmlformats.org/officeDocument/2006/relationships/hyperlink" Target="http://baike.baidu.com/view/6568.ht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260" y="2852420"/>
            <a:ext cx="7772400" cy="1211580"/>
          </a:xfrm>
        </p:spPr>
        <p:txBody>
          <a:bodyPr>
            <a:noAutofit/>
          </a:bodyPr>
          <a:lstStyle/>
          <a:p>
            <a:r>
              <a:rPr lang="zh-CN" altLang="en-US" sz="7200" dirty="0" smtClean="0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深海鱼油</a:t>
            </a:r>
            <a:endParaRPr lang="zh-CN" altLang="en-US" sz="7200" dirty="0" smtClean="0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123815" y="4725670"/>
            <a:ext cx="3856990" cy="1443990"/>
          </a:xfrm>
        </p:spPr>
        <p:txBody>
          <a:bodyPr>
            <a:noAutofit/>
          </a:bodyPr>
          <a:lstStyle/>
          <a:p>
            <a:r>
              <a:rPr lang="zh-CN" altLang="zh-CN" sz="36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指导老师：文秀英旗舰店：    </a:t>
            </a:r>
            <a:r>
              <a:rPr lang="zh-CN" altLang="en-US" sz="3600" b="1">
                <a:ln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胡冬梅</a:t>
            </a:r>
            <a:endParaRPr lang="zh-CN" altLang="en-US" sz="3600" b="1">
              <a:ln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713" y="260350"/>
            <a:ext cx="3600400" cy="22768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zh-CN" b="1" dirty="0" smtClean="0"/>
              <a:t>1</a:t>
            </a:r>
            <a:r>
              <a:rPr lang="en-US" altLang="zh-CN" b="1" dirty="0"/>
              <a:t>.</a:t>
            </a:r>
            <a:r>
              <a:rPr lang="zh-CN" altLang="en-US" b="1" dirty="0"/>
              <a:t>进口浓缩鱼油 </a:t>
            </a:r>
            <a:endParaRPr lang="zh-CN" altLang="en-US" b="1" dirty="0"/>
          </a:p>
          <a:p>
            <a:r>
              <a:rPr lang="zh-CN" altLang="en-US" dirty="0"/>
              <a:t>国际公认最好的挪威浓缩鱼油，提炼自野生鲑鱼的眼窝以及不含 脂的部位。</a:t>
            </a:r>
            <a:endParaRPr lang="zh-CN" altLang="en-US" dirty="0"/>
          </a:p>
          <a:p>
            <a:r>
              <a:rPr lang="en-US" altLang="zh-CN" b="1" dirty="0"/>
              <a:t>2.</a:t>
            </a:r>
            <a:r>
              <a:rPr lang="zh-CN" altLang="en-US" b="1" dirty="0"/>
              <a:t>优质明胶 </a:t>
            </a:r>
            <a:endParaRPr lang="zh-CN" altLang="en-US" b="1" dirty="0"/>
          </a:p>
          <a:p>
            <a:r>
              <a:rPr lang="zh-CN" altLang="en-US" dirty="0"/>
              <a:t>胶囊外壳源自全球最大的明胶生产企业、法国罗赛洛优质药用骨胶， 更安全。</a:t>
            </a:r>
            <a:endParaRPr lang="zh-CN" altLang="en-US" dirty="0"/>
          </a:p>
          <a:p>
            <a:r>
              <a:rPr lang="en-US" altLang="zh-CN" b="1" dirty="0"/>
              <a:t>3.</a:t>
            </a:r>
            <a:r>
              <a:rPr lang="zh-CN" altLang="en-US" b="1" dirty="0"/>
              <a:t>天然维生素</a:t>
            </a:r>
            <a:r>
              <a:rPr lang="en-US" altLang="zh-CN" b="1" dirty="0"/>
              <a:t>E </a:t>
            </a:r>
            <a:endParaRPr lang="en-US" altLang="zh-CN" b="1" dirty="0"/>
          </a:p>
          <a:p>
            <a:r>
              <a:rPr lang="zh-CN" altLang="en-US" dirty="0"/>
              <a:t>特别添加进口自德国科宁公司的天然维生素</a:t>
            </a:r>
            <a:r>
              <a:rPr lang="en-US" altLang="zh-CN" dirty="0"/>
              <a:t>E</a:t>
            </a:r>
            <a:r>
              <a:rPr lang="zh-CN" altLang="en-US" dirty="0"/>
              <a:t>，更有效保护鱼油不会受氧化而变质。</a:t>
            </a:r>
            <a:endParaRPr lang="zh-CN" altLang="en-US" dirty="0"/>
          </a:p>
          <a:p>
            <a:r>
              <a:rPr lang="en-US" altLang="zh-CN" b="1" dirty="0"/>
              <a:t>4.</a:t>
            </a:r>
            <a:r>
              <a:rPr lang="zh-CN" altLang="en-US" b="1" dirty="0"/>
              <a:t>甘油三酯型鱼油 </a:t>
            </a:r>
            <a:endParaRPr lang="zh-CN" altLang="en-US" b="1" dirty="0"/>
          </a:p>
          <a:p>
            <a:r>
              <a:rPr lang="zh-CN" altLang="en-US" dirty="0"/>
              <a:t>不会引起过敏症等不良反应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汤臣倍健鱼油产品特点是什么？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72490" y="2480945"/>
            <a:ext cx="7408545" cy="3645535"/>
          </a:xfrm>
        </p:spPr>
        <p:txBody>
          <a:bodyPr>
            <a:normAutofit lnSpcReduction="20000"/>
          </a:bodyPr>
          <a:lstStyle/>
          <a:p>
            <a:r>
              <a:rPr lang="zh-CN" altLang="en-US" dirty="0" smtClean="0"/>
              <a:t>价格对比</a:t>
            </a:r>
            <a:r>
              <a:rPr lang="en-US" altLang="zh-CN" dirty="0" smtClean="0"/>
              <a:t>:</a:t>
            </a:r>
            <a:endParaRPr lang="en-US" altLang="zh-CN" dirty="0" smtClean="0"/>
          </a:p>
          <a:p>
            <a:r>
              <a:rPr lang="zh-CN" altLang="zh-CN" dirty="0" smtClean="0"/>
              <a:t>汤臣倍健鱼油：</a:t>
            </a:r>
            <a:r>
              <a:rPr lang="en-US" altLang="zh-CN" dirty="0" smtClean="0"/>
              <a:t>1000mg*200</a:t>
            </a:r>
            <a:r>
              <a:rPr lang="zh-CN" altLang="en-US" dirty="0" smtClean="0"/>
              <a:t>粒</a:t>
            </a:r>
            <a:r>
              <a:rPr lang="en-US" altLang="zh-CN" dirty="0" smtClean="0"/>
              <a:t>,</a:t>
            </a:r>
            <a:r>
              <a:rPr lang="zh-CN" altLang="zh-CN" dirty="0" smtClean="0"/>
              <a:t>吃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天，每天</a:t>
            </a:r>
            <a:r>
              <a:rPr lang="en-US" altLang="zh-CN" dirty="0" smtClean="0"/>
              <a:t>1.9</a:t>
            </a:r>
            <a:r>
              <a:rPr lang="zh-CN" altLang="en-US" dirty="0" smtClean="0"/>
              <a:t>元。</a:t>
            </a:r>
            <a:endParaRPr lang="zh-CN" altLang="en-US" dirty="0" smtClean="0"/>
          </a:p>
          <a:p>
            <a:r>
              <a:rPr lang="zh-CN" altLang="en-US" dirty="0" smtClean="0"/>
              <a:t>美澳健鱼油：</a:t>
            </a:r>
            <a:r>
              <a:rPr lang="en-US" altLang="zh-CN" dirty="0" smtClean="0"/>
              <a:t>1000mg*100</a:t>
            </a:r>
            <a:r>
              <a:rPr lang="zh-CN" altLang="zh-CN" dirty="0" smtClean="0"/>
              <a:t>粒，吃</a:t>
            </a:r>
            <a:r>
              <a:rPr lang="en-US" altLang="zh-CN" dirty="0" smtClean="0"/>
              <a:t>25</a:t>
            </a:r>
            <a:r>
              <a:rPr lang="zh-CN" altLang="en-US" dirty="0" smtClean="0"/>
              <a:t>天，每天</a:t>
            </a:r>
            <a:r>
              <a:rPr lang="en-US" altLang="zh-CN" dirty="0" smtClean="0"/>
              <a:t>3.52</a:t>
            </a:r>
            <a:r>
              <a:rPr lang="zh-CN" altLang="en-US" dirty="0" smtClean="0"/>
              <a:t>元。</a:t>
            </a:r>
            <a:endParaRPr lang="zh-CN" altLang="en-US" dirty="0" smtClean="0"/>
          </a:p>
          <a:p>
            <a:r>
              <a:rPr lang="zh-CN" altLang="en-US" dirty="0" smtClean="0"/>
              <a:t>爱司盟深海鱼油：</a:t>
            </a:r>
            <a:r>
              <a:rPr lang="en-US" altLang="zh-CN" dirty="0" smtClean="0"/>
              <a:t>1300mg*200</a:t>
            </a:r>
            <a:r>
              <a:rPr lang="zh-CN" altLang="zh-CN" dirty="0" smtClean="0"/>
              <a:t>粒，吃</a:t>
            </a:r>
            <a:r>
              <a:rPr lang="en-US" altLang="zh-CN" dirty="0" smtClean="0"/>
              <a:t>66.7</a:t>
            </a:r>
            <a:r>
              <a:rPr lang="zh-CN" altLang="en-US" dirty="0" smtClean="0"/>
              <a:t>天，每天</a:t>
            </a:r>
            <a:r>
              <a:rPr lang="en-US" altLang="zh-CN" dirty="0" smtClean="0"/>
              <a:t>4.77</a:t>
            </a:r>
            <a:r>
              <a:rPr lang="zh-CN" altLang="en-US" dirty="0" smtClean="0"/>
              <a:t>元。</a:t>
            </a:r>
            <a:endParaRPr lang="zh-CN" altLang="en-US" dirty="0" smtClean="0"/>
          </a:p>
          <a:p>
            <a:r>
              <a:rPr lang="zh-CN" altLang="en-US" dirty="0" smtClean="0"/>
              <a:t>千林鱼油软胶囊：</a:t>
            </a:r>
            <a:r>
              <a:rPr lang="en-US" altLang="zh-CN" dirty="0" smtClean="0"/>
              <a:t>1000mg*200</a:t>
            </a:r>
            <a:r>
              <a:rPr lang="zh-CN" altLang="zh-CN" dirty="0" smtClean="0"/>
              <a:t>粒，吃</a:t>
            </a:r>
            <a:r>
              <a:rPr lang="en-US" altLang="zh-CN" dirty="0" smtClean="0"/>
              <a:t>100</a:t>
            </a:r>
            <a:r>
              <a:rPr lang="zh-CN" altLang="en-US" dirty="0" smtClean="0"/>
              <a:t>天，每天</a:t>
            </a:r>
            <a:r>
              <a:rPr lang="en-US" altLang="zh-CN" dirty="0" smtClean="0"/>
              <a:t>1.88</a:t>
            </a:r>
            <a:r>
              <a:rPr lang="zh-CN" altLang="en-US" dirty="0" smtClean="0"/>
              <a:t>元。</a:t>
            </a:r>
            <a:endParaRPr lang="zh-CN" altLang="en-US" dirty="0" smtClean="0"/>
          </a:p>
          <a:p>
            <a:r>
              <a:rPr lang="zh-CN" altLang="en-US" dirty="0" smtClean="0"/>
              <a:t>          从以上对比可见：在几个牌子中汤臣倍健作为一个专注健康</a:t>
            </a:r>
            <a:r>
              <a:rPr lang="en-US" altLang="zh-CN" dirty="0" smtClean="0"/>
              <a:t>13</a:t>
            </a:r>
            <a:r>
              <a:rPr lang="zh-CN" altLang="en-US" dirty="0" smtClean="0"/>
              <a:t>年，大品牌，值得信赖的品牌是有其竞争优势的。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8000" dirty="0" smtClean="0">
                <a:sym typeface="+mn-ea"/>
              </a:rPr>
              <a:t>价格对比</a:t>
            </a:r>
            <a:endParaRPr lang="zh-CN" altLang="en-US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" y="2492375"/>
            <a:ext cx="8756650" cy="3450590"/>
          </a:xfrm>
        </p:spPr>
        <p:txBody>
          <a:bodyPr/>
          <a:lstStyle/>
          <a:p>
            <a:pPr marL="0" indent="0" algn="ctr">
              <a:buNone/>
            </a:pPr>
            <a:r>
              <a:rPr lang="zh-CN" altLang="en-US" sz="7200"/>
              <a:t>感谢各位的聆听！</a:t>
            </a:r>
            <a:endParaRPr lang="zh-CN" altLang="en-US" sz="7200"/>
          </a:p>
          <a:p>
            <a:pPr marL="0" indent="0" algn="ctr">
              <a:buNone/>
            </a:pPr>
            <a:r>
              <a:rPr lang="en-US" altLang="zh-CN" sz="7200"/>
              <a:t>Thank  you!</a:t>
            </a:r>
            <a:endParaRPr lang="en-US" altLang="zh-CN" sz="7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 algn="ctr">
              <a:buNone/>
            </a:pPr>
            <a:r>
              <a:rPr lang="zh-CN" altLang="en-US" dirty="0">
                <a:hlinkClick r:id="rId1"/>
              </a:rPr>
              <a:t>鱼油</a:t>
            </a:r>
            <a:r>
              <a:rPr lang="zh-CN" altLang="en-US" dirty="0"/>
              <a:t>是指富含</a:t>
            </a:r>
            <a:r>
              <a:rPr lang="en-US" altLang="zh-CN" dirty="0"/>
              <a:t>EPA(</a:t>
            </a:r>
            <a:r>
              <a:rPr lang="zh-CN" altLang="en-US" dirty="0">
                <a:hlinkClick r:id="rId2"/>
              </a:rPr>
              <a:t>二十碳五烯酸</a:t>
            </a:r>
            <a:r>
              <a:rPr lang="zh-CN" altLang="en-US" dirty="0"/>
              <a:t>）、</a:t>
            </a:r>
            <a:r>
              <a:rPr lang="en-US" altLang="zh-CN" dirty="0"/>
              <a:t>DHA(</a:t>
            </a:r>
            <a:r>
              <a:rPr lang="zh-CN" altLang="en-US" dirty="0">
                <a:hlinkClick r:id="rId3"/>
              </a:rPr>
              <a:t>二十二碳六烯酸</a:t>
            </a:r>
            <a:r>
              <a:rPr lang="zh-CN" altLang="en-US" dirty="0"/>
              <a:t>）的鱼体内的</a:t>
            </a:r>
            <a:r>
              <a:rPr lang="zh-CN" altLang="en-US" dirty="0">
                <a:hlinkClick r:id="rId4"/>
              </a:rPr>
              <a:t>油脂</a:t>
            </a:r>
            <a:r>
              <a:rPr lang="zh-CN" altLang="en-US" dirty="0"/>
              <a:t>。普通鱼体内含</a:t>
            </a:r>
            <a:r>
              <a:rPr lang="en-US" altLang="zh-CN" dirty="0"/>
              <a:t>EPA</a:t>
            </a:r>
            <a:r>
              <a:rPr lang="zh-CN" altLang="en-US" dirty="0"/>
              <a:t>、</a:t>
            </a:r>
            <a:r>
              <a:rPr lang="en-US" altLang="zh-CN" dirty="0">
                <a:hlinkClick r:id="rId5"/>
              </a:rPr>
              <a:t>DHA</a:t>
            </a:r>
            <a:r>
              <a:rPr lang="zh-CN" altLang="en-US" dirty="0"/>
              <a:t>数量极微，只有</a:t>
            </a:r>
            <a:r>
              <a:rPr lang="zh-CN" altLang="en-US" dirty="0">
                <a:hlinkClick r:id="rId6"/>
              </a:rPr>
              <a:t>寒冷地区</a:t>
            </a:r>
            <a:r>
              <a:rPr lang="zh-CN" altLang="en-US" dirty="0"/>
              <a:t>深海里的鱼，如</a:t>
            </a:r>
            <a:r>
              <a:rPr lang="zh-CN" altLang="en-US" dirty="0">
                <a:hlinkClick r:id="rId7"/>
              </a:rPr>
              <a:t>三文鱼</a:t>
            </a:r>
            <a:r>
              <a:rPr lang="zh-CN" altLang="en-US" dirty="0"/>
              <a:t>、沙丁鱼等体内</a:t>
            </a:r>
            <a:r>
              <a:rPr lang="en-US" altLang="zh-CN" dirty="0"/>
              <a:t>EPA</a:t>
            </a:r>
            <a:r>
              <a:rPr lang="zh-CN" altLang="en-US" dirty="0"/>
              <a:t>、</a:t>
            </a:r>
            <a:r>
              <a:rPr lang="en-US" altLang="zh-CN" dirty="0"/>
              <a:t>DHA</a:t>
            </a:r>
            <a:r>
              <a:rPr lang="zh-CN" altLang="en-US" dirty="0"/>
              <a:t>含量极高，而且陆地其他动物体内几乎不含</a:t>
            </a:r>
            <a:r>
              <a:rPr lang="en-US" altLang="zh-CN" dirty="0"/>
              <a:t>EPA</a:t>
            </a:r>
            <a:r>
              <a:rPr lang="zh-CN" altLang="en-US" dirty="0"/>
              <a:t>、</a:t>
            </a:r>
            <a:r>
              <a:rPr lang="en-US" altLang="zh-CN" dirty="0" smtClean="0"/>
              <a:t>DHA.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鱼油是什么？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332" y="4652814"/>
            <a:ext cx="2736304" cy="19965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EPA</a:t>
            </a:r>
            <a:r>
              <a:rPr lang="zh-CN" altLang="en-US" dirty="0"/>
              <a:t>与</a:t>
            </a:r>
            <a:r>
              <a:rPr lang="en-US" altLang="zh-CN" dirty="0"/>
              <a:t>DHA</a:t>
            </a:r>
            <a:r>
              <a:rPr lang="zh-CN" altLang="en-US" dirty="0"/>
              <a:t>均为</a:t>
            </a:r>
            <a:r>
              <a:rPr lang="zh-CN" altLang="en-US" dirty="0">
                <a:hlinkClick r:id="rId1"/>
              </a:rPr>
              <a:t>不饱和脂肪酸</a:t>
            </a:r>
            <a:r>
              <a:rPr lang="en-US" altLang="zh-CN" dirty="0"/>
              <a:t>(Omega-3</a:t>
            </a:r>
            <a:r>
              <a:rPr lang="zh-CN" altLang="en-US" dirty="0"/>
              <a:t>），他们的化学名分别为二十碳五稀酸（</a:t>
            </a:r>
            <a:r>
              <a:rPr lang="en-US" altLang="zh-CN" dirty="0"/>
              <a:t>EPA</a:t>
            </a:r>
            <a:r>
              <a:rPr lang="zh-CN" altLang="en-US" dirty="0"/>
              <a:t>）和二十二碳六稀酸（</a:t>
            </a:r>
            <a:r>
              <a:rPr lang="en-US" altLang="zh-CN" dirty="0"/>
              <a:t>DHA</a:t>
            </a:r>
            <a:r>
              <a:rPr lang="zh-CN" altLang="en-US" dirty="0"/>
              <a:t>）。二者均为不饱和脂肪酸，且分子结构极为接近，因此</a:t>
            </a:r>
            <a:r>
              <a:rPr lang="en-US" altLang="zh-CN" dirty="0"/>
              <a:t>EPA</a:t>
            </a:r>
            <a:r>
              <a:rPr lang="zh-CN" altLang="en-US" dirty="0"/>
              <a:t>极易在人体内转化为</a:t>
            </a:r>
            <a:r>
              <a:rPr lang="zh-CN" altLang="en-US" dirty="0">
                <a:hlinkClick r:id="rId2"/>
              </a:rPr>
              <a:t>高密度脂蛋白</a:t>
            </a:r>
            <a:r>
              <a:rPr lang="zh-CN" altLang="en-US" dirty="0"/>
              <a:t>（</a:t>
            </a:r>
            <a:r>
              <a:rPr lang="en-US" altLang="zh-CN" dirty="0"/>
              <a:t>HDL</a:t>
            </a:r>
            <a:r>
              <a:rPr lang="zh-CN" altLang="en-US" dirty="0"/>
              <a:t>）发挥生理功能</a:t>
            </a:r>
            <a:r>
              <a:rPr lang="zh-CN" altLang="en-US" dirty="0" smtClean="0"/>
              <a:t>。</a:t>
            </a:r>
            <a:r>
              <a:rPr lang="en-US" altLang="zh-CN" dirty="0" smtClean="0"/>
              <a:t>HDL</a:t>
            </a:r>
            <a:r>
              <a:rPr lang="zh-CN" altLang="en-US" dirty="0" smtClean="0"/>
              <a:t>是好的脂蛋白。</a:t>
            </a:r>
            <a:endParaRPr lang="en-US" altLang="zh-CN" dirty="0" smtClean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鱼油组成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人类主要从鱼类油脂中摄取</a:t>
            </a:r>
            <a:r>
              <a:rPr lang="en-US" altLang="zh-CN" dirty="0">
                <a:hlinkClick r:id="rId1"/>
              </a:rPr>
              <a:t>EPA</a:t>
            </a:r>
            <a:r>
              <a:rPr lang="zh-CN" altLang="en-US" dirty="0"/>
              <a:t>和</a:t>
            </a:r>
            <a:r>
              <a:rPr lang="en-US" altLang="zh-CN" dirty="0">
                <a:hlinkClick r:id="rId2"/>
              </a:rPr>
              <a:t>DHA</a:t>
            </a:r>
            <a:r>
              <a:rPr lang="zh-CN" altLang="en-US" dirty="0"/>
              <a:t>，其中以海产肥鱼中含量最高，某些淡水鱼中也含有一定量的</a:t>
            </a:r>
            <a:r>
              <a:rPr lang="en-US" altLang="zh-CN" dirty="0"/>
              <a:t>EPA</a:t>
            </a:r>
            <a:r>
              <a:rPr lang="zh-CN" altLang="en-US" dirty="0"/>
              <a:t>和</a:t>
            </a:r>
            <a:r>
              <a:rPr lang="en-US" altLang="zh-CN" dirty="0"/>
              <a:t>DHA</a:t>
            </a:r>
            <a:r>
              <a:rPr lang="zh-CN" altLang="en-US" dirty="0"/>
              <a:t>，其他动物性食物中含量较少。而</a:t>
            </a:r>
            <a:r>
              <a:rPr lang="zh-CN" altLang="en-US" dirty="0" smtClean="0"/>
              <a:t>植。物性</a:t>
            </a:r>
            <a:r>
              <a:rPr lang="zh-CN" altLang="en-US" dirty="0"/>
              <a:t>食物中不含有</a:t>
            </a:r>
            <a:r>
              <a:rPr lang="en-US" altLang="zh-CN" dirty="0"/>
              <a:t>EPA</a:t>
            </a:r>
            <a:r>
              <a:rPr lang="zh-CN" altLang="en-US" dirty="0"/>
              <a:t>和</a:t>
            </a:r>
            <a:r>
              <a:rPr lang="en-US" altLang="zh-CN" dirty="0" smtClean="0"/>
              <a:t>DHA</a:t>
            </a:r>
            <a:endParaRPr lang="en-US" altLang="zh-CN" dirty="0" smtClean="0"/>
          </a:p>
          <a:p>
            <a:r>
              <a:rPr lang="zh-CN" altLang="en-US" dirty="0"/>
              <a:t>人体内不具备合成不饱和脂肪酸的条件，应由食物供给，因此不饱和脂肪酸也被称作</a:t>
            </a:r>
            <a:r>
              <a:rPr lang="zh-CN" altLang="en-US" dirty="0">
                <a:hlinkClick r:id="rId3"/>
              </a:rPr>
              <a:t>必需脂肪酸</a:t>
            </a:r>
            <a:r>
              <a:rPr lang="zh-CN" altLang="en-US" dirty="0"/>
              <a:t>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鱼油来源是什么？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DHA</a:t>
            </a:r>
            <a:r>
              <a:rPr lang="zh-CN" altLang="en-US" dirty="0"/>
              <a:t>－－健脑</a:t>
            </a:r>
            <a:r>
              <a:rPr lang="zh-CN" altLang="en-US" dirty="0">
                <a:hlinkClick r:id="rId1"/>
              </a:rPr>
              <a:t>益智</a:t>
            </a:r>
            <a:r>
              <a:rPr lang="zh-CN" altLang="en-US" dirty="0"/>
              <a:t>：是大</a:t>
            </a:r>
            <a:r>
              <a:rPr lang="zh-CN" altLang="en-US" dirty="0">
                <a:hlinkClick r:id="rId2"/>
              </a:rPr>
              <a:t>脑细胞</a:t>
            </a:r>
            <a:r>
              <a:rPr lang="zh-CN" altLang="en-US" dirty="0"/>
              <a:t>形成、发育及运作不可缺少的物质基础，可以促进、协调</a:t>
            </a:r>
            <a:r>
              <a:rPr lang="zh-CN" altLang="en-US" dirty="0">
                <a:hlinkClick r:id="rId3"/>
              </a:rPr>
              <a:t>神经回路</a:t>
            </a:r>
            <a:r>
              <a:rPr lang="zh-CN" altLang="en-US" dirty="0"/>
              <a:t>的传导作用，以维持脑部细胞的正常运作。用脑过度的学生及上班族适当补充</a:t>
            </a:r>
            <a:r>
              <a:rPr lang="en-US" altLang="zh-CN" dirty="0"/>
              <a:t>DHA</a:t>
            </a:r>
            <a:r>
              <a:rPr lang="zh-CN" altLang="en-US" dirty="0"/>
              <a:t>可以增强</a:t>
            </a:r>
            <a:r>
              <a:rPr lang="zh-CN" altLang="en-US" dirty="0">
                <a:hlinkClick r:id="rId4"/>
              </a:rPr>
              <a:t>记忆力</a:t>
            </a:r>
            <a:r>
              <a:rPr lang="zh-CN" altLang="en-US" dirty="0"/>
              <a:t>、集中注意力与提高理解能力，而老年人补充</a:t>
            </a:r>
            <a:r>
              <a:rPr lang="en-US" altLang="zh-CN" dirty="0"/>
              <a:t>DHA</a:t>
            </a:r>
            <a:r>
              <a:rPr lang="zh-CN" altLang="en-US" dirty="0"/>
              <a:t>则有助于活跃思维，预防老年痴呆症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en-US" altLang="zh-CN" dirty="0"/>
              <a:t>EPA</a:t>
            </a:r>
            <a:r>
              <a:rPr lang="zh-CN" altLang="en-US" dirty="0"/>
              <a:t>－－畅通</a:t>
            </a:r>
            <a:r>
              <a:rPr lang="zh-CN" altLang="en-US" dirty="0">
                <a:hlinkClick r:id="rId5"/>
              </a:rPr>
              <a:t>血管</a:t>
            </a:r>
            <a:r>
              <a:rPr lang="zh-CN" altLang="en-US" dirty="0"/>
              <a:t>：有助于保持血管畅通，预防血栓产生，阻止中风或心肌梗塞的发生；清除血液中堆积的脂肪，预防</a:t>
            </a:r>
            <a:r>
              <a:rPr lang="zh-CN" altLang="en-US" dirty="0">
                <a:hlinkClick r:id="rId6"/>
              </a:rPr>
              <a:t>动脉硬化</a:t>
            </a:r>
            <a:r>
              <a:rPr lang="zh-CN" altLang="en-US" dirty="0"/>
              <a:t>及阻止末梢血管阻塞的发生。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DHA.EPA</a:t>
            </a:r>
            <a:r>
              <a:rPr lang="zh-CN" altLang="en-US" dirty="0" smtClean="0"/>
              <a:t>的作用是什么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b="1" dirty="0"/>
              <a:t>作用功效 </a:t>
            </a:r>
            <a:endParaRPr lang="zh-CN" altLang="en-US" b="1" dirty="0"/>
          </a:p>
          <a:p>
            <a:r>
              <a:rPr lang="en-US" altLang="zh-CN" dirty="0"/>
              <a:t>1</a:t>
            </a:r>
            <a:r>
              <a:rPr lang="zh-CN" altLang="en-US" dirty="0"/>
              <a:t>、调节血脂，清理血栓，防止血液凝固，预防脑血栓、脑溢血及中风。</a:t>
            </a:r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、预防关节炎、缓解痛风、哮喘，暂时缓解由关节炎引起的肿痛。</a:t>
            </a:r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、预防老年痴呆症、营养大脑、改善记忆。</a:t>
            </a:r>
            <a:endParaRPr lang="zh-CN" altLang="en-US" dirty="0"/>
          </a:p>
          <a:p>
            <a:r>
              <a:rPr lang="en-US" altLang="zh-CN" dirty="0"/>
              <a:t>4</a:t>
            </a:r>
            <a:r>
              <a:rPr lang="zh-CN" altLang="en-US" dirty="0"/>
              <a:t>、改善视力、防治老花眼。</a:t>
            </a:r>
            <a:endParaRPr lang="zh-CN" altLang="en-US" dirty="0"/>
          </a:p>
          <a:p>
            <a:r>
              <a:rPr lang="en-US" altLang="zh-CN" dirty="0"/>
              <a:t>5</a:t>
            </a:r>
            <a:r>
              <a:rPr lang="zh-CN" altLang="en-US" dirty="0"/>
              <a:t>、维护视</a:t>
            </a:r>
            <a:r>
              <a:rPr lang="zh-CN" altLang="en-US" dirty="0" smtClean="0"/>
              <a:t>网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鱼油功效是什么？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b="1" dirty="0"/>
              <a:t>适用人群 </a:t>
            </a:r>
            <a:endParaRPr lang="zh-CN" altLang="en-US" b="1" dirty="0"/>
          </a:p>
          <a:p>
            <a:r>
              <a:rPr lang="en-US" altLang="zh-CN" dirty="0"/>
              <a:t>1</a:t>
            </a:r>
            <a:r>
              <a:rPr lang="zh-CN" altLang="en-US" dirty="0"/>
              <a:t>、有血栓，脑溢血或中风等患病者。</a:t>
            </a:r>
            <a:endParaRPr lang="zh-CN" altLang="en-US" dirty="0"/>
          </a:p>
          <a:p>
            <a:r>
              <a:rPr lang="en-US" altLang="zh-CN" dirty="0"/>
              <a:t>2</a:t>
            </a:r>
            <a:r>
              <a:rPr lang="zh-CN" altLang="en-US" dirty="0"/>
              <a:t>、三高（高血压、</a:t>
            </a:r>
            <a:r>
              <a:rPr lang="zh-CN" altLang="en-US" dirty="0">
                <a:hlinkClick r:id="rId1"/>
              </a:rPr>
              <a:t>高血脂</a:t>
            </a:r>
            <a:r>
              <a:rPr lang="zh-CN" altLang="en-US" dirty="0"/>
              <a:t>、高</a:t>
            </a:r>
            <a:r>
              <a:rPr lang="zh-CN" altLang="en-US" dirty="0">
                <a:hlinkClick r:id="rId2"/>
              </a:rPr>
              <a:t>胆固醇</a:t>
            </a:r>
            <a:r>
              <a:rPr lang="zh-CN" altLang="en-US" dirty="0"/>
              <a:t>）人群。</a:t>
            </a:r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、视力衰退有老花趋势者。</a:t>
            </a:r>
            <a:endParaRPr lang="zh-CN" altLang="en-US" dirty="0"/>
          </a:p>
          <a:p>
            <a:r>
              <a:rPr lang="en-US" altLang="zh-CN" dirty="0"/>
              <a:t>4</a:t>
            </a:r>
            <a:r>
              <a:rPr lang="zh-CN" altLang="en-US" dirty="0"/>
              <a:t>、有心脏病、</a:t>
            </a:r>
            <a:r>
              <a:rPr lang="zh-CN" altLang="en-US" dirty="0">
                <a:hlinkClick r:id="rId3"/>
              </a:rPr>
              <a:t>动脉硬化</a:t>
            </a:r>
            <a:r>
              <a:rPr lang="zh-CN" altLang="en-US" dirty="0"/>
              <a:t>症状的人群。</a:t>
            </a:r>
            <a:endParaRPr lang="zh-CN" altLang="en-US" dirty="0"/>
          </a:p>
          <a:p>
            <a:r>
              <a:rPr lang="en-US" altLang="zh-CN" dirty="0"/>
              <a:t>5</a:t>
            </a:r>
            <a:r>
              <a:rPr lang="zh-CN" altLang="en-US" dirty="0"/>
              <a:t>、有关节炎、痛风、哮喘的人群。</a:t>
            </a:r>
            <a:endParaRPr lang="zh-CN" altLang="en-US" dirty="0"/>
          </a:p>
          <a:p>
            <a:r>
              <a:rPr lang="en-US" altLang="zh-CN" dirty="0"/>
              <a:t>6</a:t>
            </a:r>
            <a:r>
              <a:rPr lang="zh-CN" altLang="en-US" dirty="0"/>
              <a:t>、需防治糖尿病合并症的患者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r>
              <a:rPr lang="zh-CN" altLang="en-US" dirty="0"/>
              <a:t>每天服用</a:t>
            </a:r>
            <a:r>
              <a:rPr lang="zh-CN" altLang="en-US" dirty="0">
                <a:hlinkClick r:id="rId4"/>
              </a:rPr>
              <a:t>深海鱼油</a:t>
            </a:r>
            <a:r>
              <a:rPr lang="zh-CN" altLang="en-US" dirty="0"/>
              <a:t>不超过</a:t>
            </a:r>
            <a:r>
              <a:rPr lang="en-US" altLang="zh-CN" dirty="0"/>
              <a:t>3</a:t>
            </a:r>
            <a:r>
              <a:rPr lang="zh-CN" altLang="en-US" dirty="0"/>
              <a:t>克的情况下，对大多数人来说都是安全的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哪些人需要用鱼油？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zh-CN" altLang="en-US" b="1" dirty="0" smtClean="0"/>
              <a:t>使用鱼油注意</a:t>
            </a:r>
            <a:endParaRPr lang="en-US" altLang="zh-CN" b="1" dirty="0" smtClean="0"/>
          </a:p>
          <a:p>
            <a:r>
              <a:rPr lang="en-US" altLang="zh-CN" dirty="0" smtClean="0"/>
              <a:t>1 </a:t>
            </a:r>
            <a:r>
              <a:rPr lang="zh-CN" altLang="en-US" dirty="0"/>
              <a:t>、该品不能代替药物。</a:t>
            </a:r>
            <a:endParaRPr lang="zh-CN" altLang="en-US" dirty="0"/>
          </a:p>
          <a:p>
            <a:r>
              <a:rPr lang="en-US" altLang="zh-CN" dirty="0"/>
              <a:t>2 </a:t>
            </a:r>
            <a:r>
              <a:rPr lang="zh-CN" altLang="en-US" dirty="0"/>
              <a:t>、儿童，孕妇及哺乳期妇女慎用。</a:t>
            </a:r>
            <a:endParaRPr lang="zh-CN" altLang="en-US" dirty="0"/>
          </a:p>
          <a:p>
            <a:r>
              <a:rPr lang="en-US" altLang="zh-CN" dirty="0"/>
              <a:t>3 </a:t>
            </a:r>
            <a:r>
              <a:rPr lang="zh-CN" altLang="en-US" dirty="0"/>
              <a:t>、有出血性疾病和出血倾向者禁用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使用鱼油要注意些什么？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汤臣倍健浓鱼油，以产自挪威北部无污染深海野生鲑鱼油为原料制成的保健食品， 经功能试验证明，具有降血脂的保健功能。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汤臣倍健深海鱼油原料取自哪里？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0</TotalTime>
  <Words>1394</Words>
  <Application>Kingsoft Office WPP</Application>
  <PresentationFormat>全屏显示(4:3)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波形</vt:lpstr>
      <vt:lpstr>深海鱼油</vt:lpstr>
      <vt:lpstr>鱼油是什么？</vt:lpstr>
      <vt:lpstr>鱼油组成</vt:lpstr>
      <vt:lpstr>鱼油来源是什么？</vt:lpstr>
      <vt:lpstr>DHA.EPA的作用是什么</vt:lpstr>
      <vt:lpstr>鱼油功效是什么？</vt:lpstr>
      <vt:lpstr>哪些人需要用鱼油？</vt:lpstr>
      <vt:lpstr>使用鱼油要注意些什么？</vt:lpstr>
      <vt:lpstr>汤臣倍健深海鱼油原料取自哪里？</vt:lpstr>
      <vt:lpstr>汤臣倍健鱼油产品特点是什么？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深海鱼油</dc:title>
  <dc:creator>Administrator</dc:creator>
  <cp:lastModifiedBy>Lenovo</cp:lastModifiedBy>
  <cp:revision>18</cp:revision>
  <dcterms:created xsi:type="dcterms:W3CDTF">2015-12-03T14:45:00Z</dcterms:created>
  <dcterms:modified xsi:type="dcterms:W3CDTF">2015-12-05T13:01:57Z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