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0080625" cy="7559675" type="screen4x3"/>
  <p:notesSz cx="6858000" cy="9144000"/>
  <p:defaultTextStyle>
    <a:defPPr>
      <a:defRPr lang="en-GB"/>
    </a:defPPr>
    <a:lvl1pPr marL="0" lvl="0" indent="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1pPr>
    <a:lvl2pPr marL="742950" lvl="1" indent="-28575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2pPr>
    <a:lvl3pPr marL="1143000" lvl="2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3pPr>
    <a:lvl4pPr marL="1600200" lvl="3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4pPr>
    <a:lvl5pPr marL="2057400" lvl="4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5pPr>
    <a:lvl6pPr marL="2286000" lvl="5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6pPr>
    <a:lvl7pPr marL="2743200" lvl="6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7pPr>
    <a:lvl8pPr marL="3200400" lvl="7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8pPr>
    <a:lvl9pPr marL="3657600" lvl="8" indent="-228600" algn="l" defTabSz="44958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11"/>
        <p:guide pos="2913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1"/>
          <p:cNvSpPr>
            <a:spLocks noGrp="1"/>
          </p:cNvSpPr>
          <p:nvPr>
            <p:ph type="sldImg"/>
          </p:nvPr>
        </p:nvSpPr>
        <p:spPr>
          <a:xfrm>
            <a:off x="1003300" y="695325"/>
            <a:ext cx="4848225" cy="342582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3075" name="Rectangle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 anchor="ctr"/>
          <a:p>
            <a:pPr lvl="0"/>
            <a:endParaRPr lang="zh-CN" altLang="en-US" dirty="0"/>
          </a:p>
        </p:txBody>
      </p:sp>
      <p:sp>
        <p:nvSpPr>
          <p:cNvPr id="3076" name="Rectangle 3"/>
          <p:cNvSpPr>
            <a:spLocks noGrp="1"/>
          </p:cNvSpPr>
          <p:nvPr>
            <p:ph type="hdr"/>
          </p:nvPr>
        </p:nvSpPr>
        <p:spPr>
          <a:xfrm>
            <a:off x="0" y="0"/>
            <a:ext cx="2974975" cy="4556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77" name="Rectangle 4"/>
          <p:cNvSpPr>
            <a:spLocks noGrp="1"/>
          </p:cNvSpPr>
          <p:nvPr>
            <p:ph type="dt"/>
          </p:nvPr>
        </p:nvSpPr>
        <p:spPr>
          <a:xfrm>
            <a:off x="3881438" y="0"/>
            <a:ext cx="2974975" cy="4556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p>
            <a:pPr lvl="0" algn="r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78" name="Rectangle 5"/>
          <p:cNvSpPr>
            <a:spLocks noGrp="1"/>
          </p:cNvSpPr>
          <p:nvPr>
            <p:ph type="ftr"/>
          </p:nvPr>
        </p:nvSpPr>
        <p:spPr>
          <a:xfrm>
            <a:off x="0" y="8686800"/>
            <a:ext cx="2974975" cy="4556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 anchor="b"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79" name="Rectangle 6"/>
          <p:cNvSpPr>
            <a:spLocks noGrp="1"/>
          </p:cNvSpPr>
          <p:nvPr>
            <p:ph type="sldNum"/>
          </p:nvPr>
        </p:nvSpPr>
        <p:spPr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 anchor="b"/>
          <a:p>
            <a:pPr lvl="0" algn="r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dirty="0">
                <a:solidFill>
                  <a:srgbClr val="000000"/>
                </a:solidFill>
                <a:latin typeface="Times New Roman" charset="0"/>
              </a:rPr>
            </a:fld>
            <a:endParaRPr lang="en-US" altLang="x-none" sz="1400" dirty="0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1pPr>
    <a:lvl2pPr marL="742950" lvl="1" indent="-28575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2pPr>
    <a:lvl3pPr marL="1143000" lvl="2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3pPr>
    <a:lvl4pPr marL="1600200" lvl="3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4pPr>
    <a:lvl5pPr marL="2057400" lvl="4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5pPr>
    <a:lvl6pPr marL="2286000" lvl="5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6pPr>
    <a:lvl7pPr marL="2743200" lvl="6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7pPr>
    <a:lvl8pPr marL="3200400" lvl="7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8pPr>
    <a:lvl9pPr marL="3657600" lvl="8" indent="-228600" algn="l" defTabSz="449580" eaLnBrk="0" fontAlgn="base" latinLnBrk="0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buNone/>
      <a:defRPr sz="1200" b="0" i="0" u="none" kern="1200" baseline="0">
        <a:solidFill>
          <a:srgbClr val="000000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05278" y="301625"/>
            <a:ext cx="2267347" cy="64547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70600" cy="64547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93" y="5059033"/>
            <a:ext cx="8694539" cy="1653678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44778" cy="4989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31022" y="1763713"/>
            <a:ext cx="4444778" cy="4989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4356" y="1853171"/>
            <a:ext cx="4264576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4356" y="2761381"/>
            <a:ext cx="4264576" cy="40615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08056" y="303213"/>
            <a:ext cx="2267744" cy="64500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71768" cy="64500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93" y="5059033"/>
            <a:ext cx="8694539" cy="1653678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4000" cy="49879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28625" y="1768475"/>
            <a:ext cx="4444000" cy="49879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4356" y="1853171"/>
            <a:ext cx="4264576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4356" y="2761381"/>
            <a:ext cx="4264576" cy="40615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 anchor="ctr"/>
          <a:p>
            <a:pPr lvl="0"/>
            <a:r>
              <a:rPr lang="zh-CN" altLang="en-US"/>
              <a:t>单击鼠标编辑标题文的格式</a:t>
            </a:r>
            <a:endParaRPr lang="zh-CN" altLang="en-US"/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28224" rIns="0" bIns="0"/>
          <a:p>
            <a:pPr lvl="0"/>
            <a:r>
              <a:rPr lang="zh-CN" altLang="en-US"/>
              <a:t>单击鼠标编辑大纲正文格式</a:t>
            </a:r>
            <a:endParaRPr lang="zh-CN" altLang="en-US"/>
          </a:p>
          <a:p>
            <a:pPr lvl="1"/>
            <a:r>
              <a:rPr lang="zh-CN" altLang="en-US"/>
              <a:t>第二个大纲级</a:t>
            </a:r>
            <a:endParaRPr lang="zh-CN" altLang="en-US"/>
          </a:p>
          <a:p>
            <a:pPr lvl="2"/>
            <a:r>
              <a:rPr lang="zh-CN" altLang="en-US"/>
              <a:t>第三个大纲级</a:t>
            </a:r>
            <a:endParaRPr lang="zh-CN" altLang="en-US"/>
          </a:p>
          <a:p>
            <a:pPr lvl="3"/>
            <a:r>
              <a:rPr lang="zh-CN" altLang="en-US"/>
              <a:t>第四个大纲级</a:t>
            </a:r>
            <a:endParaRPr lang="zh-CN" altLang="en-US"/>
          </a:p>
          <a:p>
            <a:pPr lvl="4"/>
            <a:r>
              <a:rPr lang="zh-CN" altLang="en-US"/>
              <a:t>第五个大纲级</a:t>
            </a:r>
            <a:endParaRPr lang="zh-CN" altLang="en-US"/>
          </a:p>
          <a:p>
            <a:pPr lvl="4"/>
            <a:r>
              <a:rPr lang="zh-CN" altLang="en-US"/>
              <a:t>第六个大纲级</a:t>
            </a:r>
            <a:endParaRPr lang="zh-CN" altLang="en-US"/>
          </a:p>
          <a:p>
            <a:pPr lvl="4"/>
            <a:r>
              <a:rPr lang="zh-CN" altLang="en-US"/>
              <a:t>第七个大纲级</a:t>
            </a:r>
            <a:endParaRPr lang="zh-CN" altLang="en-US"/>
          </a:p>
          <a:p>
            <a:pPr lvl="4"/>
            <a:r>
              <a:rPr lang="zh-CN" altLang="en-US"/>
              <a:t>第八个大纲级</a:t>
            </a:r>
            <a:endParaRPr lang="zh-CN" altLang="en-US"/>
          </a:p>
          <a:p>
            <a:pPr lvl="4"/>
            <a:r>
              <a:rPr lang="zh-CN" altLang="en-US"/>
              <a:t>第九个大纲级</a:t>
            </a:r>
            <a:endParaRPr lang="zh-CN" altLang="en-US"/>
          </a:p>
        </p:txBody>
      </p:sp>
      <p:sp>
        <p:nvSpPr>
          <p:cNvPr id="1028" name="Rectangle 3"/>
          <p:cNvSpPr>
            <a:spLocks noGrp="1"/>
          </p:cNvSpPr>
          <p:nvPr>
            <p:ph type="dt"/>
          </p:nvPr>
        </p:nvSpPr>
        <p:spPr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lstStyle>
            <a:lvl1pPr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endParaRPr lang="en-US" altLang="x-none" dirty="0"/>
          </a:p>
        </p:txBody>
      </p:sp>
      <p:sp>
        <p:nvSpPr>
          <p:cNvPr id="1029" name="Rectangle 4"/>
          <p:cNvSpPr>
            <a:spLocks noGrp="1"/>
          </p:cNvSpPr>
          <p:nvPr>
            <p:ph type="ftr"/>
          </p:nvPr>
        </p:nvSpPr>
        <p:spPr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lstStyle>
            <a:lvl1pPr algn="ct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dirty="0"/>
          </a:p>
        </p:txBody>
      </p:sp>
      <p:sp>
        <p:nvSpPr>
          <p:cNvPr id="1030" name="Rectangle 5"/>
          <p:cNvSpPr>
            <a:spLocks noGrp="1"/>
          </p:cNvSpPr>
          <p:nvPr>
            <p:ph type="sldNum"/>
          </p:nvPr>
        </p:nvSpPr>
        <p:spPr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 lvl="0" defTabSz="0" eaLnBrk="1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en-US" altLang="x-none" dirty="0"/>
            </a:fld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eaLnBrk="0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449580" eaLnBrk="0" fontAlgn="base" latinLnBrk="0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eaLnBrk="0" fontAlgn="base" latinLnBrk="0" hangingPunct="0">
        <a:lnSpc>
          <a:spcPct val="93000"/>
        </a:lnSpc>
        <a:spcBef>
          <a:spcPct val="0"/>
        </a:spcBef>
        <a:spcAft>
          <a:spcPts val="1140"/>
        </a:spcAft>
        <a:buClr>
          <a:srgbClr val="000000"/>
        </a:buClr>
        <a:buSzPct val="100000"/>
        <a:buFont typeface="Times New Roman" charset="0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449580" eaLnBrk="0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49580" eaLnBrk="0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0975" cy="12588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 idx="1"/>
          </p:nvPr>
        </p:nvSpPr>
        <p:spPr>
          <a:xfrm>
            <a:off x="504825" y="1763713"/>
            <a:ext cx="9070975" cy="4989512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504825" y="6883400"/>
            <a:ext cx="2351088" cy="5254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FigureOut">
              <a:rPr lang="en-GB"/>
            </a:fld>
            <a:endParaRPr lang="en-GB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444875" y="6883400"/>
            <a:ext cx="3190875" cy="5254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7224713" y="6883400"/>
            <a:ext cx="2351087" cy="5254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49580" eaLnBrk="0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-228600" algn="l" defTabSz="44958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hyperlink" Target="http://www.RedOffic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408420" y="971550"/>
            <a:ext cx="521970" cy="2811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关爱健康</a:t>
            </a:r>
            <a:endParaRPr lang="zh-CN" altLang="en-US" sz="48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25180" y="5652135"/>
            <a:ext cx="909955" cy="346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刘莉</a:t>
            </a:r>
            <a:endParaRPr lang="zh-CN" altLang="en-US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05090" y="1763395"/>
            <a:ext cx="862965" cy="3649345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从身边做起</a:t>
            </a:r>
            <a:endParaRPr lang="zh-CN" altLang="en-US" sz="48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3" name="Text Box 3"/>
          <p:cNvSpPr txBox="1"/>
          <p:nvPr/>
        </p:nvSpPr>
        <p:spPr>
          <a:xfrm>
            <a:off x="8286750" y="7250113"/>
            <a:ext cx="1695450" cy="2381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0000" tIns="54702" rIns="90000" bIns="45000">
            <a:spAutoFit/>
          </a:bodyPr>
          <a:p>
            <a:pPr lvl="0" defTabSz="0" eaLnBrk="1">
              <a:tabLst>
                <a:tab pos="723900" algn="l"/>
                <a:tab pos="1447800" algn="l"/>
              </a:tabLst>
            </a:pPr>
            <a:r>
              <a:rPr lang="en-US" altLang="x-none" sz="1100" dirty="0">
                <a:solidFill>
                  <a:srgbClr val="666666"/>
                </a:solidFill>
                <a:latin typeface="Arial" charset="0"/>
                <a:ea typeface="宋体" charset="-122"/>
                <a:hlinkClick r:id="rId1"/>
              </a:rPr>
              <a:t>http://www.RedOffice.com</a:t>
            </a:r>
            <a:endParaRPr lang="en-US" altLang="x-none" sz="1100" dirty="0">
              <a:solidFill>
                <a:srgbClr val="666666"/>
              </a:solidFill>
              <a:latin typeface="Arial" charset="0"/>
              <a:ea typeface="宋体" charset="-122"/>
              <a:hlinkClick r:id="rId1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0135" y="1187450"/>
            <a:ext cx="5803900" cy="39135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肝脏</a:t>
            </a:r>
            <a:r>
              <a:rPr lang="zh-CN" altLang="en-US">
                <a:solidFill>
                  <a:schemeClr val="accent4"/>
                </a:solidFill>
              </a:rPr>
              <a:t>：</a:t>
            </a:r>
            <a:endParaRPr lang="zh-CN" altLang="en-US">
              <a:solidFill>
                <a:schemeClr val="accent4"/>
              </a:solidFill>
            </a:endParaRPr>
          </a:p>
          <a:p>
            <a:endParaRPr lang="zh-CN" altLang="en-US">
              <a:solidFill>
                <a:schemeClr val="accent4"/>
              </a:solidFill>
            </a:endParaRPr>
          </a:p>
          <a:p>
            <a:r>
              <a:rPr lang="zh-CN" altLang="en-US">
                <a:solidFill>
                  <a:schemeClr val="accent4"/>
                </a:solidFill>
              </a:rPr>
              <a:t>    </a:t>
            </a:r>
            <a:r>
              <a:rPr lang="zh-CN" altLang="en-US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是身体内以 代谢功能为主的一个 器官，并在身体     里面扮演着去氧化，储存 肝糖，分泌性 蛋白质的合成等等。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肝脏也制造消化系统中的胆汁，是人体内脏里最大的器官，又是新陈代谢的重要器官。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既然它那么重要，我们一定要保护好它。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120765" y="4643755"/>
            <a:ext cx="3837940" cy="280924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AutoShape 1"/>
          <p:cNvSpPr/>
          <p:nvPr/>
        </p:nvSpPr>
        <p:spPr>
          <a:xfrm>
            <a:off x="2592070" y="1907540"/>
            <a:ext cx="3328035" cy="859155"/>
          </a:xfrm>
          <a:prstGeom prst="roundRect">
            <a:avLst>
              <a:gd name="adj" fmla="val 11741"/>
            </a:avLst>
          </a:prstGeom>
          <a:solidFill>
            <a:srgbClr val="272E36"/>
          </a:solidFill>
          <a:ln w="9525">
            <a:noFill/>
          </a:ln>
        </p:spPr>
        <p:txBody>
          <a:bodyPr lIns="90000" tIns="45000" rIns="90000" bIns="45000" anchor="ctr">
            <a:scene3d>
              <a:camera prst="orthographicFront"/>
              <a:lightRig rig="threePt" dir="t"/>
            </a:scene3d>
          </a:bodyPr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宋体" charset="-122"/>
              </a:rPr>
              <a:t>慢性肝炎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宋体" charset="-122"/>
            </a:endParaRPr>
          </a:p>
        </p:txBody>
      </p:sp>
      <p:sp>
        <p:nvSpPr>
          <p:cNvPr id="6147" name="AutoShape 2"/>
          <p:cNvSpPr/>
          <p:nvPr/>
        </p:nvSpPr>
        <p:spPr>
          <a:xfrm>
            <a:off x="2587625" y="3204845"/>
            <a:ext cx="3452495" cy="879475"/>
          </a:xfrm>
          <a:prstGeom prst="roundRect">
            <a:avLst>
              <a:gd name="adj" fmla="val 11741"/>
            </a:avLst>
          </a:prstGeom>
          <a:solidFill>
            <a:srgbClr val="9C7451"/>
          </a:solidFill>
          <a:ln w="9525">
            <a:noFill/>
          </a:ln>
        </p:spPr>
        <p:txBody>
          <a:bodyPr lIns="99000" tIns="54000" rIns="99000" bIns="54000" anchor="ctr">
            <a:scene3d>
              <a:camera prst="orthographicFront"/>
              <a:lightRig rig="threePt" dir="t"/>
            </a:scene3d>
          </a:bodyPr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宋体" charset="-122"/>
              </a:rPr>
              <a:t>脂肪肝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宋体" charset="-122"/>
            </a:endParaRPr>
          </a:p>
        </p:txBody>
      </p:sp>
      <p:sp>
        <p:nvSpPr>
          <p:cNvPr id="6148" name="AutoShape 3"/>
          <p:cNvSpPr/>
          <p:nvPr/>
        </p:nvSpPr>
        <p:spPr>
          <a:xfrm>
            <a:off x="2592070" y="4572000"/>
            <a:ext cx="3404870" cy="902970"/>
          </a:xfrm>
          <a:prstGeom prst="roundRect">
            <a:avLst>
              <a:gd name="adj" fmla="val 11741"/>
            </a:avLst>
          </a:prstGeom>
          <a:solidFill>
            <a:srgbClr val="496B98"/>
          </a:solidFill>
          <a:ln w="9525">
            <a:noFill/>
          </a:ln>
        </p:spPr>
        <p:txBody>
          <a:bodyPr lIns="99000" tIns="54000" rIns="99000" bIns="54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宋体" charset="-122"/>
              </a:rPr>
              <a:t>酒精肝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宋体" charset="-122"/>
            </a:endParaRPr>
          </a:p>
        </p:txBody>
      </p:sp>
      <p:sp>
        <p:nvSpPr>
          <p:cNvPr id="6150" name="AutoShape 5"/>
          <p:cNvSpPr/>
          <p:nvPr/>
        </p:nvSpPr>
        <p:spPr>
          <a:xfrm>
            <a:off x="1224280" y="1907540"/>
            <a:ext cx="917575" cy="868363"/>
          </a:xfrm>
          <a:prstGeom prst="roundRect">
            <a:avLst>
              <a:gd name="adj" fmla="val 16667"/>
            </a:avLst>
          </a:prstGeom>
          <a:solidFill>
            <a:srgbClr val="272E36"/>
          </a:solidFill>
          <a:ln w="9525">
            <a:noFill/>
          </a:ln>
        </p:spPr>
        <p:txBody>
          <a:bodyPr lIns="90000" tIns="45000" rIns="90000" bIns="45000" anchor="ctr"/>
          <a:p>
            <a:pPr lvl="0" algn="ctr" defTabSz="0" eaLnBrk="1">
              <a:lnSpc>
                <a:spcPct val="118000"/>
              </a:lnSpc>
              <a:tabLst>
                <a:tab pos="723900" algn="l"/>
              </a:tabLst>
            </a:pPr>
            <a:r>
              <a:rPr lang="en-US" altLang="x-none" sz="2200" dirty="0">
                <a:solidFill>
                  <a:srgbClr val="FFFFFF"/>
                </a:solidFill>
                <a:latin typeface="Arial Black" charset="0"/>
                <a:ea typeface="宋体" charset="-122"/>
              </a:rPr>
              <a:t>1</a:t>
            </a:r>
            <a:endParaRPr lang="en-US" altLang="x-none" sz="2200" dirty="0">
              <a:solidFill>
                <a:srgbClr val="FFFFFF"/>
              </a:solidFill>
              <a:latin typeface="Arial Black" charset="0"/>
              <a:ea typeface="宋体" charset="-122"/>
            </a:endParaRPr>
          </a:p>
        </p:txBody>
      </p:sp>
      <p:sp>
        <p:nvSpPr>
          <p:cNvPr id="6151" name="AutoShape 6"/>
          <p:cNvSpPr/>
          <p:nvPr/>
        </p:nvSpPr>
        <p:spPr>
          <a:xfrm>
            <a:off x="1224280" y="3203575"/>
            <a:ext cx="917575" cy="882650"/>
          </a:xfrm>
          <a:prstGeom prst="roundRect">
            <a:avLst>
              <a:gd name="adj" fmla="val 16667"/>
            </a:avLst>
          </a:prstGeom>
          <a:solidFill>
            <a:srgbClr val="9C7451"/>
          </a:solidFill>
          <a:ln w="9525">
            <a:noFill/>
          </a:ln>
        </p:spPr>
        <p:txBody>
          <a:bodyPr lIns="99000" tIns="54000" rIns="99000" bIns="54000" anchor="ctr"/>
          <a:p>
            <a:pPr lvl="0" algn="ctr" defTabSz="0" eaLnBrk="1">
              <a:lnSpc>
                <a:spcPct val="118000"/>
              </a:lnSpc>
              <a:tabLst>
                <a:tab pos="723900" algn="l"/>
              </a:tabLst>
            </a:pPr>
            <a:r>
              <a:rPr lang="en-US" altLang="x-none" sz="2200" dirty="0">
                <a:solidFill>
                  <a:srgbClr val="FFFFFF"/>
                </a:solidFill>
                <a:latin typeface="Arial Black" charset="0"/>
                <a:ea typeface="宋体" charset="-122"/>
              </a:rPr>
              <a:t>2</a:t>
            </a:r>
            <a:endParaRPr lang="en-US" altLang="x-none" sz="2200" dirty="0">
              <a:solidFill>
                <a:srgbClr val="FFFFFF"/>
              </a:solidFill>
              <a:latin typeface="Arial Black" charset="0"/>
              <a:ea typeface="宋体" charset="-122"/>
            </a:endParaRPr>
          </a:p>
        </p:txBody>
      </p:sp>
      <p:sp>
        <p:nvSpPr>
          <p:cNvPr id="6152" name="AutoShape 7"/>
          <p:cNvSpPr/>
          <p:nvPr/>
        </p:nvSpPr>
        <p:spPr>
          <a:xfrm>
            <a:off x="1224280" y="4499293"/>
            <a:ext cx="917575" cy="906462"/>
          </a:xfrm>
          <a:prstGeom prst="roundRect">
            <a:avLst>
              <a:gd name="adj" fmla="val 16667"/>
            </a:avLst>
          </a:prstGeom>
          <a:solidFill>
            <a:srgbClr val="496B98"/>
          </a:solidFill>
          <a:ln w="9525">
            <a:noFill/>
          </a:ln>
        </p:spPr>
        <p:txBody>
          <a:bodyPr lIns="99000" tIns="54000" rIns="99000" bIns="54000" anchor="ctr"/>
          <a:p>
            <a:pPr lvl="0" algn="ctr" defTabSz="0" eaLnBrk="1">
              <a:lnSpc>
                <a:spcPct val="118000"/>
              </a:lnSpc>
              <a:tabLst>
                <a:tab pos="723900" algn="l"/>
              </a:tabLst>
            </a:pPr>
            <a:r>
              <a:rPr lang="en-US" altLang="x-none" sz="2200" dirty="0">
                <a:solidFill>
                  <a:srgbClr val="FFFFFF"/>
                </a:solidFill>
                <a:latin typeface="Arial Black" charset="0"/>
                <a:ea typeface="宋体" charset="-122"/>
              </a:rPr>
              <a:t>3</a:t>
            </a:r>
            <a:endParaRPr lang="en-US" altLang="x-none" sz="2200" dirty="0">
              <a:solidFill>
                <a:srgbClr val="FFFFFF"/>
              </a:solidFill>
              <a:latin typeface="Arial Black" charset="0"/>
              <a:ea typeface="宋体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480810" y="0"/>
            <a:ext cx="3606800" cy="8756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09015" y="467360"/>
            <a:ext cx="2356485" cy="6013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常见肝病</a:t>
            </a:r>
            <a:endParaRPr lang="zh-C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AutoShape 7"/>
          <p:cNvSpPr/>
          <p:nvPr/>
        </p:nvSpPr>
        <p:spPr>
          <a:xfrm>
            <a:off x="1224280" y="5867718"/>
            <a:ext cx="917575" cy="906462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txBody>
          <a:bodyPr lIns="99000" tIns="54000" rIns="99000" bIns="54000" anchor="ctr"/>
          <a:p>
            <a:pPr lvl="0" algn="ctr" defTabSz="0" eaLnBrk="1">
              <a:lnSpc>
                <a:spcPct val="118000"/>
              </a:lnSpc>
              <a:tabLst>
                <a:tab pos="723900" algn="l"/>
              </a:tabLst>
            </a:pPr>
            <a:r>
              <a:rPr lang="en-US" altLang="x-none" sz="2200" dirty="0">
                <a:solidFill>
                  <a:srgbClr val="FFFFFF"/>
                </a:solidFill>
                <a:latin typeface="Arial Black" charset="0"/>
                <a:ea typeface="宋体" charset="-122"/>
              </a:rPr>
              <a:t>4</a:t>
            </a:r>
            <a:endParaRPr lang="en-US" altLang="x-none" sz="2200" dirty="0">
              <a:solidFill>
                <a:srgbClr val="FFFFFF"/>
              </a:solidFill>
              <a:latin typeface="Arial Black" charset="0"/>
              <a:ea typeface="宋体" charset="-122"/>
            </a:endParaRPr>
          </a:p>
        </p:txBody>
      </p:sp>
      <p:sp>
        <p:nvSpPr>
          <p:cNvPr id="8" name="AutoShape 1"/>
          <p:cNvSpPr/>
          <p:nvPr/>
        </p:nvSpPr>
        <p:spPr>
          <a:xfrm rot="21540000">
            <a:off x="2598420" y="5964555"/>
            <a:ext cx="2869565" cy="775335"/>
          </a:xfrm>
          <a:prstGeom prst="roundRect">
            <a:avLst>
              <a:gd name="adj" fmla="val 40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txBody>
          <a:bodyPr lIns="90000" tIns="45000" rIns="90000" bIns="45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zh-CN" altLang="en-US" sz="2200" dirty="0">
                <a:solidFill>
                  <a:srgbClr val="FFFFFF"/>
                </a:solidFill>
                <a:latin typeface="Arial" charset="0"/>
                <a:ea typeface="宋体" charset="-122"/>
              </a:rPr>
              <a:t>肝癌</a:t>
            </a:r>
            <a:endParaRPr lang="zh-CN" altLang="en-US" sz="2200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pic>
        <p:nvPicPr>
          <p:cNvPr id="9" name="图片 8" descr="8601a18b87d6277fd77bccec2a381f30e824fcfd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776845" y="4572000"/>
            <a:ext cx="2047875" cy="21717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AutoShape 3"/>
          <p:cNvSpPr/>
          <p:nvPr/>
        </p:nvSpPr>
        <p:spPr>
          <a:xfrm>
            <a:off x="2592070" y="5868035"/>
            <a:ext cx="3404870" cy="902970"/>
          </a:xfrm>
          <a:prstGeom prst="roundRect">
            <a:avLst>
              <a:gd name="adj" fmla="val 11741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txBody>
          <a:bodyPr lIns="99000" tIns="54000" rIns="99000" bIns="54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宋体" charset="-122"/>
              </a:rPr>
              <a:t>肝癌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3" name="Text Box 4"/>
          <p:cNvSpPr txBox="1"/>
          <p:nvPr/>
        </p:nvSpPr>
        <p:spPr>
          <a:xfrm>
            <a:off x="1440180" y="1835150"/>
            <a:ext cx="7487285" cy="6553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0000" tIns="45000" rIns="90000" bIns="45000">
            <a:spAutoFit/>
          </a:bodyPr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zh-CN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                                                                            </a:t>
            </a:r>
            <a:r>
              <a:rPr lang="zh-CN" alt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保肝圣品</a:t>
            </a:r>
            <a:endParaRPr lang="en-US" altLang="x-none" sz="40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174" name="Text Box 5"/>
          <p:cNvSpPr txBox="1"/>
          <p:nvPr/>
        </p:nvSpPr>
        <p:spPr>
          <a:xfrm>
            <a:off x="720090" y="395605"/>
            <a:ext cx="4603750" cy="11042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0000" tIns="45000" rIns="90000" bIns="45000">
            <a:spAutoFit/>
          </a:bodyPr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Black" charset="0"/>
                <a:ea typeface="宋体" charset="-122"/>
              </a:rPr>
              <a:t>爱斯盟朝鲜</a:t>
            </a:r>
            <a:r>
              <a:rPr lang="zh-CN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Black" charset="0"/>
                <a:sym typeface="+mn-ea"/>
              </a:rPr>
              <a:t>蓟提取物</a:t>
            </a:r>
            <a:endParaRPr lang="en-US" altLang="x-none" sz="3600" dirty="0">
              <a:solidFill>
                <a:srgbClr val="272E36"/>
              </a:solidFill>
              <a:latin typeface="Arial Black" charset="0"/>
              <a:ea typeface="宋体" charset="-122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x-none" sz="2600" dirty="0">
                <a:solidFill>
                  <a:srgbClr val="133563"/>
                </a:solidFill>
                <a:latin typeface="Arial" charset="0"/>
                <a:ea typeface="宋体" charset="-122"/>
              </a:rPr>
              <a:t>                                                            </a:t>
            </a:r>
            <a:endParaRPr lang="zh-CN" altLang="en-US" sz="32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charset="0"/>
              <a:ea typeface="宋体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209040" y="2631440"/>
            <a:ext cx="6491605" cy="31813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80810" y="0"/>
            <a:ext cx="3606800" cy="87566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07" name="Text Box 14"/>
          <p:cNvSpPr txBox="1"/>
          <p:nvPr/>
        </p:nvSpPr>
        <p:spPr>
          <a:xfrm>
            <a:off x="647700" y="251460"/>
            <a:ext cx="4351655" cy="12033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0000" tIns="45000" rIns="90000" bIns="45000">
            <a:spAutoFit/>
          </a:bodyPr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zh-C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朝鲜蓟</a:t>
            </a: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Black" charset="0"/>
                <a:ea typeface="宋体" charset="-122"/>
              </a:rPr>
              <a:t>成分和功效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Black" charset="0"/>
              <a:ea typeface="宋体" charset="-122"/>
            </a:endParaRPr>
          </a:p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x-none" sz="2600" dirty="0">
              <a:solidFill>
                <a:srgbClr val="133563"/>
              </a:solidFill>
              <a:latin typeface="Arial" charset="0"/>
              <a:ea typeface="宋体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36215" y="2195195"/>
            <a:ext cx="5427345" cy="1110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914400">
              <a:buNone/>
            </a:pPr>
            <a:r>
              <a:rPr lang="zh-CN" altLang="en-US" sz="2400" dirty="0">
                <a:solidFill>
                  <a:srgbClr val="0000CC"/>
                </a:solidFill>
                <a:latin typeface="Arial Rounded MT Bold" pitchFamily="2" charset="0"/>
                <a:sym typeface="+mn-ea"/>
              </a:rPr>
              <a:t>朝鲜蓟、卵清蛋白、蛋氨酸、蒲公英根、紫花苜蓿、甜菜根、黑萝卜、金印草</a:t>
            </a:r>
            <a:endParaRPr lang="zh-CN" altLang="en-US" sz="2400" dirty="0">
              <a:solidFill>
                <a:srgbClr val="0000CC"/>
              </a:solidFill>
              <a:latin typeface="Arial Rounded MT Bold" pitchFamily="2" charset="0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985000" y="4283710"/>
            <a:ext cx="1647825" cy="24384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223645" y="1475105"/>
            <a:ext cx="2312670" cy="4876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成分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9500" y="3635375"/>
            <a:ext cx="2228850" cy="4876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功效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36850" y="4284345"/>
            <a:ext cx="3460115" cy="4311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dirty="0">
                <a:solidFill>
                  <a:srgbClr val="0000CC"/>
                </a:solidFill>
                <a:latin typeface="Arial Rounded MT Bold" pitchFamily="2" charset="0"/>
                <a:sym typeface="+mn-ea"/>
              </a:rPr>
              <a:t>清热解毒，疏肝利胆</a:t>
            </a:r>
            <a:endParaRPr lang="zh-CN" altLang="en-US" sz="2400" dirty="0">
              <a:solidFill>
                <a:srgbClr val="0000CC"/>
              </a:solidFill>
              <a:latin typeface="Arial Rounded MT Bold" pitchFamily="2" charset="0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80810" y="0"/>
            <a:ext cx="3606800" cy="87566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Oval 1"/>
          <p:cNvSpPr/>
          <p:nvPr/>
        </p:nvSpPr>
        <p:spPr>
          <a:xfrm>
            <a:off x="648018" y="3491548"/>
            <a:ext cx="1685925" cy="1685925"/>
          </a:xfrm>
          <a:prstGeom prst="ellipse">
            <a:avLst/>
          </a:prstGeom>
          <a:solidFill>
            <a:srgbClr val="272E36"/>
          </a:solidFill>
          <a:ln w="9525">
            <a:noFill/>
          </a:ln>
        </p:spPr>
        <p:txBody>
          <a:bodyPr lIns="90000" tIns="67932" rIns="90000" bIns="45000" anchor="ctr"/>
          <a:p>
            <a:pPr lvl="0" algn="ctr" defTabSz="0" eaLnBrk="1">
              <a:tabLst>
                <a:tab pos="723900" algn="l"/>
                <a:tab pos="1447800" algn="l"/>
              </a:tabLst>
            </a:pPr>
            <a:r>
              <a:rPr lang="en-US" altLang="x-none" sz="2600" b="1" dirty="0">
                <a:solidFill>
                  <a:srgbClr val="FFFFFF"/>
                </a:solidFill>
                <a:latin typeface="Arial" charset="0"/>
                <a:ea typeface="宋体" charset="-122"/>
              </a:rPr>
              <a:t>Text</a:t>
            </a:r>
            <a:endParaRPr lang="en-US" altLang="x-none" sz="2600" b="1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sp>
        <p:nvSpPr>
          <p:cNvPr id="9219" name="Oval 2"/>
          <p:cNvSpPr/>
          <p:nvPr/>
        </p:nvSpPr>
        <p:spPr>
          <a:xfrm>
            <a:off x="3527743" y="2555240"/>
            <a:ext cx="1168400" cy="1168400"/>
          </a:xfrm>
          <a:prstGeom prst="ellipse">
            <a:avLst/>
          </a:prstGeom>
          <a:solidFill>
            <a:srgbClr val="9C7451"/>
          </a:solidFill>
          <a:ln w="9525">
            <a:noFill/>
          </a:ln>
        </p:spPr>
        <p:txBody>
          <a:bodyPr lIns="90000" tIns="64404" rIns="90000" bIns="45000" anchor="ctr"/>
          <a:p>
            <a:pPr lvl="0" algn="ctr" defTabSz="0" eaLnBrk="1">
              <a:tabLst>
                <a:tab pos="723900" algn="l"/>
              </a:tabLst>
            </a:pPr>
            <a:r>
              <a:rPr lang="zh-CN" altLang="en-US" sz="2200" dirty="0">
                <a:solidFill>
                  <a:srgbClr val="FFFFFF"/>
                </a:solidFill>
                <a:latin typeface="Arial" charset="0"/>
                <a:ea typeface="宋体" charset="-122"/>
              </a:rPr>
              <a:t>抗肿瘤</a:t>
            </a:r>
            <a:endParaRPr lang="en-US" altLang="x-none" sz="2200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sp>
        <p:nvSpPr>
          <p:cNvPr id="9220" name="Oval 3"/>
          <p:cNvSpPr/>
          <p:nvPr/>
        </p:nvSpPr>
        <p:spPr>
          <a:xfrm>
            <a:off x="3456305" y="3851910"/>
            <a:ext cx="1168400" cy="1168400"/>
          </a:xfrm>
          <a:prstGeom prst="ellipse">
            <a:avLst/>
          </a:prstGeom>
          <a:solidFill>
            <a:srgbClr val="9C7451"/>
          </a:solidFill>
          <a:ln w="9525">
            <a:noFill/>
          </a:ln>
        </p:spPr>
        <p:txBody>
          <a:bodyPr lIns="90000" tIns="64404" rIns="90000" bIns="45000" anchor="ctr"/>
          <a:p>
            <a:pPr lvl="0" algn="ctr" defTabSz="0" eaLnBrk="1">
              <a:tabLst>
                <a:tab pos="723900" algn="l"/>
              </a:tabLst>
            </a:pPr>
            <a:r>
              <a:rPr lang="en-US" altLang="x-none" sz="2200" dirty="0">
                <a:solidFill>
                  <a:srgbClr val="FFFFFF"/>
                </a:solidFill>
                <a:latin typeface="Arial" charset="0"/>
                <a:ea typeface="宋体" charset="-122"/>
              </a:rPr>
              <a:t>2</a:t>
            </a:r>
            <a:r>
              <a:rPr lang="zh-CN" altLang="en-US" sz="2200" dirty="0">
                <a:solidFill>
                  <a:srgbClr val="FFFFFF"/>
                </a:solidFill>
                <a:latin typeface="Arial" charset="0"/>
                <a:ea typeface="宋体" charset="-122"/>
              </a:rPr>
              <a:t>型糖尿病</a:t>
            </a:r>
            <a:endParaRPr lang="en-US" altLang="x-none" sz="2200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sp>
        <p:nvSpPr>
          <p:cNvPr id="9221" name="Oval 4"/>
          <p:cNvSpPr/>
          <p:nvPr/>
        </p:nvSpPr>
        <p:spPr>
          <a:xfrm>
            <a:off x="3600450" y="1115060"/>
            <a:ext cx="1168400" cy="1168400"/>
          </a:xfrm>
          <a:prstGeom prst="ellipse">
            <a:avLst/>
          </a:prstGeom>
          <a:solidFill>
            <a:srgbClr val="9C7451"/>
          </a:solidFill>
          <a:ln w="9525">
            <a:noFill/>
          </a:ln>
        </p:spPr>
        <p:txBody>
          <a:bodyPr lIns="90000" tIns="64404" rIns="90000" bIns="45000" anchor="ctr"/>
          <a:p>
            <a:pPr lvl="0" algn="ctr" defTabSz="0" eaLnBrk="1">
              <a:tabLst>
                <a:tab pos="723900" algn="l"/>
              </a:tabLst>
            </a:pPr>
            <a:r>
              <a:rPr lang="zh-CN" altLang="en-US" sz="2200" dirty="0">
                <a:solidFill>
                  <a:srgbClr val="FFFFFF"/>
                </a:solidFill>
                <a:latin typeface="Arial" charset="0"/>
                <a:ea typeface="宋体" charset="-122"/>
              </a:rPr>
              <a:t>保肝护肝</a:t>
            </a:r>
            <a:endParaRPr lang="en-US" altLang="x-none" sz="2200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sp>
        <p:nvSpPr>
          <p:cNvPr id="9222" name="AutoShape 5"/>
          <p:cNvSpPr/>
          <p:nvPr/>
        </p:nvSpPr>
        <p:spPr>
          <a:xfrm>
            <a:off x="5112385" y="827405"/>
            <a:ext cx="4603750" cy="1117600"/>
          </a:xfrm>
          <a:prstGeom prst="roundRect">
            <a:avLst>
              <a:gd name="adj" fmla="val 8153"/>
            </a:avLst>
          </a:prstGeom>
          <a:solidFill>
            <a:srgbClr val="496B98"/>
          </a:solidFill>
          <a:ln w="9525">
            <a:noFill/>
          </a:ln>
        </p:spPr>
        <p:txBody>
          <a:bodyPr lIns="360000" tIns="-18000" rIns="90000" bIns="-18000" anchor="ctr"/>
          <a:p>
            <a:pPr marL="0" lvl="0" indent="0">
              <a:buNone/>
            </a:pPr>
            <a:r>
              <a:rPr lang="zh-CN" altLang="en-US" sz="1400" b="1" dirty="0">
                <a:solidFill>
                  <a:srgbClr val="FFFFFF"/>
                </a:solidFill>
                <a:latin typeface="Calibri" pitchFamily="2" charset="0"/>
                <a:sym typeface="+mn-ea"/>
              </a:rPr>
              <a:t>增强肝解毒：含抗氧化黄酮物质与肝细胞结合增强其解毒功能</a:t>
            </a:r>
            <a:endParaRPr lang="zh-CN" altLang="en-US" sz="1400" b="1" dirty="0">
              <a:solidFill>
                <a:srgbClr val="FFFFFF"/>
              </a:solidFill>
              <a:latin typeface="Calibri" pitchFamily="2" charset="0"/>
            </a:endParaRPr>
          </a:p>
          <a:p>
            <a:pPr marL="0" lvl="0" indent="0">
              <a:buNone/>
            </a:pPr>
            <a:r>
              <a:rPr lang="zh-CN" altLang="en-US" sz="1400" b="1" dirty="0">
                <a:solidFill>
                  <a:srgbClr val="FFFFFF"/>
                </a:solidFill>
                <a:latin typeface="Calibri" pitchFamily="2" charset="0"/>
                <a:sym typeface="+mn-ea"/>
              </a:rPr>
              <a:t>减轻酒精和化学毒物对肝脏的损伤：在肝脏形成一个保护膜显著减轻酒精过量对肝脏的损伤，降低药物对其的伤害对肝炎脂肪肝患者也有很好的辅助疗效</a:t>
            </a:r>
            <a:endParaRPr lang="en-US" altLang="x-none" sz="1400" dirty="0">
              <a:solidFill>
                <a:srgbClr val="FFFFFF"/>
              </a:solidFill>
              <a:latin typeface="Arial" charset="0"/>
              <a:ea typeface="Arial" charset="0"/>
            </a:endParaRPr>
          </a:p>
        </p:txBody>
      </p:sp>
      <p:cxnSp>
        <p:nvCxnSpPr>
          <p:cNvPr id="9223" name="AutoShape 6"/>
          <p:cNvCxnSpPr/>
          <p:nvPr/>
        </p:nvCxnSpPr>
        <p:spPr>
          <a:xfrm flipV="1">
            <a:off x="2160270" y="1547178"/>
            <a:ext cx="1369060" cy="203898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9224" name="AutoShape 7"/>
          <p:cNvCxnSpPr>
            <a:endCxn id="9220" idx="2"/>
          </p:cNvCxnSpPr>
          <p:nvPr/>
        </p:nvCxnSpPr>
        <p:spPr>
          <a:xfrm>
            <a:off x="2376170" y="4427855"/>
            <a:ext cx="1080135" cy="825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9225" name="AutoShape 8"/>
          <p:cNvCxnSpPr>
            <a:endCxn id="9219" idx="2"/>
          </p:cNvCxnSpPr>
          <p:nvPr/>
        </p:nvCxnSpPr>
        <p:spPr>
          <a:xfrm flipV="1">
            <a:off x="2376170" y="3139440"/>
            <a:ext cx="1151890" cy="71247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9226" name="AutoShape 9"/>
          <p:cNvSpPr/>
          <p:nvPr/>
        </p:nvSpPr>
        <p:spPr>
          <a:xfrm>
            <a:off x="5041265" y="2411730"/>
            <a:ext cx="4697095" cy="1117600"/>
          </a:xfrm>
          <a:prstGeom prst="roundRect">
            <a:avLst>
              <a:gd name="adj" fmla="val 8153"/>
            </a:avLst>
          </a:prstGeom>
          <a:solidFill>
            <a:srgbClr val="496B98"/>
          </a:solidFill>
          <a:ln w="9525">
            <a:noFill/>
          </a:ln>
        </p:spPr>
        <p:txBody>
          <a:bodyPr lIns="360000" tIns="-18000" rIns="90000" bIns="-18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zh-CN" altLang="en-US" sz="1400" b="1" dirty="0">
                <a:solidFill>
                  <a:srgbClr val="FFFFFF"/>
                </a:solidFill>
                <a:latin typeface="Calibri" pitchFamily="2" charset="0"/>
                <a:sym typeface="+mn-ea"/>
              </a:rPr>
              <a:t>由于本品能抗炎抗氧化，免疫调节促进蛋白合成，抑制鸟嘌呤被氧化造成DAN损伤进而引起肿瘤，长期应用可以防止这一过程发生</a:t>
            </a:r>
            <a:endParaRPr lang="zh-CN" altLang="en-US" sz="1400" b="1" dirty="0">
              <a:solidFill>
                <a:srgbClr val="FFFFFF"/>
              </a:solidFill>
              <a:latin typeface="Calibri" pitchFamily="2" charset="0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dirty="0">
              <a:solidFill>
                <a:srgbClr val="FFFFFF"/>
              </a:solidFill>
              <a:latin typeface="Arial" charset="0"/>
              <a:ea typeface="Arial" charset="0"/>
            </a:endParaRPr>
          </a:p>
        </p:txBody>
      </p:sp>
      <p:sp>
        <p:nvSpPr>
          <p:cNvPr id="9227" name="AutoShape 10"/>
          <p:cNvSpPr/>
          <p:nvPr/>
        </p:nvSpPr>
        <p:spPr>
          <a:xfrm>
            <a:off x="5113020" y="3851910"/>
            <a:ext cx="4688205" cy="1117600"/>
          </a:xfrm>
          <a:prstGeom prst="roundRect">
            <a:avLst>
              <a:gd name="adj" fmla="val 8153"/>
            </a:avLst>
          </a:prstGeom>
          <a:solidFill>
            <a:srgbClr val="496B98"/>
          </a:solidFill>
          <a:ln w="9525">
            <a:noFill/>
          </a:ln>
        </p:spPr>
        <p:txBody>
          <a:bodyPr lIns="360000" tIns="-18000" rIns="90000" bIns="-18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zh-CN" altLang="en-US" sz="1400" b="1" dirty="0">
                <a:solidFill>
                  <a:srgbClr val="FFFFFF"/>
                </a:solidFill>
                <a:latin typeface="Calibri" pitchFamily="2" charset="0"/>
                <a:sym typeface="+mn-ea"/>
              </a:rPr>
              <a:t>保护胰岛细胞，促进其损伤后的修复，减轻胰岛素抵抗，从而辅助改善2型糖尿病的症状及体征</a:t>
            </a:r>
            <a:endParaRPr lang="zh-CN" altLang="en-US" sz="1400" b="1" dirty="0">
              <a:solidFill>
                <a:srgbClr val="FFFFFF"/>
              </a:solidFill>
              <a:latin typeface="Calibri" pitchFamily="2" charset="0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dirty="0">
              <a:solidFill>
                <a:srgbClr val="FFFFFF"/>
              </a:solidFill>
              <a:latin typeface="Arial" charset="0"/>
              <a:ea typeface="Arial" charset="0"/>
            </a:endParaRPr>
          </a:p>
        </p:txBody>
      </p:sp>
      <p:sp>
        <p:nvSpPr>
          <p:cNvPr id="9228" name="Text Box 11"/>
          <p:cNvSpPr txBox="1"/>
          <p:nvPr/>
        </p:nvSpPr>
        <p:spPr>
          <a:xfrm>
            <a:off x="72390" y="107315"/>
            <a:ext cx="4759325" cy="11042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0000" tIns="45000" rIns="90000" bIns="45000">
            <a:spAutoFit/>
          </a:bodyPr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zh-C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朝鲜蓟对肝脏的作用</a:t>
            </a:r>
            <a:endParaRPr lang="zh-CN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Black" charset="0"/>
              <a:ea typeface="宋体" charset="-122"/>
              <a:sym typeface="+mn-ea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x-none" sz="2600" dirty="0">
              <a:solidFill>
                <a:srgbClr val="133563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" name="AutoShape 7"/>
          <p:cNvCxnSpPr/>
          <p:nvPr/>
        </p:nvCxnSpPr>
        <p:spPr>
          <a:xfrm>
            <a:off x="2160270" y="5003800"/>
            <a:ext cx="1297940" cy="72898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1270" name="Oval 5"/>
          <p:cNvSpPr/>
          <p:nvPr/>
        </p:nvSpPr>
        <p:spPr>
          <a:xfrm>
            <a:off x="3384550" y="5292090"/>
            <a:ext cx="1365250" cy="1329055"/>
          </a:xfrm>
          <a:prstGeom prst="ellipse">
            <a:avLst/>
          </a:prstGeom>
          <a:solidFill>
            <a:srgbClr val="9C7451">
              <a:alpha val="79999"/>
            </a:srgbClr>
          </a:solidFill>
          <a:ln w="9525">
            <a:noFill/>
          </a:ln>
        </p:spPr>
        <p:txBody>
          <a:bodyPr lIns="90000" tIns="67932" rIns="36000" bIns="45000" anchor="ctr"/>
          <a:p>
            <a:pPr lvl="0" defTabSz="0" eaLnBrk="1">
              <a:tabLst>
                <a:tab pos="723900" algn="l"/>
                <a:tab pos="1447800" algn="l"/>
                <a:tab pos="2171700" algn="l"/>
              </a:tabLst>
            </a:pPr>
            <a:r>
              <a:rPr lang="zh-CN" altLang="en-US" sz="2000" b="1" dirty="0">
                <a:solidFill>
                  <a:srgbClr val="FFFFFF"/>
                </a:solidFill>
                <a:latin typeface="Arial" charset="0"/>
                <a:ea typeface="宋体" charset="-122"/>
              </a:rPr>
              <a:t>降脂保护心血管</a:t>
            </a:r>
            <a:endParaRPr lang="en-US" altLang="x-none" sz="2000" b="1" dirty="0">
              <a:solidFill>
                <a:srgbClr val="FFFFFF"/>
              </a:solidFill>
              <a:latin typeface="Arial" charset="0"/>
              <a:ea typeface="宋体" charset="-122"/>
            </a:endParaRPr>
          </a:p>
        </p:txBody>
      </p:sp>
      <p:sp>
        <p:nvSpPr>
          <p:cNvPr id="3" name="AutoShape 9"/>
          <p:cNvSpPr/>
          <p:nvPr/>
        </p:nvSpPr>
        <p:spPr>
          <a:xfrm>
            <a:off x="5030470" y="5507990"/>
            <a:ext cx="4841875" cy="1117600"/>
          </a:xfrm>
          <a:prstGeom prst="roundRect">
            <a:avLst>
              <a:gd name="adj" fmla="val 8153"/>
            </a:avLst>
          </a:prstGeom>
          <a:solidFill>
            <a:srgbClr val="496B98"/>
          </a:solidFill>
          <a:ln w="9525">
            <a:noFill/>
          </a:ln>
        </p:spPr>
        <p:txBody>
          <a:bodyPr lIns="360000" tIns="-18000" rIns="90000" bIns="-18000" anchor="ctr"/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zh-CN" altLang="en-US" sz="1400" b="1" dirty="0">
                <a:solidFill>
                  <a:srgbClr val="FFFFFF"/>
                </a:solidFill>
                <a:latin typeface="Calibri" pitchFamily="2" charset="0"/>
                <a:sym typeface="+mn-ea"/>
              </a:rPr>
              <a:t>大量实验表明长期应用可显著降低VLDL和胆固醇升高HDL-C，对脑缺血也有明显的改善作用</a:t>
            </a:r>
            <a:endParaRPr lang="en-US" altLang="x-none" sz="1400" dirty="0">
              <a:solidFill>
                <a:srgbClr val="FFFFFF"/>
              </a:solidFill>
              <a:latin typeface="Arial" charset="0"/>
              <a:ea typeface="Arial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53035" y="1757680"/>
            <a:ext cx="2143760" cy="374205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51" name="Text Box 10"/>
          <p:cNvSpPr txBox="1"/>
          <p:nvPr/>
        </p:nvSpPr>
        <p:spPr>
          <a:xfrm>
            <a:off x="360045" y="251143"/>
            <a:ext cx="8748713" cy="103251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0000" tIns="45000" rIns="90000" bIns="45000">
            <a:spAutoFit/>
          </a:bodyPr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zh-CN" altLang="en-US" sz="3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Black" charset="0"/>
                <a:sym typeface="+mn-ea"/>
              </a:rPr>
              <a:t>爱斯盟朝鲜</a:t>
            </a:r>
            <a:r>
              <a:rPr lang="zh-CN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Black" charset="0"/>
                <a:sym typeface="+mn-ea"/>
              </a:rPr>
              <a:t>蓟提取物的优势和适应推荐病症</a:t>
            </a:r>
            <a:endParaRPr lang="zh-CN" alt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Black" charset="0"/>
              <a:ea typeface="宋体" charset="-122"/>
              <a:sym typeface="+mn-ea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x-none" sz="2600" dirty="0">
              <a:solidFill>
                <a:srgbClr val="133563"/>
              </a:solidFill>
              <a:latin typeface="Arial" charset="0"/>
              <a:ea typeface="宋体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32025" y="2195195"/>
            <a:ext cx="4871720" cy="1109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本品是对护肝保肝有良好效果的复合配方，综合了以朝鲜蓟为主的多种草本，及辅助脂肪分解的多种成分，对护肝解酒，强肝排毒有很好的效果。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5500" y="1319530"/>
            <a:ext cx="1766570" cy="54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优势：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4235" y="3779520"/>
            <a:ext cx="3289300" cy="54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适应人群：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04415" y="4859655"/>
            <a:ext cx="4408805" cy="1109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914400">
              <a:buNone/>
            </a:pP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Rounded MT Bold" pitchFamily="2" charset="0"/>
                <a:sym typeface="+mn-ea"/>
              </a:rPr>
              <a:t>经常吸烟喝酒应酬多（酒前半小时）</a:t>
            </a:r>
            <a:endParaRPr lang="zh-CN" altLang="en-US" b="1" kern="120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Rounded MT Bold" pitchFamily="2" charset="0"/>
              <a:ea typeface="宋体" charset="-122"/>
              <a:sym typeface="+mn-ea"/>
            </a:endParaRPr>
          </a:p>
          <a:p>
            <a:pPr defTabSz="914400">
              <a:buNone/>
            </a:pP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Rounded MT Bold" pitchFamily="2" charset="0"/>
                <a:sym typeface="+mn-ea"/>
              </a:rPr>
              <a:t>有慢性肝病需要保肝的人士</a:t>
            </a:r>
            <a:endParaRPr lang="zh-CN" altLang="en-US" b="1" kern="120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Rounded MT Bold" pitchFamily="2" charset="0"/>
              <a:ea typeface="宋体" charset="-122"/>
              <a:sym typeface="+mn-ea"/>
            </a:endParaRPr>
          </a:p>
          <a:p>
            <a:pPr defTabSz="914400">
              <a:buNone/>
            </a:pP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Rounded MT Bold" pitchFamily="2" charset="0"/>
                <a:sym typeface="+mn-ea"/>
              </a:rPr>
              <a:t>糖尿病性脂肪肝</a:t>
            </a:r>
            <a:endParaRPr lang="zh-CN" altLang="en-US" b="1" kern="120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Rounded MT Bold" pitchFamily="2" charset="0"/>
              <a:ea typeface="宋体" charset="-122"/>
              <a:sym typeface="+mn-ea"/>
            </a:endParaRPr>
          </a:p>
          <a:p>
            <a:pPr defTabSz="914400">
              <a:buNone/>
            </a:pPr>
            <a:r>
              <a:rPr lang="zh-CN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Rounded MT Bold" pitchFamily="2" charset="0"/>
                <a:sym typeface="+mn-ea"/>
              </a:rPr>
              <a:t>经常服药的人士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 Rounded MT Bold" pitchFamily="2" charset="0"/>
              <a:sym typeface="+mn-ea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75" name="Text Box 10"/>
          <p:cNvSpPr txBox="1"/>
          <p:nvPr/>
        </p:nvSpPr>
        <p:spPr>
          <a:xfrm>
            <a:off x="215900" y="251143"/>
            <a:ext cx="8748713" cy="110426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0000" tIns="45000" rIns="90000" bIns="45000">
            <a:spAutoFit/>
          </a:bodyPr>
          <a:p>
            <a:pPr lvl="0" defTabSz="0" eaLnBrk="1">
              <a:lnSpc>
                <a:spcPct val="11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zh-CN" altLang="en-US" sz="3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charset="0"/>
                <a:sym typeface="+mn-ea"/>
              </a:rPr>
              <a:t>朝鲜</a:t>
            </a:r>
            <a:r>
              <a:rPr lang="zh-CN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charset="0"/>
                <a:sym typeface="+mn-ea"/>
              </a:rPr>
              <a:t>蓟提取物案例分析</a:t>
            </a:r>
            <a:endParaRPr lang="en-US" altLang="x-none" sz="3600" dirty="0">
              <a:solidFill>
                <a:srgbClr val="272E36"/>
              </a:solidFill>
              <a:latin typeface="Arial Black" charset="0"/>
              <a:ea typeface="宋体" charset="-122"/>
            </a:endParaRPr>
          </a:p>
          <a:p>
            <a:pPr lvl="0" defTabSz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x-none" sz="2600" dirty="0">
              <a:solidFill>
                <a:srgbClr val="133563"/>
              </a:solidFill>
              <a:latin typeface="Arial" charset="0"/>
              <a:ea typeface="宋体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4280" y="1619250"/>
            <a:ext cx="5828030" cy="3408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914400">
              <a:buNone/>
            </a:pP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      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某男性老顾客做生意的：43岁，较胖，患糖尿病史13余年血糖长期维持空腹14mmol左右，自诉其患有中度脂肪肝，长期神疲乏力，失眠，食欲不振，腹胀而去一医院就诊，医生并为开药，只嘱咐加大剂量，如不行则加用胰岛素</a:t>
            </a:r>
            <a:endParaRPr lang="zh-CN" altLang="en-US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itchFamily="2" charset="0"/>
              <a:ea typeface="宋体" charset="-122"/>
              <a:sym typeface="+mn-ea"/>
            </a:endParaRPr>
          </a:p>
          <a:p>
            <a:pPr defTabSz="914400">
              <a:buNone/>
            </a:pP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      于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10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月份回到我店前来购买糖尿病药并咨询其病情，当时我们嘱咐顾客加大计量吃西药，因医生并没为其开保肝降脂药，他为典型的糖尿病性脂肪肝，除了积极控制原发病保肝药必须要用(这样才能有效控制脂肪肝的症状）</a:t>
            </a:r>
            <a:endParaRPr lang="zh-CN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itchFamily="2" charset="0"/>
              <a:sym typeface="+mn-ea"/>
            </a:endParaRPr>
          </a:p>
          <a:p>
            <a:pPr defTabSz="914400">
              <a:buNone/>
            </a:pP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2" charset="0"/>
                <a:sym typeface="+mn-ea"/>
              </a:rPr>
              <a:t>       于是我们给顾客脂肪肝的治疗方案：多烯磷脂酰胆碱+朝鲜蓟复合片+复合VB（加入鱼油降脂抗氧化更好）嘱咐患者加服三七丹参黄芪茯苓破壁冲服！</a:t>
            </a:r>
            <a:endParaRPr lang="zh-CN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itchFamily="2" charset="0"/>
              <a:sym typeface="+mn-ea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264910" y="3707765"/>
            <a:ext cx="1783080" cy="875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+mn-ea"/>
              </a:rPr>
              <a:t>谢谢</a:t>
            </a:r>
            <a:r>
              <a:rPr lang="en-US" altLang="x-none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+mn-ea"/>
              </a:rPr>
              <a:t>!</a:t>
            </a:r>
            <a:endParaRPr lang="en-US" altLang="x-none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Kingsoft Office WPP</Application>
  <PresentationFormat>鑷畾涔</PresentationFormat>
  <Paragraphs>98</Paragraphs>
  <Slides>9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主题​​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 sign</dc:title>
  <dc:creator>User</dc:creator>
  <cp:keywords>presentation background, Presentation, Azure, Direction sign, Blue sky, Business, Redoffice Templates, Redoffice.com</cp:keywords>
  <dc:description>A &lt;a href="http://templates.redoffice.com/template/cateShow.php?class=mb&amp;categoryid=117&amp;sid=165"&gt;business&lt;/a&gt; lady standing in front of direction pointer, thinking. Terrific template for presentations on guide, leadership, decision, decision, strategic choice, etc.&lt;a href="http://templates.redoffice.com/template/cateShow.php?class=mb&amp;categoryid=117&amp;sid=165"&gt;more about Business Impress Templates&lt;/a&gt;.</dc:description>
  <dc:subject>&lt;a href="http://templates.redoffice.com/template/cateShow.php?class=mb&amp;categoryid=117&amp;sid=165"&gt;Business&lt;/a&gt;</dc:subject>
  <cp:lastModifiedBy>Administrator</cp:lastModifiedBy>
  <cp:revision>17</cp:revision>
  <dcterms:created xsi:type="dcterms:W3CDTF">2010-08-31T15:58:00Z</dcterms:created>
  <dcterms:modified xsi:type="dcterms:W3CDTF">2015-12-04T12:07:59Z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">
    <vt:lpwstr>&lt;a href="http://templates.services.openoffice.org/bsd-license"&gt;BSD&lt;/a&gt;</vt:lpwstr>
  </property>
  <property fmtid="{D5CDD505-2E9C-101B-9397-08002B2CF9AE}" pid="3" name="KSOProductBuildVer">
    <vt:lpwstr>2052-10.1.0.5399</vt:lpwstr>
  </property>
</Properties>
</file>