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8" r:id="rId4"/>
    <p:sldId id="261" r:id="rId5"/>
    <p:sldId id="260" r:id="rId6"/>
    <p:sldId id="262" r:id="rId7"/>
    <p:sldId id="264" r:id="rId8"/>
    <p:sldId id="263" r:id="rId9"/>
    <p:sldId id="267" r:id="rId10"/>
    <p:sldId id="271" r:id="rId11"/>
    <p:sldId id="270" r:id="rId12"/>
    <p:sldId id="269" r:id="rId13"/>
    <p:sldId id="268" r:id="rId14"/>
    <p:sldId id="272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2015/12/13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rgbClr val="0000CC"/>
                </a:solidFill>
              </a:rPr>
              <a:t>12</a:t>
            </a:r>
            <a:r>
              <a:rPr lang="zh-CN" altLang="en-US" b="1" dirty="0" smtClean="0">
                <a:solidFill>
                  <a:srgbClr val="0000CC"/>
                </a:solidFill>
              </a:rPr>
              <a:t>月第一次片区店长会议</a:t>
            </a:r>
            <a:endParaRPr lang="zh-CN" altLang="en-US" b="1" dirty="0">
              <a:solidFill>
                <a:srgbClr val="0000CC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0000CC"/>
                </a:solidFill>
              </a:rPr>
              <a:t>主持人</a:t>
            </a:r>
            <a:r>
              <a:rPr lang="en-US" altLang="zh-CN" dirty="0" smtClean="0">
                <a:solidFill>
                  <a:srgbClr val="0000CC"/>
                </a:solidFill>
              </a:rPr>
              <a:t>:</a:t>
            </a:r>
            <a:r>
              <a:rPr lang="zh-CN" altLang="en-US" dirty="0" smtClean="0">
                <a:solidFill>
                  <a:srgbClr val="0000CC"/>
                </a:solidFill>
              </a:rPr>
              <a:t>周佳玉</a:t>
            </a:r>
            <a:endParaRPr lang="en-US" altLang="zh-CN" dirty="0" smtClean="0">
              <a:solidFill>
                <a:srgbClr val="0000CC"/>
              </a:solidFill>
            </a:endParaRPr>
          </a:p>
          <a:p>
            <a:r>
              <a:rPr lang="zh-CN" altLang="en-US" dirty="0" smtClean="0">
                <a:solidFill>
                  <a:srgbClr val="0000CC"/>
                </a:solidFill>
              </a:rPr>
              <a:t>会议时间</a:t>
            </a:r>
            <a:r>
              <a:rPr lang="en-US" altLang="zh-CN" dirty="0" smtClean="0">
                <a:solidFill>
                  <a:srgbClr val="0000CC"/>
                </a:solidFill>
              </a:rPr>
              <a:t>:12</a:t>
            </a:r>
            <a:r>
              <a:rPr lang="zh-CN" altLang="en-US" dirty="0" smtClean="0">
                <a:solidFill>
                  <a:srgbClr val="0000CC"/>
                </a:solidFill>
              </a:rPr>
              <a:t>月</a:t>
            </a:r>
            <a:r>
              <a:rPr lang="en-US" altLang="zh-CN" dirty="0" smtClean="0">
                <a:solidFill>
                  <a:srgbClr val="0000CC"/>
                </a:solidFill>
              </a:rPr>
              <a:t>14</a:t>
            </a:r>
            <a:r>
              <a:rPr lang="zh-CN" altLang="en-US" dirty="0" smtClean="0">
                <a:solidFill>
                  <a:srgbClr val="0000CC"/>
                </a:solidFill>
              </a:rPr>
              <a:t>日</a:t>
            </a:r>
            <a:endParaRPr lang="en-US" altLang="zh-CN" dirty="0" smtClean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门店日常工作安排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7</a:t>
            </a:r>
            <a:r>
              <a:rPr lang="zh-CN" altLang="en-US" dirty="0" smtClean="0"/>
              <a:t>，做好门店质管工作，各类登记表格要及时，不可以偷工减料，做好来货票据管理工作。只要没有做好的门店，质管员，罚款</a:t>
            </a:r>
            <a:r>
              <a:rPr lang="en-US" altLang="zh-CN" dirty="0" smtClean="0"/>
              <a:t>20</a:t>
            </a:r>
            <a:r>
              <a:rPr lang="zh-CN" altLang="en-US" dirty="0" smtClean="0"/>
              <a:t>元</a:t>
            </a:r>
            <a:r>
              <a:rPr lang="en-US" altLang="zh-CN" dirty="0" smtClean="0"/>
              <a:t>/</a:t>
            </a:r>
            <a:r>
              <a:rPr lang="zh-CN" altLang="en-US" dirty="0" smtClean="0"/>
              <a:t>次。</a:t>
            </a:r>
            <a:endParaRPr lang="en-US" altLang="zh-CN" dirty="0" smtClean="0"/>
          </a:p>
          <a:p>
            <a:r>
              <a:rPr lang="en-US" altLang="zh-CN" dirty="0" smtClean="0"/>
              <a:t>8</a:t>
            </a:r>
            <a:r>
              <a:rPr lang="zh-CN" altLang="en-US" dirty="0" smtClean="0"/>
              <a:t>，遵守公司的规章制度，按公司要求执行。店长既要做好带头作用，也要不断提醒员工，公司怎样要求，我们就怎样执行，不要给自己带来不必要的麻烦。</a:t>
            </a:r>
            <a:endParaRPr lang="en-US" altLang="zh-CN" dirty="0" smtClean="0"/>
          </a:p>
          <a:p>
            <a:r>
              <a:rPr lang="en-US" altLang="zh-CN" dirty="0" smtClean="0"/>
              <a:t>9</a:t>
            </a:r>
            <a:r>
              <a:rPr lang="zh-CN" altLang="en-US" dirty="0" smtClean="0"/>
              <a:t>，严格实施末位淘汰制度，目的是淘汰混天度日，自以为是的人，让优秀的人留下来，生活得更好。（个人销售完成率和日常表现）</a:t>
            </a:r>
            <a:endParaRPr lang="zh-CN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门店日常工作安排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CN" dirty="0" smtClean="0"/>
              <a:t>10</a:t>
            </a:r>
            <a:r>
              <a:rPr lang="zh-CN" altLang="en-US" dirty="0" smtClean="0"/>
              <a:t>，关于请带薪年假的规定。如果需要公司领导审批，请先给领导电话沟通好，再做请假申请，待审批后，才休假，记得准时销假。</a:t>
            </a:r>
            <a:endParaRPr lang="en-US" altLang="zh-CN" dirty="0" smtClean="0"/>
          </a:p>
          <a:p>
            <a:r>
              <a:rPr lang="en-US" altLang="zh-CN" dirty="0" smtClean="0"/>
              <a:t>11</a:t>
            </a:r>
            <a:r>
              <a:rPr lang="zh-CN" altLang="en-US" dirty="0" smtClean="0"/>
              <a:t>，关于接到领导检查的礼仪及接门店电话，接待同事的礼仪（领导检查，如果店长在，必须陪同）。</a:t>
            </a:r>
            <a:endParaRPr lang="en-US" altLang="zh-CN" dirty="0" smtClean="0"/>
          </a:p>
          <a:p>
            <a:r>
              <a:rPr lang="en-US" altLang="zh-CN" dirty="0" smtClean="0"/>
              <a:t>12</a:t>
            </a:r>
            <a:r>
              <a:rPr lang="zh-CN" altLang="en-US" dirty="0" smtClean="0"/>
              <a:t>，关于事假，产假，病假，丧假等，需要做：外出单，请假条，系统请假。在每月</a:t>
            </a:r>
            <a:r>
              <a:rPr lang="en-US" altLang="zh-CN" dirty="0" smtClean="0"/>
              <a:t>26</a:t>
            </a:r>
            <a:r>
              <a:rPr lang="zh-CN" altLang="en-US" dirty="0" smtClean="0"/>
              <a:t>日前，快递给办公室，否则按旷工计。</a:t>
            </a:r>
            <a:endParaRPr lang="zh-CN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门店日常工作安排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zh-CN" dirty="0" smtClean="0"/>
              <a:t>13</a:t>
            </a:r>
            <a:r>
              <a:rPr lang="zh-CN" altLang="en-US" dirty="0" smtClean="0"/>
              <a:t>，做好周边竞争对手价格的采集，及时录入系统。</a:t>
            </a:r>
            <a:endParaRPr lang="en-US" altLang="zh-CN" dirty="0" smtClean="0"/>
          </a:p>
          <a:p>
            <a:r>
              <a:rPr lang="en-US" altLang="zh-CN" dirty="0" smtClean="0"/>
              <a:t>14</a:t>
            </a:r>
            <a:r>
              <a:rPr lang="zh-CN" altLang="en-US" dirty="0" smtClean="0"/>
              <a:t>，如果中药缺货，可以请中药组王晓燕铺货。</a:t>
            </a:r>
            <a:endParaRPr lang="en-US" altLang="zh-CN" dirty="0" smtClean="0"/>
          </a:p>
          <a:p>
            <a:r>
              <a:rPr lang="en-US" altLang="zh-CN" dirty="0" smtClean="0"/>
              <a:t>15</a:t>
            </a:r>
            <a:r>
              <a:rPr lang="zh-CN" altLang="en-US" dirty="0" smtClean="0"/>
              <a:t>，加强收银台二次促销工作，提升客单价，让员工养成好的工作习惯，本月重点检查，没有做好的员工，罚款</a:t>
            </a:r>
            <a:r>
              <a:rPr lang="en-US" altLang="zh-CN" dirty="0" smtClean="0"/>
              <a:t>20</a:t>
            </a:r>
            <a:r>
              <a:rPr lang="zh-CN" altLang="en-US" dirty="0" smtClean="0"/>
              <a:t>元</a:t>
            </a:r>
            <a:r>
              <a:rPr lang="en-US" altLang="zh-CN" dirty="0" smtClean="0"/>
              <a:t>/</a:t>
            </a:r>
            <a:r>
              <a:rPr lang="zh-CN" altLang="en-US" dirty="0" smtClean="0"/>
              <a:t>次。</a:t>
            </a:r>
            <a:endParaRPr lang="en-US" altLang="zh-CN" dirty="0" smtClean="0"/>
          </a:p>
          <a:p>
            <a:r>
              <a:rPr lang="en-US" altLang="zh-CN" dirty="0" smtClean="0"/>
              <a:t>16</a:t>
            </a:r>
            <a:r>
              <a:rPr lang="zh-CN" altLang="en-US" dirty="0" smtClean="0"/>
              <a:t>，关于退货</a:t>
            </a:r>
            <a:r>
              <a:rPr lang="en-US" altLang="zh-CN" dirty="0" smtClean="0"/>
              <a:t>:</a:t>
            </a:r>
            <a:r>
              <a:rPr lang="zh-CN" altLang="en-US" dirty="0" smtClean="0"/>
              <a:t>没有及时退货或故意不退，零售价买单。买单后再私自销售，按私货处理。</a:t>
            </a:r>
            <a:endParaRPr lang="en-US" altLang="zh-CN" dirty="0" smtClean="0"/>
          </a:p>
          <a:p>
            <a:r>
              <a:rPr lang="en-US" altLang="zh-CN" dirty="0" smtClean="0"/>
              <a:t>17</a:t>
            </a:r>
            <a:r>
              <a:rPr lang="zh-CN" altLang="en-US" dirty="0" smtClean="0"/>
              <a:t>，做好电子监管码的注册，提交工作。</a:t>
            </a:r>
            <a:endParaRPr lang="en-US" altLang="zh-CN" dirty="0" smtClean="0"/>
          </a:p>
          <a:p>
            <a:r>
              <a:rPr lang="en-US" altLang="zh-CN" dirty="0" smtClean="0"/>
              <a:t>18</a:t>
            </a:r>
            <a:r>
              <a:rPr lang="zh-CN" altLang="en-US" dirty="0" smtClean="0"/>
              <a:t>，</a:t>
            </a:r>
            <a:r>
              <a:rPr lang="en-US" altLang="zh-CN" dirty="0" smtClean="0"/>
              <a:t>GSP</a:t>
            </a:r>
            <a:r>
              <a:rPr lang="zh-CN" altLang="en-US" dirty="0" smtClean="0"/>
              <a:t>认证复查阶段，药品一经售出，不可以退换，避免质量风险。</a:t>
            </a:r>
            <a:endParaRPr lang="zh-CN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门店日常工作安排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CN" dirty="0" smtClean="0"/>
              <a:t>19</a:t>
            </a:r>
            <a:r>
              <a:rPr lang="zh-CN" altLang="en-US" dirty="0" smtClean="0"/>
              <a:t>，做好商品批号管理工作，做到帐货相符。</a:t>
            </a:r>
            <a:endParaRPr lang="en-US" altLang="zh-CN" dirty="0" smtClean="0"/>
          </a:p>
          <a:p>
            <a:r>
              <a:rPr lang="en-US" altLang="zh-CN" dirty="0" smtClean="0"/>
              <a:t>20</a:t>
            </a:r>
            <a:r>
              <a:rPr lang="zh-CN" altLang="en-US" dirty="0" smtClean="0"/>
              <a:t>，做好商品的效期管理工作，每月要有纸质版的检查记录。提前</a:t>
            </a:r>
            <a:r>
              <a:rPr lang="en-US" altLang="zh-CN" dirty="0" smtClean="0"/>
              <a:t>1</a:t>
            </a:r>
            <a:r>
              <a:rPr lang="zh-CN" altLang="en-US" dirty="0" smtClean="0"/>
              <a:t>个月下柜，及时赔付，系统不准下账过期药品，如果药监局查到（默认为销售过期药品），后果自负。</a:t>
            </a:r>
            <a:endParaRPr lang="en-US" altLang="zh-CN" dirty="0" smtClean="0"/>
          </a:p>
          <a:p>
            <a:r>
              <a:rPr lang="en-US" altLang="zh-CN" dirty="0" smtClean="0"/>
              <a:t>21</a:t>
            </a:r>
            <a:r>
              <a:rPr lang="zh-CN" altLang="en-US" dirty="0" smtClean="0"/>
              <a:t>，关于门店严格考勤制度，不准迟到，早退，中途离岗，中途回家吃饭，上班时会客，私自替岗换班等，如果发现，罚款</a:t>
            </a:r>
            <a:r>
              <a:rPr lang="en-US" altLang="zh-CN" dirty="0" smtClean="0"/>
              <a:t>50</a:t>
            </a:r>
            <a:r>
              <a:rPr lang="zh-CN" altLang="en-US" dirty="0" smtClean="0"/>
              <a:t>元起。</a:t>
            </a:r>
            <a:endParaRPr lang="en-US" altLang="zh-CN" dirty="0" smtClean="0"/>
          </a:p>
          <a:p>
            <a:r>
              <a:rPr lang="en-US" altLang="zh-CN" dirty="0" smtClean="0"/>
              <a:t>22</a:t>
            </a:r>
            <a:r>
              <a:rPr lang="zh-CN" altLang="en-US" dirty="0" smtClean="0"/>
              <a:t>，关于门店报帐单的书写规范及注意事项 。</a:t>
            </a:r>
            <a:endParaRPr lang="zh-CN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7200" dirty="0" smtClean="0"/>
              <a:t>谢谢大家</a:t>
            </a:r>
            <a:endParaRPr lang="zh-CN" altLang="en-US" sz="7200" dirty="0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7200" dirty="0" smtClean="0">
                <a:solidFill>
                  <a:srgbClr val="0000CC"/>
                </a:solidFill>
              </a:rPr>
              <a:t>一起加油！</a:t>
            </a:r>
            <a:endParaRPr lang="zh-CN" altLang="en-US" sz="72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片区销售数据</a:t>
            </a:r>
            <a:endParaRPr lang="zh-CN" altLang="en-US" dirty="0"/>
          </a:p>
        </p:txBody>
      </p:sp>
      <p:graphicFrame>
        <p:nvGraphicFramePr>
          <p:cNvPr id="7" name="内容占位符 6"/>
          <p:cNvGraphicFramePr>
            <a:graphicFrameLocks noGrp="1"/>
          </p:cNvGraphicFramePr>
          <p:nvPr>
            <p:ph sz="half" idx="1"/>
          </p:nvPr>
        </p:nvGraphicFramePr>
        <p:xfrm>
          <a:off x="467544" y="1484784"/>
          <a:ext cx="4032449" cy="4608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1788"/>
                <a:gridCol w="2120661"/>
              </a:tblGrid>
              <a:tr h="4047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时间</a:t>
                      </a:r>
                      <a:endParaRPr lang="zh-CN" altLang="en-US" sz="2000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销售</a:t>
                      </a:r>
                      <a:endParaRPr lang="zh-CN" altLang="en-US" sz="2000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</a:tr>
              <a:tr h="840754">
                <a:tc>
                  <a:txBody>
                    <a:bodyPr/>
                    <a:lstStyle/>
                    <a:p>
                      <a:pPr algn="ctr"/>
                      <a:endParaRPr lang="en-US" altLang="zh-CN" sz="1600" b="1" dirty="0" smtClean="0">
                        <a:solidFill>
                          <a:srgbClr val="0000CC"/>
                        </a:solidFill>
                      </a:endParaRPr>
                    </a:p>
                    <a:p>
                      <a:pPr algn="ctr"/>
                      <a:endParaRPr lang="en-US" altLang="zh-CN" sz="1600" b="1" dirty="0" smtClean="0">
                        <a:solidFill>
                          <a:srgbClr val="0000CC"/>
                        </a:solidFill>
                      </a:endParaRPr>
                    </a:p>
                    <a:p>
                      <a:pPr algn="ctr"/>
                      <a:r>
                        <a:rPr lang="en-US" altLang="zh-CN" sz="1600" b="1" dirty="0" smtClean="0">
                          <a:solidFill>
                            <a:srgbClr val="0000CC"/>
                          </a:solidFill>
                        </a:rPr>
                        <a:t>2015</a:t>
                      </a:r>
                      <a:r>
                        <a:rPr lang="zh-CN" altLang="en-US" sz="1600" b="1" dirty="0" smtClean="0">
                          <a:solidFill>
                            <a:srgbClr val="0000CC"/>
                          </a:solidFill>
                        </a:rPr>
                        <a:t>年</a:t>
                      </a:r>
                      <a:r>
                        <a:rPr lang="en-US" altLang="zh-CN" sz="1600" b="1" dirty="0" smtClean="0">
                          <a:solidFill>
                            <a:srgbClr val="0000CC"/>
                          </a:solidFill>
                        </a:rPr>
                        <a:t>11</a:t>
                      </a:r>
                      <a:r>
                        <a:rPr lang="zh-CN" altLang="en-US" sz="1600" b="1" dirty="0" smtClean="0">
                          <a:solidFill>
                            <a:srgbClr val="0000CC"/>
                          </a:solidFill>
                        </a:rPr>
                        <a:t>月</a:t>
                      </a:r>
                      <a:endParaRPr lang="zh-CN" altLang="en-US" sz="1600" b="1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600" b="1" u="none" strike="noStrike" dirty="0" smtClean="0">
                          <a:solidFill>
                            <a:srgbClr val="0000CC"/>
                          </a:solidFill>
                        </a:rPr>
                        <a:t>1428169</a:t>
                      </a:r>
                      <a:endParaRPr lang="en-US" altLang="zh-CN" sz="1600" b="1" i="0" u="none" strike="noStrike" dirty="0">
                        <a:solidFill>
                          <a:srgbClr val="0000CC"/>
                        </a:solidFill>
                        <a:latin typeface="宋体"/>
                      </a:endParaRPr>
                    </a:p>
                  </a:txBody>
                  <a:tcPr marL="9525" marR="9525" marT="9525" marB="0" anchor="b"/>
                </a:tc>
              </a:tr>
              <a:tr h="840754">
                <a:tc>
                  <a:txBody>
                    <a:bodyPr/>
                    <a:lstStyle/>
                    <a:p>
                      <a:pPr algn="ctr"/>
                      <a:endParaRPr lang="en-US" altLang="zh-CN" sz="1600" b="1" dirty="0" smtClean="0">
                        <a:solidFill>
                          <a:srgbClr val="0000CC"/>
                        </a:solidFill>
                      </a:endParaRPr>
                    </a:p>
                    <a:p>
                      <a:pPr algn="ctr"/>
                      <a:endParaRPr lang="en-US" altLang="zh-CN" sz="1600" b="1" dirty="0" smtClean="0">
                        <a:solidFill>
                          <a:srgbClr val="0000CC"/>
                        </a:solidFill>
                      </a:endParaRPr>
                    </a:p>
                    <a:p>
                      <a:pPr algn="ctr"/>
                      <a:r>
                        <a:rPr lang="en-US" altLang="zh-CN" sz="1600" b="1" dirty="0" smtClean="0">
                          <a:solidFill>
                            <a:srgbClr val="0000CC"/>
                          </a:solidFill>
                        </a:rPr>
                        <a:t>2015</a:t>
                      </a:r>
                      <a:r>
                        <a:rPr lang="zh-CN" altLang="en-US" sz="1600" b="1" dirty="0" smtClean="0">
                          <a:solidFill>
                            <a:srgbClr val="0000CC"/>
                          </a:solidFill>
                        </a:rPr>
                        <a:t>年</a:t>
                      </a:r>
                      <a:r>
                        <a:rPr lang="en-US" altLang="zh-CN" sz="1600" b="1" dirty="0" smtClean="0">
                          <a:solidFill>
                            <a:srgbClr val="0000CC"/>
                          </a:solidFill>
                        </a:rPr>
                        <a:t>10</a:t>
                      </a:r>
                      <a:r>
                        <a:rPr lang="zh-CN" altLang="en-US" sz="1600" b="1" dirty="0" smtClean="0">
                          <a:solidFill>
                            <a:srgbClr val="0000CC"/>
                          </a:solidFill>
                        </a:rPr>
                        <a:t>月</a:t>
                      </a:r>
                      <a:endParaRPr lang="zh-CN" altLang="en-US" sz="1600" b="1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CN" sz="1600" b="1" dirty="0" smtClean="0">
                        <a:solidFill>
                          <a:srgbClr val="0000CC"/>
                        </a:solidFill>
                      </a:endParaRPr>
                    </a:p>
                    <a:p>
                      <a:pPr algn="ctr"/>
                      <a:endParaRPr lang="en-US" altLang="zh-CN" sz="1600" b="1" dirty="0" smtClean="0">
                        <a:solidFill>
                          <a:srgbClr val="0000CC"/>
                        </a:solidFill>
                      </a:endParaRPr>
                    </a:p>
                    <a:p>
                      <a:pPr algn="ctr"/>
                      <a:r>
                        <a:rPr lang="en-US" altLang="zh-CN" sz="1600" b="1" dirty="0" smtClean="0">
                          <a:solidFill>
                            <a:srgbClr val="0000CC"/>
                          </a:solidFill>
                        </a:rPr>
                        <a:t>1434724</a:t>
                      </a:r>
                      <a:endParaRPr lang="zh-CN" altLang="en-US" sz="1600" b="1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</a:tr>
              <a:tr h="840754">
                <a:tc>
                  <a:txBody>
                    <a:bodyPr/>
                    <a:lstStyle/>
                    <a:p>
                      <a:pPr algn="ctr"/>
                      <a:endParaRPr lang="en-US" altLang="zh-CN" sz="1600" b="1" dirty="0" smtClean="0">
                        <a:solidFill>
                          <a:srgbClr val="0000CC"/>
                        </a:solidFill>
                      </a:endParaRPr>
                    </a:p>
                    <a:p>
                      <a:pPr algn="ctr"/>
                      <a:endParaRPr lang="en-US" altLang="zh-CN" sz="1600" b="1" dirty="0" smtClean="0">
                        <a:solidFill>
                          <a:srgbClr val="0000CC"/>
                        </a:solidFill>
                      </a:endParaRPr>
                    </a:p>
                    <a:p>
                      <a:pPr algn="ctr"/>
                      <a:r>
                        <a:rPr lang="en-US" altLang="zh-CN" sz="1600" b="1" dirty="0" smtClean="0">
                          <a:solidFill>
                            <a:srgbClr val="0000CC"/>
                          </a:solidFill>
                        </a:rPr>
                        <a:t>2014</a:t>
                      </a:r>
                      <a:r>
                        <a:rPr lang="zh-CN" altLang="en-US" sz="1600" b="1" dirty="0" smtClean="0">
                          <a:solidFill>
                            <a:srgbClr val="0000CC"/>
                          </a:solidFill>
                        </a:rPr>
                        <a:t>年</a:t>
                      </a:r>
                      <a:r>
                        <a:rPr lang="en-US" altLang="zh-CN" sz="1600" b="1" dirty="0" smtClean="0">
                          <a:solidFill>
                            <a:srgbClr val="0000CC"/>
                          </a:solidFill>
                        </a:rPr>
                        <a:t>11</a:t>
                      </a:r>
                      <a:r>
                        <a:rPr lang="zh-CN" altLang="en-US" sz="1600" b="1" dirty="0" smtClean="0">
                          <a:solidFill>
                            <a:srgbClr val="0000CC"/>
                          </a:solidFill>
                        </a:rPr>
                        <a:t>月</a:t>
                      </a:r>
                      <a:endParaRPr lang="zh-CN" altLang="en-US" sz="1600" b="1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CN" sz="1600" b="1" dirty="0" smtClean="0">
                        <a:solidFill>
                          <a:srgbClr val="0000CC"/>
                        </a:solidFill>
                      </a:endParaRPr>
                    </a:p>
                    <a:p>
                      <a:pPr algn="ctr"/>
                      <a:endParaRPr lang="en-US" altLang="zh-CN" sz="1600" b="1" dirty="0" smtClean="0">
                        <a:solidFill>
                          <a:srgbClr val="0000CC"/>
                        </a:solidFill>
                      </a:endParaRPr>
                    </a:p>
                    <a:p>
                      <a:pPr algn="ctr"/>
                      <a:r>
                        <a:rPr lang="en-US" altLang="zh-CN" sz="1600" b="1" dirty="0" smtClean="0">
                          <a:solidFill>
                            <a:srgbClr val="0000CC"/>
                          </a:solidFill>
                        </a:rPr>
                        <a:t>1322905</a:t>
                      </a:r>
                      <a:endParaRPr lang="zh-CN" altLang="en-US" sz="1600" b="1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</a:tr>
              <a:tr h="840754">
                <a:tc>
                  <a:txBody>
                    <a:bodyPr/>
                    <a:lstStyle/>
                    <a:p>
                      <a:pPr algn="ctr"/>
                      <a:endParaRPr lang="en-US" altLang="zh-CN" sz="1600" b="1" dirty="0" smtClean="0">
                        <a:solidFill>
                          <a:srgbClr val="0000CC"/>
                        </a:solidFill>
                      </a:endParaRPr>
                    </a:p>
                    <a:p>
                      <a:pPr algn="ctr"/>
                      <a:endParaRPr lang="en-US" altLang="zh-CN" sz="1600" b="1" dirty="0" smtClean="0">
                        <a:solidFill>
                          <a:srgbClr val="0000CC"/>
                        </a:solidFill>
                      </a:endParaRPr>
                    </a:p>
                    <a:p>
                      <a:pPr algn="ctr"/>
                      <a:r>
                        <a:rPr lang="zh-CN" altLang="en-US" sz="1600" b="1" dirty="0" smtClean="0">
                          <a:solidFill>
                            <a:srgbClr val="0000CC"/>
                          </a:solidFill>
                        </a:rPr>
                        <a:t>同比情况</a:t>
                      </a:r>
                      <a:endParaRPr lang="zh-CN" altLang="en-US" sz="1600" b="1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CN" sz="1600" b="1" dirty="0" smtClean="0">
                        <a:solidFill>
                          <a:srgbClr val="0000CC"/>
                        </a:solidFill>
                      </a:endParaRPr>
                    </a:p>
                    <a:p>
                      <a:pPr algn="ctr"/>
                      <a:endParaRPr lang="en-US" altLang="zh-CN" sz="1600" b="1" dirty="0" smtClean="0">
                        <a:solidFill>
                          <a:srgbClr val="0000CC"/>
                        </a:solidFill>
                      </a:endParaRPr>
                    </a:p>
                    <a:p>
                      <a:pPr algn="ctr"/>
                      <a:r>
                        <a:rPr lang="en-US" altLang="zh-CN" sz="1600" b="1" dirty="0" smtClean="0">
                          <a:solidFill>
                            <a:srgbClr val="0000CC"/>
                          </a:solidFill>
                        </a:rPr>
                        <a:t>158724</a:t>
                      </a:r>
                      <a:endParaRPr lang="zh-CN" altLang="en-US" sz="1600" b="1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</a:tr>
              <a:tr h="840754">
                <a:tc>
                  <a:txBody>
                    <a:bodyPr/>
                    <a:lstStyle/>
                    <a:p>
                      <a:pPr algn="ctr"/>
                      <a:endParaRPr lang="en-US" altLang="zh-CN" sz="1600" b="1" dirty="0" smtClean="0">
                        <a:solidFill>
                          <a:srgbClr val="0000CC"/>
                        </a:solidFill>
                      </a:endParaRPr>
                    </a:p>
                    <a:p>
                      <a:pPr algn="ctr"/>
                      <a:endParaRPr lang="en-US" altLang="zh-CN" sz="1600" b="1" dirty="0" smtClean="0">
                        <a:solidFill>
                          <a:srgbClr val="0000CC"/>
                        </a:solidFill>
                      </a:endParaRPr>
                    </a:p>
                    <a:p>
                      <a:pPr algn="ctr"/>
                      <a:r>
                        <a:rPr lang="zh-CN" altLang="en-US" sz="1600" b="1" dirty="0" smtClean="0">
                          <a:solidFill>
                            <a:srgbClr val="0000CC"/>
                          </a:solidFill>
                        </a:rPr>
                        <a:t>环比情况</a:t>
                      </a:r>
                      <a:endParaRPr lang="zh-CN" altLang="en-US" sz="1600" b="1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CN" sz="1600" b="1" dirty="0" smtClean="0">
                        <a:solidFill>
                          <a:srgbClr val="0000CC"/>
                        </a:solidFill>
                      </a:endParaRPr>
                    </a:p>
                    <a:p>
                      <a:pPr algn="ctr"/>
                      <a:endParaRPr lang="en-US" altLang="zh-CN" sz="1600" b="1" dirty="0" smtClean="0">
                        <a:solidFill>
                          <a:srgbClr val="0000CC"/>
                        </a:solidFill>
                      </a:endParaRPr>
                    </a:p>
                    <a:p>
                      <a:pPr algn="ctr"/>
                      <a:r>
                        <a:rPr lang="en-US" altLang="zh-CN" sz="1600" b="1" dirty="0" smtClean="0">
                          <a:solidFill>
                            <a:srgbClr val="0000CC"/>
                          </a:solidFill>
                        </a:rPr>
                        <a:t>46905</a:t>
                      </a:r>
                      <a:endParaRPr lang="zh-CN" altLang="en-US" sz="1600" b="1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内容占位符 5"/>
          <p:cNvSpPr>
            <a:spLocks noGrp="1"/>
          </p:cNvSpPr>
          <p:nvPr>
            <p:ph sz="half" idx="2"/>
          </p:nvPr>
        </p:nvSpPr>
        <p:spPr>
          <a:xfrm>
            <a:off x="4648200" y="1484784"/>
            <a:ext cx="4038600" cy="4641379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>
                <a:solidFill>
                  <a:srgbClr val="0000CC"/>
                </a:solidFill>
              </a:rPr>
              <a:t>1</a:t>
            </a:r>
            <a:r>
              <a:rPr lang="zh-CN" altLang="en-US" dirty="0" smtClean="0">
                <a:solidFill>
                  <a:srgbClr val="0000CC"/>
                </a:solidFill>
              </a:rPr>
              <a:t>，同期销售增加的门店</a:t>
            </a:r>
            <a:r>
              <a:rPr lang="en-US" altLang="zh-CN" dirty="0" smtClean="0">
                <a:solidFill>
                  <a:srgbClr val="0000CC"/>
                </a:solidFill>
              </a:rPr>
              <a:t>11</a:t>
            </a:r>
            <a:r>
              <a:rPr lang="zh-CN" altLang="en-US" dirty="0" smtClean="0">
                <a:solidFill>
                  <a:srgbClr val="0000CC"/>
                </a:solidFill>
              </a:rPr>
              <a:t>家：邛崃中心店，</a:t>
            </a:r>
            <a:r>
              <a:rPr lang="en-US" altLang="zh-CN" dirty="0" smtClean="0">
                <a:solidFill>
                  <a:srgbClr val="0000CC"/>
                </a:solidFill>
              </a:rPr>
              <a:t>39595</a:t>
            </a:r>
            <a:r>
              <a:rPr lang="zh-CN" altLang="en-US" dirty="0" smtClean="0">
                <a:solidFill>
                  <a:srgbClr val="0000CC"/>
                </a:solidFill>
              </a:rPr>
              <a:t>。邛崃长安店，</a:t>
            </a:r>
            <a:r>
              <a:rPr lang="en-US" altLang="zh-CN" dirty="0" smtClean="0">
                <a:solidFill>
                  <a:srgbClr val="0000CC"/>
                </a:solidFill>
              </a:rPr>
              <a:t>22889</a:t>
            </a:r>
            <a:r>
              <a:rPr lang="zh-CN" altLang="en-US" dirty="0" smtClean="0">
                <a:solidFill>
                  <a:srgbClr val="0000CC"/>
                </a:solidFill>
              </a:rPr>
              <a:t>。大邑内蒙古店，</a:t>
            </a:r>
            <a:r>
              <a:rPr lang="en-US" altLang="zh-CN" dirty="0" smtClean="0">
                <a:solidFill>
                  <a:srgbClr val="0000CC"/>
                </a:solidFill>
              </a:rPr>
              <a:t>18723</a:t>
            </a:r>
            <a:r>
              <a:rPr lang="zh-CN" altLang="en-US" dirty="0" smtClean="0">
                <a:solidFill>
                  <a:srgbClr val="0000CC"/>
                </a:solidFill>
              </a:rPr>
              <a:t>。</a:t>
            </a:r>
            <a:endParaRPr lang="en-US" altLang="zh-CN" dirty="0" smtClean="0">
              <a:solidFill>
                <a:srgbClr val="0000CC"/>
              </a:solidFill>
            </a:endParaRPr>
          </a:p>
          <a:p>
            <a:r>
              <a:rPr lang="en-US" altLang="zh-CN" dirty="0" smtClean="0">
                <a:solidFill>
                  <a:srgbClr val="0000CC"/>
                </a:solidFill>
              </a:rPr>
              <a:t>2</a:t>
            </a:r>
            <a:r>
              <a:rPr lang="zh-CN" altLang="en-US" dirty="0" smtClean="0">
                <a:solidFill>
                  <a:srgbClr val="0000CC"/>
                </a:solidFill>
              </a:rPr>
              <a:t>，同期销售下滑的门店</a:t>
            </a:r>
            <a:r>
              <a:rPr lang="en-US" altLang="zh-CN" dirty="0" smtClean="0">
                <a:solidFill>
                  <a:srgbClr val="0000CC"/>
                </a:solidFill>
              </a:rPr>
              <a:t>3</a:t>
            </a:r>
            <a:r>
              <a:rPr lang="zh-CN" altLang="en-US" dirty="0" smtClean="0">
                <a:solidFill>
                  <a:srgbClr val="0000CC"/>
                </a:solidFill>
              </a:rPr>
              <a:t>家：子龙店，</a:t>
            </a:r>
            <a:r>
              <a:rPr lang="en-US" altLang="zh-CN" dirty="0" smtClean="0">
                <a:solidFill>
                  <a:srgbClr val="0000CC"/>
                </a:solidFill>
              </a:rPr>
              <a:t>-930</a:t>
            </a:r>
            <a:r>
              <a:rPr lang="zh-CN" altLang="en-US" dirty="0" smtClean="0">
                <a:solidFill>
                  <a:srgbClr val="0000CC"/>
                </a:solidFill>
              </a:rPr>
              <a:t>元。洪川店，</a:t>
            </a:r>
            <a:r>
              <a:rPr lang="en-US" altLang="zh-CN" dirty="0" smtClean="0">
                <a:solidFill>
                  <a:srgbClr val="0000CC"/>
                </a:solidFill>
              </a:rPr>
              <a:t>-4470</a:t>
            </a:r>
            <a:r>
              <a:rPr lang="zh-CN" altLang="en-US" dirty="0" smtClean="0">
                <a:solidFill>
                  <a:srgbClr val="0000CC"/>
                </a:solidFill>
              </a:rPr>
              <a:t>元。羊安店，</a:t>
            </a:r>
            <a:r>
              <a:rPr lang="en-US" altLang="zh-CN" dirty="0" smtClean="0">
                <a:solidFill>
                  <a:srgbClr val="0000CC"/>
                </a:solidFill>
              </a:rPr>
              <a:t>-6007</a:t>
            </a:r>
            <a:r>
              <a:rPr lang="zh-CN" altLang="en-US" dirty="0" smtClean="0">
                <a:solidFill>
                  <a:srgbClr val="0000CC"/>
                </a:solidFill>
              </a:rPr>
              <a:t>。</a:t>
            </a:r>
            <a:endParaRPr lang="en-US" altLang="zh-CN" dirty="0" smtClean="0">
              <a:solidFill>
                <a:srgbClr val="0000CC"/>
              </a:solidFill>
            </a:endParaRPr>
          </a:p>
          <a:p>
            <a:r>
              <a:rPr lang="en-US" altLang="zh-CN" dirty="0" smtClean="0">
                <a:solidFill>
                  <a:srgbClr val="0000CC"/>
                </a:solidFill>
              </a:rPr>
              <a:t>12</a:t>
            </a:r>
            <a:r>
              <a:rPr lang="zh-CN" altLang="en-US" dirty="0" smtClean="0">
                <a:solidFill>
                  <a:srgbClr val="0000CC"/>
                </a:solidFill>
              </a:rPr>
              <a:t>月销售目标：全面止滑</a:t>
            </a:r>
            <a:r>
              <a:rPr lang="zh-CN" altLang="en-US" dirty="0" smtClean="0">
                <a:solidFill>
                  <a:srgbClr val="0000CC"/>
                </a:solidFill>
              </a:rPr>
              <a:t>。</a:t>
            </a:r>
            <a:endParaRPr lang="zh-CN" altLang="en-US" dirty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片区来客数情况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781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0544"/>
                <a:gridCol w="2228056"/>
              </a:tblGrid>
              <a:tr h="676672"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 smtClean="0">
                          <a:solidFill>
                            <a:srgbClr val="0000CC"/>
                          </a:solidFill>
                        </a:rPr>
                        <a:t>时间</a:t>
                      </a:r>
                      <a:endParaRPr lang="zh-CN" altLang="en-US" b="1" dirty="0">
                        <a:solidFill>
                          <a:srgbClr val="0000CC"/>
                        </a:solidFill>
                      </a:endParaRPr>
                    </a:p>
                  </a:txBody>
                  <a:tcPr marL="40386" marR="403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 smtClean="0">
                          <a:solidFill>
                            <a:srgbClr val="0000CC"/>
                          </a:solidFill>
                        </a:rPr>
                        <a:t>来客数</a:t>
                      </a:r>
                      <a:endParaRPr lang="zh-CN" altLang="en-US" b="1" dirty="0">
                        <a:solidFill>
                          <a:srgbClr val="0000CC"/>
                        </a:solidFill>
                      </a:endParaRPr>
                    </a:p>
                  </a:txBody>
                  <a:tcPr marL="40386" marR="40386"/>
                </a:tc>
              </a:tr>
              <a:tr h="907537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0000CC"/>
                          </a:solidFill>
                        </a:rPr>
                        <a:t>2015</a:t>
                      </a:r>
                      <a:r>
                        <a:rPr lang="zh-CN" altLang="en-US" b="1" dirty="0" smtClean="0">
                          <a:solidFill>
                            <a:srgbClr val="0000CC"/>
                          </a:solidFill>
                        </a:rPr>
                        <a:t>年</a:t>
                      </a:r>
                      <a:r>
                        <a:rPr lang="en-US" altLang="zh-CN" b="1" dirty="0" smtClean="0">
                          <a:solidFill>
                            <a:srgbClr val="0000CC"/>
                          </a:solidFill>
                        </a:rPr>
                        <a:t>11</a:t>
                      </a:r>
                      <a:r>
                        <a:rPr lang="zh-CN" altLang="en-US" b="1" dirty="0" smtClean="0">
                          <a:solidFill>
                            <a:srgbClr val="0000CC"/>
                          </a:solidFill>
                        </a:rPr>
                        <a:t>月</a:t>
                      </a:r>
                      <a:endParaRPr lang="zh-CN" altLang="en-US" b="1" dirty="0">
                        <a:solidFill>
                          <a:srgbClr val="0000CC"/>
                        </a:solidFill>
                      </a:endParaRPr>
                    </a:p>
                  </a:txBody>
                  <a:tcPr marL="40386" marR="403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0000CC"/>
                          </a:solidFill>
                        </a:rPr>
                        <a:t>24259</a:t>
                      </a:r>
                      <a:endParaRPr lang="zh-CN" altLang="en-US" b="1" dirty="0">
                        <a:solidFill>
                          <a:srgbClr val="0000CC"/>
                        </a:solidFill>
                      </a:endParaRPr>
                    </a:p>
                  </a:txBody>
                  <a:tcPr marL="40386" marR="40386"/>
                </a:tc>
              </a:tr>
              <a:tr h="907537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0000CC"/>
                          </a:solidFill>
                        </a:rPr>
                        <a:t>2015</a:t>
                      </a:r>
                      <a:r>
                        <a:rPr lang="zh-CN" altLang="en-US" b="1" dirty="0" smtClean="0">
                          <a:solidFill>
                            <a:srgbClr val="0000CC"/>
                          </a:solidFill>
                        </a:rPr>
                        <a:t>年</a:t>
                      </a:r>
                      <a:r>
                        <a:rPr lang="en-US" altLang="zh-CN" b="1" dirty="0" smtClean="0">
                          <a:solidFill>
                            <a:srgbClr val="0000CC"/>
                          </a:solidFill>
                        </a:rPr>
                        <a:t>10</a:t>
                      </a:r>
                      <a:r>
                        <a:rPr lang="zh-CN" altLang="en-US" b="1" dirty="0" smtClean="0">
                          <a:solidFill>
                            <a:srgbClr val="0000CC"/>
                          </a:solidFill>
                        </a:rPr>
                        <a:t>月</a:t>
                      </a:r>
                      <a:endParaRPr lang="zh-CN" altLang="en-US" b="1" dirty="0">
                        <a:solidFill>
                          <a:srgbClr val="0000CC"/>
                        </a:solidFill>
                      </a:endParaRPr>
                    </a:p>
                  </a:txBody>
                  <a:tcPr marL="40386" marR="403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0000CC"/>
                          </a:solidFill>
                        </a:rPr>
                        <a:t>25214</a:t>
                      </a:r>
                      <a:endParaRPr lang="zh-CN" altLang="en-US" b="1" dirty="0">
                        <a:solidFill>
                          <a:srgbClr val="0000CC"/>
                        </a:solidFill>
                      </a:endParaRPr>
                    </a:p>
                  </a:txBody>
                  <a:tcPr marL="40386" marR="40386"/>
                </a:tc>
              </a:tr>
              <a:tr h="907537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0000CC"/>
                          </a:solidFill>
                        </a:rPr>
                        <a:t>2014</a:t>
                      </a:r>
                      <a:r>
                        <a:rPr lang="zh-CN" altLang="en-US" b="1" dirty="0" smtClean="0">
                          <a:solidFill>
                            <a:srgbClr val="0000CC"/>
                          </a:solidFill>
                        </a:rPr>
                        <a:t>年</a:t>
                      </a:r>
                      <a:r>
                        <a:rPr lang="en-US" altLang="zh-CN" b="1" dirty="0" smtClean="0">
                          <a:solidFill>
                            <a:srgbClr val="0000CC"/>
                          </a:solidFill>
                        </a:rPr>
                        <a:t>11</a:t>
                      </a:r>
                      <a:r>
                        <a:rPr lang="zh-CN" altLang="en-US" b="1" dirty="0" smtClean="0">
                          <a:solidFill>
                            <a:srgbClr val="0000CC"/>
                          </a:solidFill>
                        </a:rPr>
                        <a:t>月</a:t>
                      </a:r>
                      <a:endParaRPr lang="zh-CN" altLang="en-US" b="1" dirty="0">
                        <a:solidFill>
                          <a:srgbClr val="0000CC"/>
                        </a:solidFill>
                      </a:endParaRPr>
                    </a:p>
                  </a:txBody>
                  <a:tcPr marL="40386" marR="403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0000CC"/>
                          </a:solidFill>
                        </a:rPr>
                        <a:t>23492</a:t>
                      </a:r>
                      <a:endParaRPr lang="zh-CN" altLang="en-US" b="1" dirty="0">
                        <a:solidFill>
                          <a:srgbClr val="0000CC"/>
                        </a:solidFill>
                      </a:endParaRPr>
                    </a:p>
                  </a:txBody>
                  <a:tcPr marL="40386" marR="40386"/>
                </a:tc>
              </a:tr>
              <a:tr h="718932"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 smtClean="0">
                          <a:solidFill>
                            <a:srgbClr val="0000CC"/>
                          </a:solidFill>
                        </a:rPr>
                        <a:t>同比情况</a:t>
                      </a:r>
                      <a:endParaRPr lang="zh-CN" altLang="en-US" b="1" dirty="0">
                        <a:solidFill>
                          <a:srgbClr val="0000CC"/>
                        </a:solidFill>
                      </a:endParaRPr>
                    </a:p>
                  </a:txBody>
                  <a:tcPr marL="40386" marR="403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0000CC"/>
                          </a:solidFill>
                        </a:rPr>
                        <a:t>767</a:t>
                      </a:r>
                      <a:endParaRPr lang="zh-CN" altLang="en-US" b="1" dirty="0">
                        <a:solidFill>
                          <a:srgbClr val="0000CC"/>
                        </a:solidFill>
                      </a:endParaRPr>
                    </a:p>
                  </a:txBody>
                  <a:tcPr marL="40386" marR="40386"/>
                </a:tc>
              </a:tr>
              <a:tr h="662913"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 smtClean="0">
                          <a:solidFill>
                            <a:srgbClr val="0000CC"/>
                          </a:solidFill>
                        </a:rPr>
                        <a:t>环比情况</a:t>
                      </a:r>
                      <a:endParaRPr lang="zh-CN" altLang="en-US" b="1" dirty="0">
                        <a:solidFill>
                          <a:srgbClr val="0000CC"/>
                        </a:solidFill>
                      </a:endParaRPr>
                    </a:p>
                  </a:txBody>
                  <a:tcPr marL="40386" marR="403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0000CC"/>
                          </a:solidFill>
                        </a:rPr>
                        <a:t>-955</a:t>
                      </a:r>
                      <a:endParaRPr lang="zh-CN" altLang="en-US" b="1" dirty="0">
                        <a:solidFill>
                          <a:srgbClr val="0000CC"/>
                        </a:solidFill>
                      </a:endParaRPr>
                    </a:p>
                  </a:txBody>
                  <a:tcPr marL="40386" marR="40386"/>
                </a:tc>
              </a:tr>
            </a:tbl>
          </a:graphicData>
        </a:graphic>
      </p:graphicFrame>
      <p:sp>
        <p:nvSpPr>
          <p:cNvPr id="5" name="内容占位符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CN" dirty="0" smtClean="0">
                <a:solidFill>
                  <a:srgbClr val="0000CC"/>
                </a:solidFill>
              </a:rPr>
              <a:t>1</a:t>
            </a:r>
            <a:r>
              <a:rPr lang="zh-CN" altLang="en-US" dirty="0" smtClean="0">
                <a:solidFill>
                  <a:srgbClr val="0000CC"/>
                </a:solidFill>
              </a:rPr>
              <a:t>，同期客流增加的门店</a:t>
            </a:r>
            <a:r>
              <a:rPr lang="en-US" altLang="zh-CN" dirty="0" smtClean="0">
                <a:solidFill>
                  <a:srgbClr val="0000CC"/>
                </a:solidFill>
              </a:rPr>
              <a:t>9</a:t>
            </a:r>
            <a:r>
              <a:rPr lang="zh-CN" altLang="en-US" dirty="0" smtClean="0">
                <a:solidFill>
                  <a:srgbClr val="0000CC"/>
                </a:solidFill>
              </a:rPr>
              <a:t>家：长安店，平乐店，富民店。</a:t>
            </a:r>
            <a:endParaRPr lang="en-US" altLang="zh-CN" dirty="0" smtClean="0">
              <a:solidFill>
                <a:srgbClr val="0000CC"/>
              </a:solidFill>
            </a:endParaRPr>
          </a:p>
          <a:p>
            <a:r>
              <a:rPr lang="en-US" altLang="zh-CN" dirty="0" smtClean="0">
                <a:solidFill>
                  <a:srgbClr val="0000CC"/>
                </a:solidFill>
              </a:rPr>
              <a:t>2</a:t>
            </a:r>
            <a:r>
              <a:rPr lang="zh-CN" altLang="en-US" dirty="0" smtClean="0">
                <a:solidFill>
                  <a:srgbClr val="0000CC"/>
                </a:solidFill>
              </a:rPr>
              <a:t>，同期客流下滑的门店：子龙店，东濠沟店，沙渠店，新场店，羊安店。</a:t>
            </a:r>
            <a:endParaRPr lang="en-US" altLang="zh-CN" dirty="0" smtClean="0">
              <a:solidFill>
                <a:srgbClr val="0000CC"/>
              </a:solidFill>
            </a:endParaRPr>
          </a:p>
          <a:p>
            <a:r>
              <a:rPr lang="en-US" altLang="zh-CN" dirty="0" smtClean="0">
                <a:solidFill>
                  <a:srgbClr val="0000CC"/>
                </a:solidFill>
              </a:rPr>
              <a:t>3</a:t>
            </a:r>
            <a:r>
              <a:rPr lang="zh-CN" altLang="en-US" dirty="0" smtClean="0">
                <a:solidFill>
                  <a:srgbClr val="0000CC"/>
                </a:solidFill>
              </a:rPr>
              <a:t>，环比客流下滑的门店：富民店。北街店。平乐店。安仁店。沙渠店。通达店。洪川店。羊安店</a:t>
            </a:r>
            <a:r>
              <a:rPr lang="zh-CN" altLang="en-US" dirty="0" smtClean="0">
                <a:solidFill>
                  <a:srgbClr val="0000CC"/>
                </a:solidFill>
              </a:rPr>
              <a:t>。（</a:t>
            </a:r>
            <a:r>
              <a:rPr lang="zh-CN" altLang="en-US" dirty="0" smtClean="0">
                <a:solidFill>
                  <a:srgbClr val="0000CC"/>
                </a:solidFill>
              </a:rPr>
              <a:t>端正服务态度，做好免费服务项目；提高专业技能，熟悉商品及常见疾病知识；做好请货计划，</a:t>
            </a:r>
            <a:r>
              <a:rPr lang="en-US" altLang="zh-CN" dirty="0" smtClean="0">
                <a:solidFill>
                  <a:srgbClr val="0000CC"/>
                </a:solidFill>
              </a:rPr>
              <a:t>400412</a:t>
            </a:r>
            <a:r>
              <a:rPr lang="zh-CN" altLang="en-US" dirty="0" smtClean="0">
                <a:solidFill>
                  <a:srgbClr val="0000CC"/>
                </a:solidFill>
              </a:rPr>
              <a:t>）</a:t>
            </a:r>
            <a:endParaRPr lang="zh-CN" altLang="en-US" dirty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片区客单价情况</a:t>
            </a:r>
            <a:endParaRPr lang="zh-CN" altLang="en-US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sz="half" idx="1"/>
          </p:nvPr>
        </p:nvGraphicFramePr>
        <p:xfrm>
          <a:off x="457200" y="1556790"/>
          <a:ext cx="4038600" cy="48965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00"/>
                <a:gridCol w="2019300"/>
              </a:tblGrid>
              <a:tr h="816091"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 smtClean="0">
                          <a:solidFill>
                            <a:srgbClr val="0000CC"/>
                          </a:solidFill>
                        </a:rPr>
                        <a:t>时间</a:t>
                      </a:r>
                      <a:endParaRPr lang="zh-CN" altLang="en-US" b="1" dirty="0">
                        <a:solidFill>
                          <a:srgbClr val="0000CC"/>
                        </a:solidFill>
                      </a:endParaRPr>
                    </a:p>
                  </a:txBody>
                  <a:tcPr marL="40386" marR="403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 smtClean="0">
                          <a:solidFill>
                            <a:srgbClr val="0000CC"/>
                          </a:solidFill>
                        </a:rPr>
                        <a:t>客单价</a:t>
                      </a:r>
                      <a:endParaRPr lang="zh-CN" altLang="en-US" b="1" dirty="0">
                        <a:solidFill>
                          <a:srgbClr val="0000CC"/>
                        </a:solidFill>
                      </a:endParaRPr>
                    </a:p>
                  </a:txBody>
                  <a:tcPr marL="40386" marR="40386"/>
                </a:tc>
              </a:tr>
              <a:tr h="816091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0000CC"/>
                          </a:solidFill>
                        </a:rPr>
                        <a:t>2015</a:t>
                      </a:r>
                      <a:r>
                        <a:rPr lang="zh-CN" altLang="en-US" b="1" dirty="0" smtClean="0">
                          <a:solidFill>
                            <a:srgbClr val="0000CC"/>
                          </a:solidFill>
                        </a:rPr>
                        <a:t>年</a:t>
                      </a:r>
                      <a:r>
                        <a:rPr lang="en-US" altLang="zh-CN" b="1" dirty="0" smtClean="0">
                          <a:solidFill>
                            <a:srgbClr val="0000CC"/>
                          </a:solidFill>
                        </a:rPr>
                        <a:t>11</a:t>
                      </a:r>
                      <a:r>
                        <a:rPr lang="zh-CN" altLang="en-US" b="1" dirty="0" smtClean="0">
                          <a:solidFill>
                            <a:srgbClr val="0000CC"/>
                          </a:solidFill>
                        </a:rPr>
                        <a:t>月</a:t>
                      </a:r>
                      <a:endParaRPr lang="zh-CN" altLang="en-US" b="1" dirty="0">
                        <a:solidFill>
                          <a:srgbClr val="0000CC"/>
                        </a:solidFill>
                      </a:endParaRPr>
                    </a:p>
                  </a:txBody>
                  <a:tcPr marL="40386" marR="403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0000CC"/>
                          </a:solidFill>
                        </a:rPr>
                        <a:t>59</a:t>
                      </a:r>
                      <a:endParaRPr lang="zh-CN" altLang="en-US" b="1" dirty="0">
                        <a:solidFill>
                          <a:srgbClr val="0000CC"/>
                        </a:solidFill>
                      </a:endParaRPr>
                    </a:p>
                  </a:txBody>
                  <a:tcPr marL="40386" marR="40386"/>
                </a:tc>
              </a:tr>
              <a:tr h="816091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0000CC"/>
                          </a:solidFill>
                        </a:rPr>
                        <a:t>2015</a:t>
                      </a:r>
                      <a:r>
                        <a:rPr lang="zh-CN" altLang="en-US" b="1" dirty="0" smtClean="0">
                          <a:solidFill>
                            <a:srgbClr val="0000CC"/>
                          </a:solidFill>
                        </a:rPr>
                        <a:t>年</a:t>
                      </a:r>
                      <a:r>
                        <a:rPr lang="en-US" altLang="zh-CN" b="1" dirty="0" smtClean="0">
                          <a:solidFill>
                            <a:srgbClr val="0000CC"/>
                          </a:solidFill>
                        </a:rPr>
                        <a:t>10</a:t>
                      </a:r>
                      <a:r>
                        <a:rPr lang="zh-CN" altLang="en-US" b="1" dirty="0" smtClean="0">
                          <a:solidFill>
                            <a:srgbClr val="0000CC"/>
                          </a:solidFill>
                        </a:rPr>
                        <a:t>月</a:t>
                      </a:r>
                      <a:endParaRPr lang="zh-CN" altLang="en-US" b="1" dirty="0">
                        <a:solidFill>
                          <a:srgbClr val="0000CC"/>
                        </a:solidFill>
                      </a:endParaRPr>
                    </a:p>
                  </a:txBody>
                  <a:tcPr marL="40386" marR="403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0000CC"/>
                          </a:solidFill>
                        </a:rPr>
                        <a:t>55</a:t>
                      </a:r>
                      <a:endParaRPr lang="zh-CN" altLang="en-US" b="1" dirty="0">
                        <a:solidFill>
                          <a:srgbClr val="0000CC"/>
                        </a:solidFill>
                      </a:endParaRPr>
                    </a:p>
                  </a:txBody>
                  <a:tcPr marL="40386" marR="40386"/>
                </a:tc>
              </a:tr>
              <a:tr h="816091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0000CC"/>
                          </a:solidFill>
                        </a:rPr>
                        <a:t>2014</a:t>
                      </a:r>
                      <a:r>
                        <a:rPr lang="zh-CN" altLang="en-US" b="1" dirty="0" smtClean="0">
                          <a:solidFill>
                            <a:srgbClr val="0000CC"/>
                          </a:solidFill>
                        </a:rPr>
                        <a:t>年</a:t>
                      </a:r>
                      <a:r>
                        <a:rPr lang="en-US" altLang="zh-CN" b="1" dirty="0" smtClean="0">
                          <a:solidFill>
                            <a:srgbClr val="0000CC"/>
                          </a:solidFill>
                        </a:rPr>
                        <a:t>11</a:t>
                      </a:r>
                      <a:r>
                        <a:rPr lang="zh-CN" altLang="en-US" b="1" dirty="0" smtClean="0">
                          <a:solidFill>
                            <a:srgbClr val="0000CC"/>
                          </a:solidFill>
                        </a:rPr>
                        <a:t>月</a:t>
                      </a:r>
                      <a:endParaRPr lang="zh-CN" altLang="en-US" b="1" dirty="0">
                        <a:solidFill>
                          <a:srgbClr val="0000CC"/>
                        </a:solidFill>
                      </a:endParaRPr>
                    </a:p>
                  </a:txBody>
                  <a:tcPr marL="40386" marR="403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0000CC"/>
                          </a:solidFill>
                        </a:rPr>
                        <a:t>54</a:t>
                      </a:r>
                      <a:endParaRPr lang="zh-CN" altLang="en-US" b="1" dirty="0">
                        <a:solidFill>
                          <a:srgbClr val="0000CC"/>
                        </a:solidFill>
                      </a:endParaRPr>
                    </a:p>
                  </a:txBody>
                  <a:tcPr marL="40386" marR="40386"/>
                </a:tc>
              </a:tr>
              <a:tr h="816091"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 smtClean="0">
                          <a:solidFill>
                            <a:srgbClr val="0000CC"/>
                          </a:solidFill>
                        </a:rPr>
                        <a:t>同比情况</a:t>
                      </a:r>
                      <a:endParaRPr lang="zh-CN" altLang="en-US" b="1" dirty="0">
                        <a:solidFill>
                          <a:srgbClr val="0000CC"/>
                        </a:solidFill>
                      </a:endParaRPr>
                    </a:p>
                  </a:txBody>
                  <a:tcPr marL="40386" marR="403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0000CC"/>
                          </a:solidFill>
                        </a:rPr>
                        <a:t>+5</a:t>
                      </a:r>
                      <a:endParaRPr lang="zh-CN" altLang="en-US" b="1" dirty="0">
                        <a:solidFill>
                          <a:srgbClr val="0000CC"/>
                        </a:solidFill>
                      </a:endParaRPr>
                    </a:p>
                  </a:txBody>
                  <a:tcPr marL="40386" marR="40386"/>
                </a:tc>
              </a:tr>
              <a:tr h="816091"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 smtClean="0">
                          <a:solidFill>
                            <a:srgbClr val="0000CC"/>
                          </a:solidFill>
                        </a:rPr>
                        <a:t>环比情况</a:t>
                      </a:r>
                      <a:endParaRPr lang="zh-CN" altLang="en-US" b="1" dirty="0">
                        <a:solidFill>
                          <a:srgbClr val="0000CC"/>
                        </a:solidFill>
                      </a:endParaRPr>
                    </a:p>
                  </a:txBody>
                  <a:tcPr marL="40386" marR="403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0000CC"/>
                          </a:solidFill>
                        </a:rPr>
                        <a:t>+4</a:t>
                      </a:r>
                      <a:endParaRPr lang="zh-CN" altLang="en-US" b="1" dirty="0">
                        <a:solidFill>
                          <a:srgbClr val="0000CC"/>
                        </a:solidFill>
                      </a:endParaRPr>
                    </a:p>
                  </a:txBody>
                  <a:tcPr marL="40386" marR="40386"/>
                </a:tc>
              </a:tr>
            </a:tbl>
          </a:graphicData>
        </a:graphic>
      </p:graphicFrame>
      <p:sp>
        <p:nvSpPr>
          <p:cNvPr id="4" name="内容占位符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 smtClean="0">
                <a:solidFill>
                  <a:srgbClr val="0000CC"/>
                </a:solidFill>
              </a:rPr>
              <a:t>1,</a:t>
            </a:r>
            <a:r>
              <a:rPr lang="zh-CN" altLang="en-US" dirty="0" smtClean="0">
                <a:solidFill>
                  <a:srgbClr val="0000CC"/>
                </a:solidFill>
              </a:rPr>
              <a:t>片区客单价：</a:t>
            </a:r>
            <a:r>
              <a:rPr lang="en-US" altLang="zh-CN" dirty="0" smtClean="0">
                <a:solidFill>
                  <a:srgbClr val="0000CC"/>
                </a:solidFill>
              </a:rPr>
              <a:t>59</a:t>
            </a:r>
            <a:r>
              <a:rPr lang="zh-CN" altLang="en-US" dirty="0" smtClean="0">
                <a:solidFill>
                  <a:srgbClr val="0000CC"/>
                </a:solidFill>
              </a:rPr>
              <a:t>元。低于片区客单价的门店</a:t>
            </a:r>
            <a:r>
              <a:rPr lang="en-US" altLang="zh-CN" dirty="0" smtClean="0">
                <a:solidFill>
                  <a:srgbClr val="0000CC"/>
                </a:solidFill>
              </a:rPr>
              <a:t>:</a:t>
            </a:r>
            <a:r>
              <a:rPr lang="zh-CN" altLang="en-US" dirty="0" smtClean="0">
                <a:solidFill>
                  <a:srgbClr val="0000CC"/>
                </a:solidFill>
              </a:rPr>
              <a:t>大邑北街店</a:t>
            </a:r>
            <a:r>
              <a:rPr lang="en-US" altLang="zh-CN" dirty="0" smtClean="0">
                <a:solidFill>
                  <a:srgbClr val="0000CC"/>
                </a:solidFill>
              </a:rPr>
              <a:t>50</a:t>
            </a:r>
            <a:r>
              <a:rPr lang="zh-CN" altLang="en-US" dirty="0" smtClean="0">
                <a:solidFill>
                  <a:srgbClr val="0000CC"/>
                </a:solidFill>
              </a:rPr>
              <a:t>，邛崃长安店</a:t>
            </a:r>
            <a:r>
              <a:rPr lang="en-US" altLang="zh-CN" dirty="0" smtClean="0">
                <a:solidFill>
                  <a:srgbClr val="0000CC"/>
                </a:solidFill>
              </a:rPr>
              <a:t>50</a:t>
            </a:r>
            <a:r>
              <a:rPr lang="zh-CN" altLang="en-US" dirty="0" smtClean="0">
                <a:solidFill>
                  <a:srgbClr val="0000CC"/>
                </a:solidFill>
              </a:rPr>
              <a:t>，邛崃洪川店</a:t>
            </a:r>
            <a:r>
              <a:rPr lang="en-US" altLang="zh-CN" dirty="0" smtClean="0">
                <a:solidFill>
                  <a:srgbClr val="0000CC"/>
                </a:solidFill>
              </a:rPr>
              <a:t>42</a:t>
            </a:r>
            <a:r>
              <a:rPr lang="zh-CN" altLang="en-US" dirty="0" smtClean="0">
                <a:solidFill>
                  <a:srgbClr val="0000CC"/>
                </a:solidFill>
              </a:rPr>
              <a:t>元，邛崃羊安店</a:t>
            </a:r>
            <a:r>
              <a:rPr lang="en-US" altLang="zh-CN" dirty="0" smtClean="0">
                <a:solidFill>
                  <a:srgbClr val="0000CC"/>
                </a:solidFill>
              </a:rPr>
              <a:t>50</a:t>
            </a:r>
            <a:r>
              <a:rPr lang="zh-CN" altLang="en-US" dirty="0" smtClean="0">
                <a:solidFill>
                  <a:srgbClr val="0000CC"/>
                </a:solidFill>
              </a:rPr>
              <a:t>元。</a:t>
            </a:r>
            <a:endParaRPr lang="en-US" altLang="zh-CN" dirty="0" smtClean="0">
              <a:solidFill>
                <a:srgbClr val="0000CC"/>
              </a:solidFill>
            </a:endParaRPr>
          </a:p>
          <a:p>
            <a:r>
              <a:rPr lang="en-US" altLang="zh-CN" dirty="0" smtClean="0">
                <a:solidFill>
                  <a:srgbClr val="0000CC"/>
                </a:solidFill>
              </a:rPr>
              <a:t>2</a:t>
            </a:r>
            <a:r>
              <a:rPr lang="zh-CN" altLang="en-US" dirty="0" smtClean="0">
                <a:solidFill>
                  <a:srgbClr val="0000CC"/>
                </a:solidFill>
              </a:rPr>
              <a:t>，同期客单价下滑的门店</a:t>
            </a:r>
            <a:r>
              <a:rPr lang="en-US" altLang="zh-CN" dirty="0" smtClean="0">
                <a:solidFill>
                  <a:srgbClr val="0000CC"/>
                </a:solidFill>
              </a:rPr>
              <a:t>:</a:t>
            </a:r>
            <a:r>
              <a:rPr lang="zh-CN" altLang="en-US" dirty="0" smtClean="0">
                <a:solidFill>
                  <a:srgbClr val="0000CC"/>
                </a:solidFill>
              </a:rPr>
              <a:t>大邑北街店</a:t>
            </a:r>
            <a:r>
              <a:rPr lang="en-US" altLang="zh-CN" dirty="0" smtClean="0">
                <a:solidFill>
                  <a:srgbClr val="0000CC"/>
                </a:solidFill>
              </a:rPr>
              <a:t>-8.</a:t>
            </a:r>
            <a:r>
              <a:rPr lang="zh-CN" altLang="en-US" dirty="0" smtClean="0">
                <a:solidFill>
                  <a:srgbClr val="0000CC"/>
                </a:solidFill>
              </a:rPr>
              <a:t>邛崃平乐店</a:t>
            </a:r>
            <a:r>
              <a:rPr lang="en-US" altLang="zh-CN" dirty="0" smtClean="0">
                <a:solidFill>
                  <a:srgbClr val="0000CC"/>
                </a:solidFill>
              </a:rPr>
              <a:t>-5.</a:t>
            </a:r>
            <a:r>
              <a:rPr lang="zh-CN" altLang="en-US" dirty="0" smtClean="0">
                <a:solidFill>
                  <a:srgbClr val="0000CC"/>
                </a:solidFill>
              </a:rPr>
              <a:t>邛崃长安店</a:t>
            </a:r>
            <a:r>
              <a:rPr lang="en-US" altLang="zh-CN" dirty="0" smtClean="0">
                <a:solidFill>
                  <a:srgbClr val="0000CC"/>
                </a:solidFill>
              </a:rPr>
              <a:t>-8.</a:t>
            </a:r>
            <a:r>
              <a:rPr lang="zh-CN" altLang="en-US" dirty="0" smtClean="0">
                <a:solidFill>
                  <a:srgbClr val="0000CC"/>
                </a:solidFill>
              </a:rPr>
              <a:t>邛崃洪川店</a:t>
            </a:r>
            <a:r>
              <a:rPr lang="en-US" altLang="zh-CN" dirty="0" smtClean="0">
                <a:solidFill>
                  <a:srgbClr val="0000CC"/>
                </a:solidFill>
              </a:rPr>
              <a:t>-9.</a:t>
            </a:r>
            <a:r>
              <a:rPr lang="zh-CN" altLang="en-US" dirty="0" smtClean="0">
                <a:solidFill>
                  <a:srgbClr val="0000CC"/>
                </a:solidFill>
              </a:rPr>
              <a:t>（学习商品知识，提升客品次；多说，大胆推荐；抓好收银台二次促销）</a:t>
            </a:r>
            <a:endParaRPr lang="zh-CN" altLang="en-US" dirty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片区毛利情况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3898776" cy="4637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9388"/>
                <a:gridCol w="1949388"/>
              </a:tblGrid>
              <a:tr h="772852"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 smtClean="0">
                          <a:solidFill>
                            <a:srgbClr val="0000CC"/>
                          </a:solidFill>
                        </a:rPr>
                        <a:t>时间</a:t>
                      </a:r>
                      <a:endParaRPr lang="zh-CN" altLang="en-US" b="1" dirty="0">
                        <a:solidFill>
                          <a:srgbClr val="0000CC"/>
                        </a:solidFill>
                      </a:endParaRPr>
                    </a:p>
                  </a:txBody>
                  <a:tcPr marL="40386" marR="403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 smtClean="0">
                          <a:solidFill>
                            <a:srgbClr val="0000CC"/>
                          </a:solidFill>
                        </a:rPr>
                        <a:t>毛利</a:t>
                      </a:r>
                      <a:endParaRPr lang="zh-CN" altLang="en-US" b="1" dirty="0">
                        <a:solidFill>
                          <a:srgbClr val="0000CC"/>
                        </a:solidFill>
                      </a:endParaRPr>
                    </a:p>
                  </a:txBody>
                  <a:tcPr marL="40386" marR="40386"/>
                </a:tc>
              </a:tr>
              <a:tr h="772852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0000CC"/>
                          </a:solidFill>
                        </a:rPr>
                        <a:t>2015</a:t>
                      </a:r>
                      <a:r>
                        <a:rPr lang="zh-CN" altLang="en-US" b="1" dirty="0" smtClean="0">
                          <a:solidFill>
                            <a:srgbClr val="0000CC"/>
                          </a:solidFill>
                        </a:rPr>
                        <a:t>年</a:t>
                      </a:r>
                      <a:r>
                        <a:rPr lang="en-US" altLang="zh-CN" b="1" dirty="0" smtClean="0">
                          <a:solidFill>
                            <a:srgbClr val="0000CC"/>
                          </a:solidFill>
                        </a:rPr>
                        <a:t>11</a:t>
                      </a:r>
                      <a:r>
                        <a:rPr lang="zh-CN" altLang="en-US" b="1" dirty="0" smtClean="0">
                          <a:solidFill>
                            <a:srgbClr val="0000CC"/>
                          </a:solidFill>
                        </a:rPr>
                        <a:t>月</a:t>
                      </a:r>
                      <a:endParaRPr lang="zh-CN" altLang="en-US" b="1" dirty="0">
                        <a:solidFill>
                          <a:srgbClr val="0000CC"/>
                        </a:solidFill>
                      </a:endParaRPr>
                    </a:p>
                  </a:txBody>
                  <a:tcPr marL="40386" marR="403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0000CC"/>
                          </a:solidFill>
                        </a:rPr>
                        <a:t>471077</a:t>
                      </a:r>
                      <a:endParaRPr lang="zh-CN" altLang="en-US" b="1" dirty="0">
                        <a:solidFill>
                          <a:srgbClr val="0000CC"/>
                        </a:solidFill>
                      </a:endParaRPr>
                    </a:p>
                  </a:txBody>
                  <a:tcPr marL="40386" marR="40386"/>
                </a:tc>
              </a:tr>
              <a:tr h="772852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0000CC"/>
                          </a:solidFill>
                        </a:rPr>
                        <a:t>2015</a:t>
                      </a:r>
                      <a:r>
                        <a:rPr lang="zh-CN" altLang="en-US" b="1" dirty="0" smtClean="0">
                          <a:solidFill>
                            <a:srgbClr val="0000CC"/>
                          </a:solidFill>
                        </a:rPr>
                        <a:t>年</a:t>
                      </a:r>
                      <a:r>
                        <a:rPr lang="en-US" altLang="zh-CN" b="1" dirty="0" smtClean="0">
                          <a:solidFill>
                            <a:srgbClr val="0000CC"/>
                          </a:solidFill>
                        </a:rPr>
                        <a:t>10</a:t>
                      </a:r>
                      <a:r>
                        <a:rPr lang="zh-CN" altLang="en-US" b="1" dirty="0" smtClean="0">
                          <a:solidFill>
                            <a:srgbClr val="0000CC"/>
                          </a:solidFill>
                        </a:rPr>
                        <a:t>月</a:t>
                      </a:r>
                      <a:endParaRPr lang="zh-CN" altLang="en-US" b="1" dirty="0">
                        <a:solidFill>
                          <a:srgbClr val="0000CC"/>
                        </a:solidFill>
                      </a:endParaRPr>
                    </a:p>
                  </a:txBody>
                  <a:tcPr marL="40386" marR="403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0000CC"/>
                          </a:solidFill>
                        </a:rPr>
                        <a:t>466109</a:t>
                      </a:r>
                      <a:endParaRPr lang="zh-CN" altLang="en-US" b="1" dirty="0">
                        <a:solidFill>
                          <a:srgbClr val="0000CC"/>
                        </a:solidFill>
                      </a:endParaRPr>
                    </a:p>
                  </a:txBody>
                  <a:tcPr marL="40386" marR="40386"/>
                </a:tc>
              </a:tr>
              <a:tr h="772852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0000CC"/>
                          </a:solidFill>
                        </a:rPr>
                        <a:t>2014</a:t>
                      </a:r>
                      <a:r>
                        <a:rPr lang="zh-CN" altLang="en-US" b="1" dirty="0" smtClean="0">
                          <a:solidFill>
                            <a:srgbClr val="0000CC"/>
                          </a:solidFill>
                        </a:rPr>
                        <a:t>年</a:t>
                      </a:r>
                      <a:r>
                        <a:rPr lang="en-US" altLang="zh-CN" b="1" dirty="0" smtClean="0">
                          <a:solidFill>
                            <a:srgbClr val="0000CC"/>
                          </a:solidFill>
                        </a:rPr>
                        <a:t>11</a:t>
                      </a:r>
                      <a:r>
                        <a:rPr lang="zh-CN" altLang="en-US" b="1" dirty="0" smtClean="0">
                          <a:solidFill>
                            <a:srgbClr val="0000CC"/>
                          </a:solidFill>
                        </a:rPr>
                        <a:t>月</a:t>
                      </a:r>
                      <a:endParaRPr lang="zh-CN" altLang="en-US" b="1" dirty="0">
                        <a:solidFill>
                          <a:srgbClr val="0000CC"/>
                        </a:solidFill>
                      </a:endParaRPr>
                    </a:p>
                  </a:txBody>
                  <a:tcPr marL="40386" marR="403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0000CC"/>
                          </a:solidFill>
                        </a:rPr>
                        <a:t>491213</a:t>
                      </a:r>
                      <a:endParaRPr lang="zh-CN" altLang="en-US" b="1" dirty="0">
                        <a:solidFill>
                          <a:srgbClr val="0000CC"/>
                        </a:solidFill>
                      </a:endParaRPr>
                    </a:p>
                  </a:txBody>
                  <a:tcPr marL="40386" marR="40386"/>
                </a:tc>
              </a:tr>
              <a:tr h="772852"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 smtClean="0">
                          <a:solidFill>
                            <a:srgbClr val="0000CC"/>
                          </a:solidFill>
                        </a:rPr>
                        <a:t>同比情况</a:t>
                      </a:r>
                      <a:endParaRPr lang="zh-CN" altLang="en-US" b="1" dirty="0">
                        <a:solidFill>
                          <a:srgbClr val="0000CC"/>
                        </a:solidFill>
                      </a:endParaRPr>
                    </a:p>
                  </a:txBody>
                  <a:tcPr marL="40386" marR="403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0000CC"/>
                          </a:solidFill>
                        </a:rPr>
                        <a:t>-20136</a:t>
                      </a:r>
                      <a:endParaRPr lang="zh-CN" altLang="en-US" b="1" dirty="0">
                        <a:solidFill>
                          <a:srgbClr val="0000CC"/>
                        </a:solidFill>
                      </a:endParaRPr>
                    </a:p>
                  </a:txBody>
                  <a:tcPr marL="40386" marR="40386"/>
                </a:tc>
              </a:tr>
              <a:tr h="772852"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 smtClean="0">
                          <a:solidFill>
                            <a:srgbClr val="0000CC"/>
                          </a:solidFill>
                        </a:rPr>
                        <a:t>环比情况</a:t>
                      </a:r>
                      <a:endParaRPr lang="zh-CN" altLang="en-US" b="1" dirty="0">
                        <a:solidFill>
                          <a:srgbClr val="0000CC"/>
                        </a:solidFill>
                      </a:endParaRPr>
                    </a:p>
                  </a:txBody>
                  <a:tcPr marL="40386" marR="403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0000CC"/>
                          </a:solidFill>
                        </a:rPr>
                        <a:t>4968</a:t>
                      </a:r>
                      <a:endParaRPr lang="zh-CN" altLang="en-US" b="1" dirty="0">
                        <a:solidFill>
                          <a:srgbClr val="0000CC"/>
                        </a:solidFill>
                      </a:endParaRPr>
                    </a:p>
                  </a:txBody>
                  <a:tcPr marL="40386" marR="40386"/>
                </a:tc>
              </a:tr>
            </a:tbl>
          </a:graphicData>
        </a:graphic>
      </p:graphicFrame>
      <p:sp>
        <p:nvSpPr>
          <p:cNvPr id="5" name="内容占位符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zh-CN" altLang="en-US" dirty="0" smtClean="0"/>
              <a:t>     </a:t>
            </a:r>
            <a:r>
              <a:rPr lang="zh-CN" altLang="en-US" dirty="0" smtClean="0">
                <a:solidFill>
                  <a:srgbClr val="0000CC"/>
                </a:solidFill>
              </a:rPr>
              <a:t>片区毛利率：</a:t>
            </a:r>
            <a:r>
              <a:rPr lang="en-US" altLang="zh-CN" dirty="0" smtClean="0">
                <a:solidFill>
                  <a:srgbClr val="0000CC"/>
                </a:solidFill>
              </a:rPr>
              <a:t>31.79%.</a:t>
            </a:r>
          </a:p>
          <a:p>
            <a:pPr>
              <a:buNone/>
            </a:pPr>
            <a:r>
              <a:rPr lang="zh-CN" altLang="en-US" dirty="0" smtClean="0">
                <a:solidFill>
                  <a:srgbClr val="0000CC"/>
                </a:solidFill>
              </a:rPr>
              <a:t>    毛利低于片区水平的门店：子龙店</a:t>
            </a:r>
            <a:r>
              <a:rPr lang="en-US" altLang="zh-CN" dirty="0" smtClean="0">
                <a:solidFill>
                  <a:srgbClr val="0000CC"/>
                </a:solidFill>
              </a:rPr>
              <a:t>30.22%</a:t>
            </a:r>
            <a:r>
              <a:rPr lang="zh-CN" altLang="en-US" dirty="0" smtClean="0">
                <a:solidFill>
                  <a:srgbClr val="0000CC"/>
                </a:solidFill>
              </a:rPr>
              <a:t>，东濠沟店</a:t>
            </a:r>
            <a:r>
              <a:rPr lang="en-US" altLang="zh-CN" dirty="0" smtClean="0">
                <a:solidFill>
                  <a:srgbClr val="0000CC"/>
                </a:solidFill>
              </a:rPr>
              <a:t>28.55%</a:t>
            </a:r>
            <a:r>
              <a:rPr lang="zh-CN" altLang="en-US" dirty="0" smtClean="0">
                <a:solidFill>
                  <a:srgbClr val="0000CC"/>
                </a:solidFill>
              </a:rPr>
              <a:t>，北街店，</a:t>
            </a:r>
            <a:r>
              <a:rPr lang="en-US" altLang="zh-CN" dirty="0" smtClean="0">
                <a:solidFill>
                  <a:srgbClr val="0000CC"/>
                </a:solidFill>
              </a:rPr>
              <a:t>24.29%</a:t>
            </a:r>
            <a:r>
              <a:rPr lang="zh-CN" altLang="en-US" dirty="0" smtClean="0">
                <a:solidFill>
                  <a:srgbClr val="0000CC"/>
                </a:solidFill>
              </a:rPr>
              <a:t>。沙渠店，</a:t>
            </a:r>
            <a:r>
              <a:rPr lang="en-US" altLang="zh-CN" dirty="0" smtClean="0">
                <a:solidFill>
                  <a:srgbClr val="0000CC"/>
                </a:solidFill>
              </a:rPr>
              <a:t>30.88%</a:t>
            </a:r>
            <a:r>
              <a:rPr lang="zh-CN" altLang="en-US" dirty="0" smtClean="0">
                <a:solidFill>
                  <a:srgbClr val="0000CC"/>
                </a:solidFill>
              </a:rPr>
              <a:t>。通达店，</a:t>
            </a:r>
            <a:r>
              <a:rPr lang="en-US" altLang="zh-CN" dirty="0" smtClean="0">
                <a:solidFill>
                  <a:srgbClr val="0000CC"/>
                </a:solidFill>
              </a:rPr>
              <a:t>30.94%</a:t>
            </a:r>
            <a:r>
              <a:rPr lang="zh-CN" altLang="en-US" dirty="0" smtClean="0">
                <a:solidFill>
                  <a:srgbClr val="0000CC"/>
                </a:solidFill>
              </a:rPr>
              <a:t>。内蒙古店，</a:t>
            </a:r>
            <a:r>
              <a:rPr lang="en-US" altLang="zh-CN" dirty="0" smtClean="0">
                <a:solidFill>
                  <a:srgbClr val="0000CC"/>
                </a:solidFill>
              </a:rPr>
              <a:t>30.63%</a:t>
            </a:r>
            <a:r>
              <a:rPr lang="zh-CN" altLang="en-US" dirty="0" smtClean="0">
                <a:solidFill>
                  <a:srgbClr val="0000CC"/>
                </a:solidFill>
              </a:rPr>
              <a:t>。新场店，</a:t>
            </a:r>
            <a:r>
              <a:rPr lang="en-US" altLang="zh-CN" dirty="0" smtClean="0">
                <a:solidFill>
                  <a:srgbClr val="0000CC"/>
                </a:solidFill>
              </a:rPr>
              <a:t>31.76%</a:t>
            </a:r>
            <a:r>
              <a:rPr lang="zh-CN" altLang="en-US" dirty="0" smtClean="0">
                <a:solidFill>
                  <a:srgbClr val="0000CC"/>
                </a:solidFill>
              </a:rPr>
              <a:t>。（特价限购，限制陈列面；抓中药，金牌品种，大保健品；低毛利与高毛利搭配销售）</a:t>
            </a:r>
            <a:endParaRPr lang="zh-CN" altLang="en-US" dirty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片区会员消费情况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3898776" cy="44930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9388"/>
                <a:gridCol w="1949388"/>
              </a:tblGrid>
              <a:tr h="748849"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 smtClean="0">
                          <a:solidFill>
                            <a:srgbClr val="0000CC"/>
                          </a:solidFill>
                        </a:rPr>
                        <a:t>时间</a:t>
                      </a:r>
                      <a:endParaRPr lang="zh-CN" altLang="en-US" b="1" dirty="0">
                        <a:solidFill>
                          <a:srgbClr val="0000CC"/>
                        </a:solidFill>
                      </a:endParaRPr>
                    </a:p>
                  </a:txBody>
                  <a:tcPr marL="40386" marR="403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 smtClean="0">
                          <a:solidFill>
                            <a:srgbClr val="0000CC"/>
                          </a:solidFill>
                        </a:rPr>
                        <a:t>会员消费金额</a:t>
                      </a:r>
                      <a:endParaRPr lang="zh-CN" altLang="en-US" b="1" dirty="0">
                        <a:solidFill>
                          <a:srgbClr val="0000CC"/>
                        </a:solidFill>
                      </a:endParaRPr>
                    </a:p>
                  </a:txBody>
                  <a:tcPr marL="40386" marR="40386"/>
                </a:tc>
              </a:tr>
              <a:tr h="748849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0000CC"/>
                          </a:solidFill>
                        </a:rPr>
                        <a:t>2015</a:t>
                      </a:r>
                      <a:r>
                        <a:rPr lang="zh-CN" altLang="en-US" b="1" dirty="0" smtClean="0">
                          <a:solidFill>
                            <a:srgbClr val="0000CC"/>
                          </a:solidFill>
                        </a:rPr>
                        <a:t>年</a:t>
                      </a:r>
                      <a:r>
                        <a:rPr lang="en-US" altLang="zh-CN" b="1" dirty="0" smtClean="0">
                          <a:solidFill>
                            <a:srgbClr val="0000CC"/>
                          </a:solidFill>
                        </a:rPr>
                        <a:t>11</a:t>
                      </a:r>
                      <a:r>
                        <a:rPr lang="zh-CN" altLang="en-US" b="1" dirty="0" smtClean="0">
                          <a:solidFill>
                            <a:srgbClr val="0000CC"/>
                          </a:solidFill>
                        </a:rPr>
                        <a:t>月</a:t>
                      </a:r>
                      <a:endParaRPr lang="zh-CN" altLang="en-US" b="1" dirty="0">
                        <a:solidFill>
                          <a:srgbClr val="0000CC"/>
                        </a:solidFill>
                      </a:endParaRPr>
                    </a:p>
                  </a:txBody>
                  <a:tcPr marL="40386" marR="403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0000CC"/>
                          </a:solidFill>
                        </a:rPr>
                        <a:t>694728</a:t>
                      </a:r>
                      <a:endParaRPr lang="zh-CN" altLang="en-US" b="1" dirty="0">
                        <a:solidFill>
                          <a:srgbClr val="0000CC"/>
                        </a:solidFill>
                      </a:endParaRPr>
                    </a:p>
                  </a:txBody>
                  <a:tcPr marL="40386" marR="40386"/>
                </a:tc>
              </a:tr>
              <a:tr h="748849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0000CC"/>
                          </a:solidFill>
                        </a:rPr>
                        <a:t>2015</a:t>
                      </a:r>
                      <a:r>
                        <a:rPr lang="zh-CN" altLang="en-US" b="1" dirty="0" smtClean="0">
                          <a:solidFill>
                            <a:srgbClr val="0000CC"/>
                          </a:solidFill>
                        </a:rPr>
                        <a:t>年</a:t>
                      </a:r>
                      <a:r>
                        <a:rPr lang="en-US" altLang="zh-CN" b="1" dirty="0" smtClean="0">
                          <a:solidFill>
                            <a:srgbClr val="0000CC"/>
                          </a:solidFill>
                        </a:rPr>
                        <a:t>10</a:t>
                      </a:r>
                      <a:r>
                        <a:rPr lang="zh-CN" altLang="en-US" b="1" dirty="0" smtClean="0">
                          <a:solidFill>
                            <a:srgbClr val="0000CC"/>
                          </a:solidFill>
                        </a:rPr>
                        <a:t>月</a:t>
                      </a:r>
                      <a:endParaRPr lang="zh-CN" altLang="en-US" b="1" dirty="0">
                        <a:solidFill>
                          <a:srgbClr val="0000CC"/>
                        </a:solidFill>
                      </a:endParaRPr>
                    </a:p>
                  </a:txBody>
                  <a:tcPr marL="40386" marR="403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0000CC"/>
                          </a:solidFill>
                        </a:rPr>
                        <a:t>675145</a:t>
                      </a:r>
                      <a:endParaRPr lang="zh-CN" altLang="en-US" b="1" dirty="0">
                        <a:solidFill>
                          <a:srgbClr val="0000CC"/>
                        </a:solidFill>
                      </a:endParaRPr>
                    </a:p>
                  </a:txBody>
                  <a:tcPr marL="40386" marR="40386"/>
                </a:tc>
              </a:tr>
              <a:tr h="748849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0000CC"/>
                          </a:solidFill>
                        </a:rPr>
                        <a:t>2014</a:t>
                      </a:r>
                      <a:r>
                        <a:rPr lang="zh-CN" altLang="en-US" b="1" dirty="0" smtClean="0">
                          <a:solidFill>
                            <a:srgbClr val="0000CC"/>
                          </a:solidFill>
                        </a:rPr>
                        <a:t>年</a:t>
                      </a:r>
                      <a:r>
                        <a:rPr lang="en-US" altLang="zh-CN" b="1" dirty="0" smtClean="0">
                          <a:solidFill>
                            <a:srgbClr val="0000CC"/>
                          </a:solidFill>
                        </a:rPr>
                        <a:t>11</a:t>
                      </a:r>
                      <a:r>
                        <a:rPr lang="zh-CN" altLang="en-US" b="1" dirty="0" smtClean="0">
                          <a:solidFill>
                            <a:srgbClr val="0000CC"/>
                          </a:solidFill>
                        </a:rPr>
                        <a:t>月</a:t>
                      </a:r>
                      <a:endParaRPr lang="zh-CN" altLang="en-US" b="1" dirty="0">
                        <a:solidFill>
                          <a:srgbClr val="0000CC"/>
                        </a:solidFill>
                      </a:endParaRPr>
                    </a:p>
                  </a:txBody>
                  <a:tcPr marL="40386" marR="403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0000CC"/>
                          </a:solidFill>
                        </a:rPr>
                        <a:t>608427</a:t>
                      </a:r>
                      <a:endParaRPr lang="zh-CN" altLang="en-US" b="1" dirty="0">
                        <a:solidFill>
                          <a:srgbClr val="0000CC"/>
                        </a:solidFill>
                      </a:endParaRPr>
                    </a:p>
                  </a:txBody>
                  <a:tcPr marL="40386" marR="40386"/>
                </a:tc>
              </a:tr>
              <a:tr h="748849"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 smtClean="0">
                          <a:solidFill>
                            <a:srgbClr val="0000CC"/>
                          </a:solidFill>
                        </a:rPr>
                        <a:t>同比情况</a:t>
                      </a:r>
                      <a:endParaRPr lang="zh-CN" altLang="en-US" b="1" dirty="0">
                        <a:solidFill>
                          <a:srgbClr val="0000CC"/>
                        </a:solidFill>
                      </a:endParaRPr>
                    </a:p>
                  </a:txBody>
                  <a:tcPr marL="40386" marR="403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0000CC"/>
                          </a:solidFill>
                        </a:rPr>
                        <a:t>86301</a:t>
                      </a:r>
                      <a:endParaRPr lang="zh-CN" altLang="en-US" b="1" dirty="0">
                        <a:solidFill>
                          <a:srgbClr val="0000CC"/>
                        </a:solidFill>
                      </a:endParaRPr>
                    </a:p>
                  </a:txBody>
                  <a:tcPr marL="40386" marR="40386"/>
                </a:tc>
              </a:tr>
              <a:tr h="748849"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 smtClean="0">
                          <a:solidFill>
                            <a:srgbClr val="0000CC"/>
                          </a:solidFill>
                        </a:rPr>
                        <a:t>环比情况</a:t>
                      </a:r>
                      <a:endParaRPr lang="zh-CN" altLang="en-US" b="1" dirty="0">
                        <a:solidFill>
                          <a:srgbClr val="0000CC"/>
                        </a:solidFill>
                      </a:endParaRPr>
                    </a:p>
                  </a:txBody>
                  <a:tcPr marL="40386" marR="403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0000CC"/>
                          </a:solidFill>
                        </a:rPr>
                        <a:t>19583</a:t>
                      </a:r>
                      <a:endParaRPr lang="zh-CN" altLang="en-US" b="1" dirty="0">
                        <a:solidFill>
                          <a:srgbClr val="0000CC"/>
                        </a:solidFill>
                      </a:endParaRPr>
                    </a:p>
                  </a:txBody>
                  <a:tcPr marL="40386" marR="40386"/>
                </a:tc>
              </a:tr>
            </a:tbl>
          </a:graphicData>
        </a:graphic>
      </p:graphicFrame>
      <p:sp>
        <p:nvSpPr>
          <p:cNvPr id="5" name="内容占位符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altLang="zh-CN" dirty="0" smtClean="0"/>
              <a:t> </a:t>
            </a:r>
            <a:r>
              <a:rPr lang="en-US" altLang="zh-CN" dirty="0" smtClean="0"/>
              <a:t>    </a:t>
            </a:r>
            <a:r>
              <a:rPr lang="en-US" altLang="zh-CN" dirty="0" smtClean="0">
                <a:solidFill>
                  <a:srgbClr val="0000CC"/>
                </a:solidFill>
              </a:rPr>
              <a:t>2015</a:t>
            </a:r>
            <a:r>
              <a:rPr lang="zh-CN" altLang="en-US" dirty="0" smtClean="0">
                <a:solidFill>
                  <a:srgbClr val="0000CC"/>
                </a:solidFill>
              </a:rPr>
              <a:t>年</a:t>
            </a:r>
            <a:r>
              <a:rPr lang="en-US" altLang="zh-CN" dirty="0" smtClean="0">
                <a:solidFill>
                  <a:srgbClr val="0000CC"/>
                </a:solidFill>
              </a:rPr>
              <a:t>11</a:t>
            </a:r>
            <a:r>
              <a:rPr lang="zh-CN" altLang="en-US" dirty="0" smtClean="0">
                <a:solidFill>
                  <a:srgbClr val="0000CC"/>
                </a:solidFill>
              </a:rPr>
              <a:t>月片区会</a:t>
            </a:r>
            <a:r>
              <a:rPr lang="zh-CN" altLang="en-US" dirty="0" smtClean="0">
                <a:solidFill>
                  <a:srgbClr val="0000CC"/>
                </a:solidFill>
              </a:rPr>
              <a:t>员</a:t>
            </a:r>
            <a:r>
              <a:rPr lang="zh-CN" altLang="en-US" dirty="0" smtClean="0">
                <a:solidFill>
                  <a:srgbClr val="0000CC"/>
                </a:solidFill>
              </a:rPr>
              <a:t>消费占比：</a:t>
            </a:r>
            <a:r>
              <a:rPr lang="en-US" altLang="zh-CN" dirty="0" smtClean="0">
                <a:solidFill>
                  <a:srgbClr val="0000CC"/>
                </a:solidFill>
              </a:rPr>
              <a:t>46.89%.</a:t>
            </a:r>
          </a:p>
          <a:p>
            <a:pPr>
              <a:buNone/>
            </a:pPr>
            <a:r>
              <a:rPr lang="en-US" altLang="zh-CN" dirty="0" smtClean="0">
                <a:solidFill>
                  <a:srgbClr val="0000CC"/>
                </a:solidFill>
              </a:rPr>
              <a:t> </a:t>
            </a:r>
            <a:r>
              <a:rPr lang="en-US" altLang="zh-CN" dirty="0" smtClean="0">
                <a:solidFill>
                  <a:srgbClr val="0000CC"/>
                </a:solidFill>
              </a:rPr>
              <a:t>    </a:t>
            </a:r>
            <a:r>
              <a:rPr lang="zh-CN" altLang="en-US" dirty="0" smtClean="0">
                <a:solidFill>
                  <a:srgbClr val="0000CC"/>
                </a:solidFill>
              </a:rPr>
              <a:t>低于片区平均水平的门店：中心店</a:t>
            </a:r>
            <a:r>
              <a:rPr lang="en-US" altLang="zh-CN" dirty="0" smtClean="0">
                <a:solidFill>
                  <a:srgbClr val="0000CC"/>
                </a:solidFill>
              </a:rPr>
              <a:t>43.39%</a:t>
            </a:r>
            <a:r>
              <a:rPr lang="zh-CN" altLang="en-US" dirty="0" smtClean="0">
                <a:solidFill>
                  <a:srgbClr val="0000CC"/>
                </a:solidFill>
              </a:rPr>
              <a:t>，子龙店</a:t>
            </a:r>
            <a:r>
              <a:rPr lang="en-US" altLang="zh-CN" dirty="0" smtClean="0">
                <a:solidFill>
                  <a:srgbClr val="0000CC"/>
                </a:solidFill>
              </a:rPr>
              <a:t>41.96%</a:t>
            </a:r>
            <a:r>
              <a:rPr lang="zh-CN" altLang="en-US" dirty="0" smtClean="0">
                <a:solidFill>
                  <a:srgbClr val="0000CC"/>
                </a:solidFill>
              </a:rPr>
              <a:t>，平乐店</a:t>
            </a:r>
            <a:r>
              <a:rPr lang="en-US" altLang="zh-CN" dirty="0" smtClean="0">
                <a:solidFill>
                  <a:srgbClr val="0000CC"/>
                </a:solidFill>
              </a:rPr>
              <a:t>33.76%</a:t>
            </a:r>
            <a:r>
              <a:rPr lang="zh-CN" altLang="en-US" dirty="0" smtClean="0">
                <a:solidFill>
                  <a:srgbClr val="0000CC"/>
                </a:solidFill>
              </a:rPr>
              <a:t>，安仁店</a:t>
            </a:r>
            <a:r>
              <a:rPr lang="en-US" altLang="zh-CN" dirty="0" smtClean="0">
                <a:solidFill>
                  <a:srgbClr val="0000CC"/>
                </a:solidFill>
              </a:rPr>
              <a:t>42.83%</a:t>
            </a:r>
            <a:r>
              <a:rPr lang="zh-CN" altLang="en-US" dirty="0" smtClean="0">
                <a:solidFill>
                  <a:srgbClr val="0000CC"/>
                </a:solidFill>
              </a:rPr>
              <a:t>，羊安店</a:t>
            </a:r>
            <a:r>
              <a:rPr lang="en-US" altLang="zh-CN" dirty="0" smtClean="0">
                <a:solidFill>
                  <a:srgbClr val="0000CC"/>
                </a:solidFill>
              </a:rPr>
              <a:t>41.62%</a:t>
            </a:r>
            <a:r>
              <a:rPr lang="zh-CN" altLang="en-US" dirty="0" smtClean="0">
                <a:solidFill>
                  <a:srgbClr val="0000CC"/>
                </a:solidFill>
              </a:rPr>
              <a:t>。（坚持办会员卡，耐心讲解新会员制度）</a:t>
            </a:r>
            <a:endParaRPr lang="zh-CN" altLang="en-US" dirty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门店日常工作安排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</a:t>
            </a:r>
            <a:r>
              <a:rPr lang="en-US" altLang="zh-CN" dirty="0" smtClean="0"/>
              <a:t>,</a:t>
            </a:r>
            <a:r>
              <a:rPr lang="zh-CN" altLang="en-US" dirty="0" smtClean="0"/>
              <a:t>大力抓好销售工作，与去年同期相比，销售不准下滑。如果下滑，片长罚款</a:t>
            </a:r>
            <a:r>
              <a:rPr lang="en-US" altLang="zh-CN" dirty="0" smtClean="0"/>
              <a:t>100</a:t>
            </a:r>
            <a:r>
              <a:rPr lang="zh-CN" altLang="en-US" dirty="0" smtClean="0"/>
              <a:t>元，下滑门店罚款</a:t>
            </a:r>
            <a:r>
              <a:rPr lang="en-US" altLang="zh-CN" dirty="0" smtClean="0"/>
              <a:t>100</a:t>
            </a:r>
            <a:r>
              <a:rPr lang="zh-CN" altLang="en-US" dirty="0" smtClean="0"/>
              <a:t>元。</a:t>
            </a:r>
            <a:endParaRPr lang="en-US" altLang="zh-CN" dirty="0" smtClean="0"/>
          </a:p>
          <a:p>
            <a:r>
              <a:rPr lang="en-US" altLang="zh-CN" dirty="0" smtClean="0"/>
              <a:t>2</a:t>
            </a:r>
            <a:r>
              <a:rPr lang="zh-CN" altLang="en-US" dirty="0" smtClean="0"/>
              <a:t>，做好新会员制度的宣传工作，口径一致。以前积分，现在不再积分，改为天天会员价，省钱更直接，省钱力度更大，以前的积分可以用（会员奖励申请）。以前</a:t>
            </a:r>
            <a:r>
              <a:rPr lang="en-US" altLang="zh-CN" dirty="0" smtClean="0"/>
              <a:t>9.5</a:t>
            </a:r>
            <a:r>
              <a:rPr lang="zh-CN" altLang="en-US" dirty="0" smtClean="0"/>
              <a:t>折，现在</a:t>
            </a:r>
            <a:r>
              <a:rPr lang="en-US" altLang="zh-CN" dirty="0" smtClean="0"/>
              <a:t>8.8</a:t>
            </a:r>
            <a:r>
              <a:rPr lang="zh-CN" altLang="en-US" dirty="0" smtClean="0"/>
              <a:t>折，会员日打折力度更大。</a:t>
            </a:r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门店日常工作安排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CN" dirty="0" smtClean="0"/>
              <a:t>3</a:t>
            </a:r>
            <a:r>
              <a:rPr lang="zh-CN" altLang="en-US" dirty="0" smtClean="0"/>
              <a:t>，抓好中药饮片的管理工作，具体要求：</a:t>
            </a:r>
            <a:endParaRPr lang="en-US" altLang="zh-CN" dirty="0" smtClean="0"/>
          </a:p>
          <a:p>
            <a:r>
              <a:rPr lang="en-US" altLang="zh-CN" dirty="0" smtClean="0"/>
              <a:t>A,</a:t>
            </a:r>
            <a:r>
              <a:rPr lang="zh-CN" altLang="en-US" dirty="0" smtClean="0"/>
              <a:t>中药区域物资不可以堆放太多，确保干净整洁。中药斗的外关卫生也要经常打扫。</a:t>
            </a:r>
            <a:endParaRPr lang="en-US" altLang="zh-CN" dirty="0" smtClean="0"/>
          </a:p>
          <a:p>
            <a:r>
              <a:rPr lang="en-US" altLang="zh-CN" dirty="0" smtClean="0"/>
              <a:t>B,</a:t>
            </a:r>
            <a:r>
              <a:rPr lang="zh-CN" altLang="en-US" dirty="0" smtClean="0"/>
              <a:t>做好清斗工作。每周至少清斗</a:t>
            </a:r>
            <a:r>
              <a:rPr lang="en-US" altLang="zh-CN" dirty="0" smtClean="0"/>
              <a:t>1</a:t>
            </a:r>
            <a:r>
              <a:rPr lang="zh-CN" altLang="en-US" dirty="0" smtClean="0"/>
              <a:t>次，任务分配到每个人，不可以窜斗，漏斗，卫生差。</a:t>
            </a:r>
            <a:endParaRPr lang="en-US" altLang="zh-CN" dirty="0" smtClean="0"/>
          </a:p>
          <a:p>
            <a:r>
              <a:rPr lang="en-US" altLang="zh-CN" dirty="0" smtClean="0"/>
              <a:t>C,</a:t>
            </a:r>
            <a:r>
              <a:rPr lang="zh-CN" altLang="en-US" dirty="0" smtClean="0"/>
              <a:t>认真检查中药斗签的名字与中药袋上的名字是否一致，尤其是炮制。任务分配到人，错一个，罚款</a:t>
            </a:r>
            <a:r>
              <a:rPr lang="en-US" altLang="zh-CN" dirty="0" smtClean="0"/>
              <a:t>1000</a:t>
            </a:r>
            <a:r>
              <a:rPr lang="zh-CN" altLang="en-US" dirty="0" smtClean="0"/>
              <a:t>元。错两个，罚款</a:t>
            </a:r>
            <a:r>
              <a:rPr lang="en-US" altLang="zh-CN" dirty="0" smtClean="0"/>
              <a:t>2000</a:t>
            </a:r>
            <a:r>
              <a:rPr lang="zh-CN" altLang="en-US" dirty="0" smtClean="0"/>
              <a:t>元，解除劳动合同。</a:t>
            </a:r>
            <a:endParaRPr lang="en-US" altLang="zh-CN" dirty="0" smtClean="0"/>
          </a:p>
          <a:p>
            <a:r>
              <a:rPr lang="en-US" altLang="zh-CN" dirty="0" smtClean="0"/>
              <a:t>D,</a:t>
            </a:r>
            <a:r>
              <a:rPr lang="zh-CN" altLang="en-US" dirty="0" smtClean="0"/>
              <a:t>按工作流程，进行中药调剂：</a:t>
            </a:r>
            <a:r>
              <a:rPr lang="en-US" altLang="zh-CN" dirty="0" smtClean="0"/>
              <a:t>6</a:t>
            </a:r>
            <a:r>
              <a:rPr lang="zh-CN" altLang="en-US" dirty="0" smtClean="0"/>
              <a:t>个步骤，做到位，尤其是审方，抓药，复核，必须认真。</a:t>
            </a:r>
            <a:endParaRPr lang="en-US" altLang="zh-CN" dirty="0" smtClean="0"/>
          </a:p>
          <a:p>
            <a:r>
              <a:rPr lang="en-US" altLang="zh-CN" dirty="0" smtClean="0"/>
              <a:t>E,</a:t>
            </a:r>
            <a:r>
              <a:rPr lang="zh-CN" altLang="en-US" dirty="0" smtClean="0"/>
              <a:t>关于中药质管工作的几本记录，及时填写好。否则，罚款</a:t>
            </a:r>
            <a:r>
              <a:rPr lang="en-US" altLang="zh-CN" dirty="0" smtClean="0"/>
              <a:t>20</a:t>
            </a:r>
            <a:r>
              <a:rPr lang="zh-CN" altLang="en-US" dirty="0" smtClean="0"/>
              <a:t>元</a:t>
            </a:r>
            <a:r>
              <a:rPr lang="en-US" altLang="zh-CN" dirty="0" smtClean="0"/>
              <a:t>/</a:t>
            </a:r>
            <a:r>
              <a:rPr lang="zh-CN" altLang="en-US" dirty="0" smtClean="0"/>
              <a:t>次。</a:t>
            </a:r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门店日常工作安排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4</a:t>
            </a:r>
            <a:r>
              <a:rPr lang="zh-CN" altLang="en-US" dirty="0" smtClean="0"/>
              <a:t>，做好金牌品种的销售工作，店长要每天关注进度，任务分解到每天每人，给大家制定目标，时常提醒。尤其是倍健系列的片区</a:t>
            </a:r>
            <a:r>
              <a:rPr lang="en-US" altLang="zh-CN" dirty="0" smtClean="0"/>
              <a:t>PK</a:t>
            </a:r>
            <a:r>
              <a:rPr lang="zh-CN" altLang="en-US" dirty="0" smtClean="0"/>
              <a:t>销售（奖金</a:t>
            </a:r>
            <a:r>
              <a:rPr lang="en-US" altLang="zh-CN" dirty="0" smtClean="0"/>
              <a:t>1100</a:t>
            </a:r>
            <a:r>
              <a:rPr lang="zh-CN" altLang="en-US" dirty="0" smtClean="0"/>
              <a:t>），同时桐君阁的产品，也要加强（奖金</a:t>
            </a:r>
            <a:r>
              <a:rPr lang="en-US" altLang="zh-CN" dirty="0" smtClean="0"/>
              <a:t>3000</a:t>
            </a:r>
            <a:r>
              <a:rPr lang="zh-CN" altLang="en-US" dirty="0" smtClean="0"/>
              <a:t>）。</a:t>
            </a:r>
            <a:endParaRPr lang="en-US" altLang="zh-CN" dirty="0" smtClean="0"/>
          </a:p>
          <a:p>
            <a:r>
              <a:rPr lang="en-US" altLang="zh-CN" dirty="0" smtClean="0"/>
              <a:t>5</a:t>
            </a:r>
            <a:r>
              <a:rPr lang="zh-CN" altLang="en-US" dirty="0" smtClean="0"/>
              <a:t>，做好“今天我能为您做什么”的服务评选工作，每个人一个月不能少于</a:t>
            </a:r>
            <a:r>
              <a:rPr lang="en-US" altLang="zh-CN" dirty="0" smtClean="0"/>
              <a:t>5</a:t>
            </a:r>
            <a:r>
              <a:rPr lang="zh-CN" altLang="en-US" dirty="0" smtClean="0"/>
              <a:t>张纸条，否则，少</a:t>
            </a:r>
            <a:r>
              <a:rPr lang="en-US" altLang="zh-CN" dirty="0" smtClean="0"/>
              <a:t>1</a:t>
            </a:r>
            <a:r>
              <a:rPr lang="zh-CN" altLang="en-US" dirty="0" smtClean="0"/>
              <a:t>张，罚款</a:t>
            </a:r>
            <a:r>
              <a:rPr lang="en-US" altLang="zh-CN" dirty="0" smtClean="0"/>
              <a:t>5</a:t>
            </a:r>
            <a:r>
              <a:rPr lang="zh-CN" altLang="en-US" dirty="0" smtClean="0"/>
              <a:t>元。</a:t>
            </a:r>
            <a:endParaRPr lang="en-US" altLang="zh-CN" dirty="0" smtClean="0"/>
          </a:p>
          <a:p>
            <a:r>
              <a:rPr lang="en-US" altLang="zh-CN" dirty="0" smtClean="0"/>
              <a:t>6</a:t>
            </a:r>
            <a:r>
              <a:rPr lang="zh-CN" altLang="en-US" dirty="0" smtClean="0"/>
              <a:t>，做好门店年终安全工作，顾客越多，越要提高警惕，营业款每天及时存银行，钱箱中不能存放太多现金。</a:t>
            </a:r>
            <a:endParaRPr lang="zh-CN" altLang="en-US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1504</Words>
  <Application>Microsoft Office PowerPoint</Application>
  <PresentationFormat>全屏显示(4:3)</PresentationFormat>
  <Paragraphs>134</Paragraphs>
  <Slides>14</Slides>
  <Notes>0</Notes>
  <HiddenSlides>1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5" baseType="lpstr">
      <vt:lpstr>Office 主题</vt:lpstr>
      <vt:lpstr>12月第一次片区店长会议</vt:lpstr>
      <vt:lpstr>片区销售数据</vt:lpstr>
      <vt:lpstr>片区来客数情况</vt:lpstr>
      <vt:lpstr>片区客单价情况</vt:lpstr>
      <vt:lpstr>片区毛利情况</vt:lpstr>
      <vt:lpstr>片区会员消费情况</vt:lpstr>
      <vt:lpstr>门店日常工作安排</vt:lpstr>
      <vt:lpstr>门店日常工作安排</vt:lpstr>
      <vt:lpstr>门店日常工作安排</vt:lpstr>
      <vt:lpstr>门店日常工作安排</vt:lpstr>
      <vt:lpstr>门店日常工作安排</vt:lpstr>
      <vt:lpstr>门店日常工作安排</vt:lpstr>
      <vt:lpstr>门店日常工作安排</vt:lpstr>
      <vt:lpstr>谢谢大家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12月第一次片区店长会议</dc:title>
  <dc:creator>yy</dc:creator>
  <cp:lastModifiedBy>yy</cp:lastModifiedBy>
  <cp:revision>57</cp:revision>
  <dcterms:created xsi:type="dcterms:W3CDTF">2015-12-13T06:40:16Z</dcterms:created>
  <dcterms:modified xsi:type="dcterms:W3CDTF">2015-12-13T15:07:37Z</dcterms:modified>
</cp:coreProperties>
</file>