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3"/>
    <p:sldId id="264" r:id="rId4"/>
    <p:sldId id="265" r:id="rId5"/>
    <p:sldId id="266" r:id="rId6"/>
    <p:sldId id="267" r:id="rId7"/>
    <p:sldId id="271" r:id="rId8"/>
    <p:sldId id="272" r:id="rId9"/>
    <p:sldId id="273" r:id="rId10"/>
    <p:sldId id="279" r:id="rId11"/>
    <p:sldId id="28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990099"/>
    <a:srgbClr val="800080"/>
    <a:srgbClr val="FF6699"/>
    <a:srgbClr val="CC9900"/>
    <a:srgbClr val="0066FF"/>
    <a:srgbClr val="0033CC"/>
    <a:srgbClr val="00CCFF"/>
    <a:srgbClr val="0000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2613" autoAdjust="0"/>
  </p:normalViewPr>
  <p:slideViewPr>
    <p:cSldViewPr snapToGrid="0" showGuides="1">
      <p:cViewPr varScale="1">
        <p:scale>
          <a:sx n="117" d="100"/>
          <a:sy n="117" d="100"/>
        </p:scale>
        <p:origin x="114" y="288"/>
      </p:cViewPr>
      <p:guideLst>
        <p:guide orient="horz" pos="2110"/>
        <p:guide pos="3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A8A77-2DF4-46E5-9FC7-1A9E57C4C0C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8CE70-B105-4145-A3D9-504C2BD80B5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3058E-A811-4505-BCAE-6CAA2812909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B0AA0-2A80-4A82-ADC4-123A6D5FCB4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6437" y="2387600"/>
            <a:ext cx="121920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600" b="1" spc="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自我介绍</a:t>
            </a:r>
            <a:endParaRPr lang="zh-CN" altLang="en-US" sz="3600" b="1" spc="3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标题 1"/>
          <p:cNvSpPr txBox="1"/>
          <p:nvPr/>
        </p:nvSpPr>
        <p:spPr>
          <a:xfrm>
            <a:off x="65013" y="3349626"/>
            <a:ext cx="121920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蒋雪琴 </a:t>
            </a:r>
          </a:p>
        </p:txBody>
      </p:sp>
      <p:sp>
        <p:nvSpPr>
          <p:cNvPr id="2" name="直角三角形 1"/>
          <p:cNvSpPr/>
          <p:nvPr/>
        </p:nvSpPr>
        <p:spPr>
          <a:xfrm>
            <a:off x="-35004" y="0"/>
            <a:ext cx="7907417" cy="68580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/>
          <p:cNvSpPr/>
          <p:nvPr/>
        </p:nvSpPr>
        <p:spPr>
          <a:xfrm rot="16200000">
            <a:off x="4835487" y="-463513"/>
            <a:ext cx="6858000" cy="7785023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advClick="0" advTm="4000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6437" y="2372360"/>
            <a:ext cx="121920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66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谢谢览阅</a:t>
            </a:r>
            <a:endParaRPr lang="zh-CN" altLang="en-US" sz="6600" b="1" spc="3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endParaRPr lang="zh-CN" altLang="en-US" sz="6600" b="1" spc="3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6600" b="1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聆  听</a:t>
            </a:r>
            <a:endParaRPr lang="zh-CN" altLang="en-US" sz="6600" b="1" spc="30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标题 1"/>
          <p:cNvSpPr txBox="1"/>
          <p:nvPr/>
        </p:nvSpPr>
        <p:spPr>
          <a:xfrm>
            <a:off x="-41667" y="4264026"/>
            <a:ext cx="12192000" cy="933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</a:p>
        </p:txBody>
      </p:sp>
      <p:sp>
        <p:nvSpPr>
          <p:cNvPr id="2" name="直角三角形 1"/>
          <p:cNvSpPr/>
          <p:nvPr/>
        </p:nvSpPr>
        <p:spPr>
          <a:xfrm>
            <a:off x="-35004" y="30480"/>
            <a:ext cx="7907417" cy="68580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直角三角形 2"/>
          <p:cNvSpPr/>
          <p:nvPr/>
        </p:nvSpPr>
        <p:spPr>
          <a:xfrm rot="16200000">
            <a:off x="4835487" y="-448273"/>
            <a:ext cx="6858000" cy="7785023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ransition advClick="0" advTm="4000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6685936" y="5598416"/>
            <a:ext cx="5211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四川太极大药房连锁有限公司</a:t>
            </a:r>
          </a:p>
        </p:txBody>
      </p:sp>
      <p:sp>
        <p:nvSpPr>
          <p:cNvPr id="67" name="直角三角形 66"/>
          <p:cNvSpPr/>
          <p:nvPr/>
        </p:nvSpPr>
        <p:spPr>
          <a:xfrm rot="5400000">
            <a:off x="2667000" y="-2667000"/>
            <a:ext cx="6858000" cy="12192000"/>
          </a:xfrm>
          <a:prstGeom prst="rtTriangl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accent2"/>
              </a:solidFill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1895998" y="163157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个人资料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9" name="文本框 68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-185738" y="-242888"/>
            <a:ext cx="12773025" cy="7186613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75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 rot="5400000">
            <a:off x="-2271253" y="2271252"/>
            <a:ext cx="6858002" cy="2315497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-29497" y="431563"/>
            <a:ext cx="20647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太极</a:t>
            </a:r>
            <a:endParaRPr lang="en-US" altLang="zh-CN" sz="2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  <a:p>
            <a:pPr algn="ctr"/>
            <a:r>
              <a:rPr lang="zh-CN" alt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大</a:t>
            </a:r>
            <a:r>
              <a:rPr lang="zh-CN" alt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药房</a:t>
            </a:r>
          </a:p>
        </p:txBody>
      </p:sp>
      <p:cxnSp>
        <p:nvCxnSpPr>
          <p:cNvPr id="29" name="直接连接符 28"/>
          <p:cNvCxnSpPr/>
          <p:nvPr/>
        </p:nvCxnSpPr>
        <p:spPr>
          <a:xfrm>
            <a:off x="5029200" y="-117987"/>
            <a:ext cx="0" cy="131260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流程图: 联系 33"/>
          <p:cNvSpPr/>
          <p:nvPr/>
        </p:nvSpPr>
        <p:spPr>
          <a:xfrm>
            <a:off x="4844845" y="1208689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918588" y="1279084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564255" y="1078230"/>
            <a:ext cx="1104265" cy="88773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星座</a:t>
            </a:r>
            <a:endParaRPr lang="zh-CN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pPr algn="dist"/>
            <a:endParaRPr lang="zh-CN"/>
          </a:p>
        </p:txBody>
      </p:sp>
      <p:sp>
        <p:nvSpPr>
          <p:cNvPr id="39" name="文本框 38"/>
          <p:cNvSpPr txBox="1"/>
          <p:nvPr/>
        </p:nvSpPr>
        <p:spPr>
          <a:xfrm>
            <a:off x="5602605" y="1337310"/>
            <a:ext cx="5635625" cy="82296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踏实进取的摩羯座。</a:t>
            </a:r>
            <a:endParaRPr lang="zh-CN" altLang="en-US" sz="2800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  <a:sym typeface="+mn-ea"/>
            </a:endParaRPr>
          </a:p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</a:p>
        </p:txBody>
      </p:sp>
      <p:cxnSp>
        <p:nvCxnSpPr>
          <p:cNvPr id="40" name="直接连接符 39"/>
          <p:cNvCxnSpPr>
            <a:endCxn id="42" idx="0"/>
          </p:cNvCxnSpPr>
          <p:nvPr/>
        </p:nvCxnSpPr>
        <p:spPr>
          <a:xfrm>
            <a:off x="5029200" y="1572112"/>
            <a:ext cx="0" cy="2306356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流程图: 联系 41"/>
          <p:cNvSpPr/>
          <p:nvPr/>
        </p:nvSpPr>
        <p:spPr>
          <a:xfrm>
            <a:off x="4844845" y="3878468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椭圆 42"/>
          <p:cNvSpPr/>
          <p:nvPr/>
        </p:nvSpPr>
        <p:spPr>
          <a:xfrm>
            <a:off x="4918588" y="3948863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3680009" y="3796080"/>
            <a:ext cx="1080318" cy="6134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dist"/>
            <a:r>
              <a:rPr lang="zh-CN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爱好</a:t>
            </a:r>
            <a:endParaRPr lang="zh-CN" sz="32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595620" y="4029710"/>
            <a:ext cx="5969635" cy="54864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sym typeface="+mn-ea"/>
              </a:rPr>
              <a:t>读书、旅行、电影、烘焙、爱美</a:t>
            </a:r>
            <a:endParaRPr lang="en-US" altLang="zh-CN" sz="2800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7" name="直接连接符 46"/>
          <p:cNvCxnSpPr/>
          <p:nvPr/>
        </p:nvCxnSpPr>
        <p:spPr>
          <a:xfrm>
            <a:off x="5029200" y="4202618"/>
            <a:ext cx="0" cy="265538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105821">
            <a:off x="847331" y="4238238"/>
            <a:ext cx="3656285" cy="20520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an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75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750"/>
                            </p:stCondLst>
                            <p:childTnLst>
                              <p:par>
                                <p:cTn id="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750"/>
                            </p:stCondLst>
                            <p:childTnLst>
                              <p:par>
                                <p:cTn id="54" presetID="22" presetClass="entr" presetSubtype="1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4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4" grpId="0" animBg="1"/>
      <p:bldP spid="35" grpId="0" animBg="1"/>
      <p:bldP spid="36" grpId="0" bldLvl="0" animBg="1"/>
      <p:bldP spid="39" grpId="0" bldLvl="0" animBg="1"/>
      <p:bldP spid="42" grpId="0" animBg="1"/>
      <p:bldP spid="43" grpId="0" animBg="1"/>
      <p:bldP spid="45" grpId="0" bldLvl="0" animBg="1"/>
      <p:bldP spid="4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0"/>
            <a:ext cx="2344994" cy="68580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5029200" y="-117987"/>
            <a:ext cx="0" cy="171081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流程图: 联系 6"/>
          <p:cNvSpPr/>
          <p:nvPr/>
        </p:nvSpPr>
        <p:spPr>
          <a:xfrm>
            <a:off x="4844845" y="1592826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椭圆 7"/>
          <p:cNvSpPr/>
          <p:nvPr/>
        </p:nvSpPr>
        <p:spPr>
          <a:xfrm>
            <a:off x="4918588" y="1663221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8492" y="5711487"/>
            <a:ext cx="15780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成长</a:t>
            </a:r>
            <a:endParaRPr lang="zh-CN" altLang="en-US" sz="32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008630" y="1246505"/>
            <a:ext cx="1275080" cy="11010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毕业院校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001114" y="1717052"/>
            <a:ext cx="5265179" cy="54864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成都中医药大学峨眉学院</a:t>
            </a:r>
            <a:endParaRPr lang="zh-CN" altLang="en-US" sz="2800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5029200" y="1955572"/>
            <a:ext cx="0" cy="2114983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流程图: 联系 14"/>
          <p:cNvSpPr/>
          <p:nvPr/>
        </p:nvSpPr>
        <p:spPr>
          <a:xfrm>
            <a:off x="4844846" y="3273159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918589" y="3343554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957830" y="3166745"/>
            <a:ext cx="1341755" cy="110109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工作时长</a:t>
            </a:r>
            <a:endParaRPr sz="3200"/>
          </a:p>
        </p:txBody>
      </p:sp>
      <p:sp>
        <p:nvSpPr>
          <p:cNvPr id="19" name="文本框 18"/>
          <p:cNvSpPr txBox="1"/>
          <p:nvPr/>
        </p:nvSpPr>
        <p:spPr>
          <a:xfrm>
            <a:off x="6016625" y="3480435"/>
            <a:ext cx="5359400" cy="54864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sz="28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入司已七载</a:t>
            </a:r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endParaRPr lang="en-US" altLang="zh-CN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0" name="直接连接符 19"/>
          <p:cNvCxnSpPr>
            <a:stCxn id="15" idx="4"/>
          </p:cNvCxnSpPr>
          <p:nvPr/>
        </p:nvCxnSpPr>
        <p:spPr>
          <a:xfrm>
            <a:off x="5029201" y="3627121"/>
            <a:ext cx="0" cy="3230879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流程图: 联系 14"/>
          <p:cNvSpPr/>
          <p:nvPr/>
        </p:nvSpPr>
        <p:spPr>
          <a:xfrm>
            <a:off x="4870651" y="5357271"/>
            <a:ext cx="368710" cy="353962"/>
          </a:xfrm>
          <a:prstGeom prst="flowChartConnector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046730" y="5201920"/>
            <a:ext cx="1242695" cy="61341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岗位</a:t>
            </a:r>
            <a:endParaRPr sz="3200"/>
          </a:p>
        </p:txBody>
      </p:sp>
      <p:sp>
        <p:nvSpPr>
          <p:cNvPr id="22" name="文本框 21"/>
          <p:cNvSpPr txBox="1"/>
          <p:nvPr/>
        </p:nvSpPr>
        <p:spPr>
          <a:xfrm>
            <a:off x="5955665" y="5345430"/>
            <a:ext cx="5497830" cy="97536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CN" altLang="en-US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28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四川太极大药房连锁有限公司民丰西路店店长</a:t>
            </a:r>
            <a:endParaRPr lang="zh-CN" altLang="en-US" sz="28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4944394" y="5427666"/>
            <a:ext cx="221224" cy="21317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an dir="u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7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25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75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5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/>
      <p:bldP spid="12" grpId="0" bldLvl="0" animBg="1"/>
      <p:bldP spid="13" grpId="0" bldLvl="0" animBg="1"/>
      <p:bldP spid="15" grpId="0" animBg="1"/>
      <p:bldP spid="16" grpId="0" animBg="1"/>
      <p:bldP spid="18" grpId="0" bldLvl="0" animBg="1"/>
      <p:bldP spid="19" grpId="0" bldLvl="0" animBg="1"/>
      <p:bldP spid="17" grpId="0" animBg="1"/>
      <p:bldP spid="21" grpId="0" bldLvl="0" animBg="1"/>
      <p:bldP spid="22" grpId="0" bldLvl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2667000" y="-2681748"/>
            <a:ext cx="6858000" cy="12192000"/>
          </a:xfrm>
          <a:prstGeom prst="rt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95998" y="163157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自身能力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13241" y="5520426"/>
            <a:ext cx="9065342" cy="731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 smtClean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同时</a:t>
            </a:r>
            <a:r>
              <a:rPr lang="zh-CN" altLang="en-US" sz="2800" b="1" dirty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性格乐观开朗，敢于面对困难与挑战。</a:t>
            </a:r>
            <a:endParaRPr lang="zh-CN" alt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-200026" y="-257176"/>
            <a:ext cx="12773025" cy="7186613"/>
          </a:xfrm>
          <a:prstGeom prst="line">
            <a:avLst/>
          </a:prstGeom>
          <a:ln w="571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5095040" y="3850151"/>
            <a:ext cx="69392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具备诚实可信的品格、富有团队合作精神；</a:t>
            </a:r>
            <a:endParaRPr lang="en-US" altLang="zh-CN" sz="2800" b="1" dirty="0">
              <a:solidFill>
                <a:schemeClr val="accent6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850439" y="4647189"/>
            <a:ext cx="8361680" cy="7315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accent6"/>
                </a:solidFill>
                <a:latin typeface="微软雅黑" pitchFamily="34" charset="-122"/>
                <a:ea typeface="微软雅黑" pitchFamily="34" charset="-122"/>
              </a:rPr>
              <a:t>有良好的沟通和人际协调能力；有吃苦耐劳的品质；</a:t>
            </a:r>
            <a:endParaRPr lang="en-US" altLang="zh-CN" sz="2800" b="1" dirty="0">
              <a:solidFill>
                <a:schemeClr val="accent6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r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8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2664618" y="-2669383"/>
            <a:ext cx="6862764" cy="12192002"/>
          </a:xfrm>
          <a:prstGeom prst="rtTriangle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99808" y="160490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工作展示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371304" y="5406687"/>
            <a:ext cx="5519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spc="300" dirty="0">
                <a:solidFill>
                  <a:srgbClr val="CC9900"/>
                </a:solidFill>
                <a:latin typeface="微软雅黑" pitchFamily="34" charset="-122"/>
                <a:ea typeface="微软雅黑" pitchFamily="34" charset="-122"/>
              </a:rPr>
              <a:t>四川太极大药房连锁有限公司</a:t>
            </a: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-185738" y="-228600"/>
            <a:ext cx="12773025" cy="7186613"/>
          </a:xfrm>
          <a:prstGeom prst="line">
            <a:avLst/>
          </a:prstGeom>
          <a:ln w="5715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med" Requires="p14">
        <p15:prstTrans prst="fracture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-2398899" y="2456051"/>
            <a:ext cx="6869488" cy="2014538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-793264" y="305644"/>
            <a:ext cx="3372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CC9900"/>
                </a:solidFill>
                <a:latin typeface="微软雅黑" pitchFamily="34" charset="-122"/>
                <a:ea typeface="微软雅黑" pitchFamily="34" charset="-122"/>
              </a:rPr>
              <a:t>工作展示</a:t>
            </a:r>
            <a:endParaRPr lang="en-US" altLang="zh-CN" sz="2800" b="1" dirty="0" smtClean="0">
              <a:solidFill>
                <a:srgbClr val="CC99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 rotWithShape="1"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715"/>
          <a:stretch>
            <a:fillRect/>
          </a:stretch>
        </p:blipFill>
        <p:spPr>
          <a:xfrm>
            <a:off x="6450330" y="2595880"/>
            <a:ext cx="3318510" cy="2036445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73"/>
          <a:stretch>
            <a:fillRect/>
          </a:stretch>
        </p:blipFill>
        <p:spPr>
          <a:xfrm>
            <a:off x="2807970" y="516890"/>
            <a:ext cx="3199130" cy="1855470"/>
          </a:xfrm>
          <a:prstGeom prst="rect">
            <a:avLst/>
          </a:prstGeom>
        </p:spPr>
      </p:pic>
      <p:pic>
        <p:nvPicPr>
          <p:cNvPr id="31" name="图片 30" descr="C:\Users\Administrator\Desktop\IMG_3004.JPGIMG_3004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2839720" y="2472055"/>
            <a:ext cx="3163570" cy="2169795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22" t="10895" r="722" b="41679"/>
          <a:stretch>
            <a:fillRect/>
          </a:stretch>
        </p:blipFill>
        <p:spPr>
          <a:xfrm>
            <a:off x="6590665" y="521970"/>
            <a:ext cx="3096895" cy="1958340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 rot="2676083">
            <a:off x="5733540" y="1852839"/>
            <a:ext cx="1332000" cy="13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>
            <a:glow rad="101600">
              <a:srgbClr val="CC9900">
                <a:alpha val="60000"/>
              </a:srgbClr>
            </a:glow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>
            <a:off x="6370964" y="1591283"/>
            <a:ext cx="956132" cy="934080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 flipH="1">
            <a:off x="5457697" y="2504551"/>
            <a:ext cx="1883687" cy="3187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flipH="1">
            <a:off x="6398947" y="2518839"/>
            <a:ext cx="915041" cy="898644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>
            <a:off x="5449962" y="2504551"/>
            <a:ext cx="956132" cy="934080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 36"/>
          <p:cNvCxnSpPr/>
          <p:nvPr/>
        </p:nvCxnSpPr>
        <p:spPr>
          <a:xfrm flipH="1">
            <a:off x="5457696" y="1605739"/>
            <a:ext cx="941843" cy="921493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 flipH="1">
            <a:off x="6398948" y="1587179"/>
            <a:ext cx="591" cy="1837164"/>
          </a:xfrm>
          <a:prstGeom prst="line">
            <a:avLst/>
          </a:prstGeom>
          <a:ln w="38100">
            <a:solidFill>
              <a:srgbClr val="CC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文本框 47"/>
          <p:cNvSpPr txBox="1"/>
          <p:nvPr/>
        </p:nvSpPr>
        <p:spPr>
          <a:xfrm>
            <a:off x="8696325" y="154305"/>
            <a:ext cx="2731770" cy="417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</a:rPr>
              <a:t>带习新员工</a:t>
            </a:r>
            <a:endParaRPr lang="zh-CN" altLang="en-US" sz="20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9544050" y="4631690"/>
            <a:ext cx="3161665" cy="417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</a:rPr>
              <a:t>门店活动</a:t>
            </a:r>
            <a:endParaRPr lang="zh-CN" altLang="en-US" sz="20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2487930" y="93345"/>
            <a:ext cx="2924810" cy="417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latin typeface="微软雅黑" pitchFamily="34" charset="-122"/>
                <a:ea typeface="微软雅黑" pitchFamily="34" charset="-122"/>
              </a:rPr>
              <a:t>公司培训</a:t>
            </a:r>
            <a:endParaRPr sz="2000" b="1"/>
          </a:p>
        </p:txBody>
      </p:sp>
      <p:sp>
        <p:nvSpPr>
          <p:cNvPr id="51" name="文本框 50"/>
          <p:cNvSpPr txBox="1"/>
          <p:nvPr/>
        </p:nvSpPr>
        <p:spPr>
          <a:xfrm>
            <a:off x="1878330" y="4676140"/>
            <a:ext cx="1546860" cy="417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</a:rPr>
              <a:t>门店陈列</a:t>
            </a:r>
            <a:endParaRPr lang="zh-CN" altLang="en-US" sz="2000" b="1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727450" y="6254750"/>
            <a:ext cx="2290445" cy="417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b="1" dirty="0">
                <a:latin typeface="微软雅黑" pitchFamily="34" charset="-122"/>
                <a:ea typeface="微软雅黑" pitchFamily="34" charset="-122"/>
              </a:rPr>
              <a:t>参加执业药师考试</a:t>
            </a:r>
            <a:endParaRPr lang="zh-CN" altLang="zh-CN" sz="2000" b="1" dirty="0"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8339187">
            <a:off x="5606415" y="4158615"/>
            <a:ext cx="1725295" cy="25857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>
        <p14:pan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1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5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2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5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1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9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3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600"/>
                            </p:stCondLst>
                            <p:childTnLst>
                              <p:par>
                                <p:cTn id="55" presetID="1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5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8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5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2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5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6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0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5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74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/>
          <p:cNvSpPr/>
          <p:nvPr/>
        </p:nvSpPr>
        <p:spPr>
          <a:xfrm>
            <a:off x="14288" y="-14288"/>
            <a:ext cx="1943100" cy="6858000"/>
          </a:xfrm>
          <a:prstGeom prst="rtTriangle">
            <a:avLst/>
          </a:prstGeom>
          <a:solidFill>
            <a:schemeClr val="tx1">
              <a:lumMod val="75000"/>
              <a:lumOff val="25000"/>
            </a:schemeClr>
          </a:solidFill>
          <a:ln w="57150"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-171754" y="5945258"/>
            <a:ext cx="2057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CC9900"/>
                </a:solidFill>
                <a:latin typeface="微软雅黑" pitchFamily="34" charset="-122"/>
                <a:ea typeface="微软雅黑" pitchFamily="34" charset="-122"/>
              </a:rPr>
              <a:t>日常工作</a:t>
            </a:r>
            <a:endParaRPr lang="en-US" altLang="zh-CN" sz="2800" b="1" dirty="0" smtClean="0">
              <a:solidFill>
                <a:srgbClr val="CC99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1285875" y="34668"/>
            <a:ext cx="11123649" cy="6172200"/>
          </a:xfrm>
          <a:custGeom>
            <a:avLst/>
            <a:gdLst>
              <a:gd name="connsiteX0" fmla="*/ 0 w 11123649"/>
              <a:gd name="connsiteY0" fmla="*/ 0 h 6118225"/>
              <a:gd name="connsiteX1" fmla="*/ 828675 w 11123649"/>
              <a:gd name="connsiteY1" fmla="*/ 771525 h 6118225"/>
              <a:gd name="connsiteX2" fmla="*/ 3671888 w 11123649"/>
              <a:gd name="connsiteY2" fmla="*/ 1314450 h 6118225"/>
              <a:gd name="connsiteX3" fmla="*/ 5086350 w 11123649"/>
              <a:gd name="connsiteY3" fmla="*/ 3414712 h 6118225"/>
              <a:gd name="connsiteX4" fmla="*/ 8358188 w 11123649"/>
              <a:gd name="connsiteY4" fmla="*/ 4014787 h 6118225"/>
              <a:gd name="connsiteX5" fmla="*/ 10858500 w 11123649"/>
              <a:gd name="connsiteY5" fmla="*/ 5900737 h 6118225"/>
              <a:gd name="connsiteX6" fmla="*/ 10929938 w 11123649"/>
              <a:gd name="connsiteY6" fmla="*/ 6000750 h 611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123649" h="6118225">
                <a:moveTo>
                  <a:pt x="0" y="0"/>
                </a:moveTo>
                <a:cubicBezTo>
                  <a:pt x="108347" y="276225"/>
                  <a:pt x="216694" y="552450"/>
                  <a:pt x="828675" y="771525"/>
                </a:cubicBezTo>
                <a:cubicBezTo>
                  <a:pt x="1440656" y="990600"/>
                  <a:pt x="2962276" y="873919"/>
                  <a:pt x="3671888" y="1314450"/>
                </a:cubicBezTo>
                <a:cubicBezTo>
                  <a:pt x="4381500" y="1754981"/>
                  <a:pt x="4305300" y="2964656"/>
                  <a:pt x="5086350" y="3414712"/>
                </a:cubicBezTo>
                <a:cubicBezTo>
                  <a:pt x="5867400" y="3864768"/>
                  <a:pt x="7396163" y="3600449"/>
                  <a:pt x="8358188" y="4014787"/>
                </a:cubicBezTo>
                <a:cubicBezTo>
                  <a:pt x="9320213" y="4429125"/>
                  <a:pt x="10429875" y="5569743"/>
                  <a:pt x="10858500" y="5900737"/>
                </a:cubicBezTo>
                <a:cubicBezTo>
                  <a:pt x="11287125" y="6231731"/>
                  <a:pt x="11108531" y="6116240"/>
                  <a:pt x="10929938" y="6000750"/>
                </a:cubicBezTo>
              </a:path>
            </a:pathLst>
          </a:custGeom>
          <a:noFill/>
          <a:ln w="38100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组合 13"/>
          <p:cNvGrpSpPr/>
          <p:nvPr/>
        </p:nvGrpSpPr>
        <p:grpSpPr>
          <a:xfrm rot="18969495">
            <a:off x="1040205" y="-771001"/>
            <a:ext cx="468000" cy="468000"/>
            <a:chOff x="2300286" y="1957388"/>
            <a:chExt cx="540000" cy="540000"/>
          </a:xfrm>
        </p:grpSpPr>
        <p:sp>
          <p:nvSpPr>
            <p:cNvPr id="12" name="泪滴形 11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椭圆 12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 rot="8064243">
            <a:off x="1919031" y="-954430"/>
            <a:ext cx="468000" cy="468000"/>
            <a:chOff x="2300286" y="1957388"/>
            <a:chExt cx="540000" cy="540000"/>
          </a:xfrm>
        </p:grpSpPr>
        <p:sp>
          <p:nvSpPr>
            <p:cNvPr id="16" name="泪滴形 15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 rot="18969495">
            <a:off x="6229372" y="-530189"/>
            <a:ext cx="468000" cy="468000"/>
            <a:chOff x="2300286" y="1957388"/>
            <a:chExt cx="540000" cy="540000"/>
          </a:xfrm>
        </p:grpSpPr>
        <p:sp>
          <p:nvSpPr>
            <p:cNvPr id="19" name="泪滴形 18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椭圆 19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9542851" y="5868936"/>
            <a:ext cx="264727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latin typeface="微软雅黑" charset="0"/>
                <a:ea typeface="微软雅黑" charset="0"/>
              </a:rPr>
              <a:t>门</a:t>
            </a:r>
            <a:r>
              <a:rPr lang="zh-CN" altLang="en-US" i="1" dirty="0">
                <a:latin typeface="微软雅黑" charset="0"/>
                <a:ea typeface="微软雅黑" charset="0"/>
              </a:rPr>
              <a:t>店上贴心专业化销售</a:t>
            </a:r>
            <a:endParaRPr i="1">
              <a:latin typeface="微软雅黑" charset="0"/>
              <a:ea typeface="微软雅黑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635775" y="2712964"/>
            <a:ext cx="257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spc="300" dirty="0" smtClean="0">
                <a:latin typeface="微软雅黑" pitchFamily="34" charset="-122"/>
                <a:ea typeface="微软雅黑" pitchFamily="34" charset="-122"/>
              </a:rPr>
              <a:t>为</a:t>
            </a:r>
            <a:r>
              <a:rPr lang="zh-CN" altLang="en-US" i="1" spc="300" dirty="0">
                <a:latin typeface="微软雅黑" pitchFamily="34" charset="-122"/>
                <a:ea typeface="微软雅黑" pitchFamily="34" charset="-122"/>
              </a:rPr>
              <a:t>顾客熬胶</a:t>
            </a:r>
            <a:endParaRPr i="1"/>
          </a:p>
        </p:txBody>
      </p:sp>
      <p:sp>
        <p:nvSpPr>
          <p:cNvPr id="23" name="文本框 22"/>
          <p:cNvSpPr txBox="1"/>
          <p:nvPr/>
        </p:nvSpPr>
        <p:spPr>
          <a:xfrm>
            <a:off x="4784725" y="4213860"/>
            <a:ext cx="199453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latin typeface="微软雅黑" pitchFamily="34" charset="-122"/>
                <a:ea typeface="微软雅黑" pitchFamily="34" charset="-122"/>
              </a:rPr>
              <a:t>为顾客送药上</a:t>
            </a:r>
            <a:r>
              <a:rPr lang="zh-CN" altLang="en-US" sz="1600" i="1">
                <a:latin typeface="微软雅黑" charset="0"/>
                <a:ea typeface="微软雅黑" charset="0"/>
              </a:rPr>
              <a:t>门</a:t>
            </a:r>
            <a:endParaRPr lang="zh-CN" altLang="en-US" sz="1600" i="1">
              <a:latin typeface="微软雅黑" charset="0"/>
              <a:ea typeface="微软雅黑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 rot="18969495">
            <a:off x="1257261" y="-657200"/>
            <a:ext cx="468000" cy="468000"/>
            <a:chOff x="2300286" y="1957388"/>
            <a:chExt cx="540000" cy="540000"/>
          </a:xfrm>
        </p:grpSpPr>
        <p:sp>
          <p:nvSpPr>
            <p:cNvPr id="26" name="泪滴形 25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3287322" y="2528298"/>
            <a:ext cx="264727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latin typeface="微软雅黑" pitchFamily="34" charset="-122"/>
                <a:ea typeface="微软雅黑" pitchFamily="34" charset="-122"/>
              </a:rPr>
              <a:t>屡次获</a:t>
            </a:r>
            <a:r>
              <a:rPr lang="zh-CN" altLang="en-US" i="1" dirty="0">
                <a:latin typeface="微软雅黑" pitchFamily="34" charset="-122"/>
                <a:ea typeface="微软雅黑" pitchFamily="34" charset="-122"/>
              </a:rPr>
              <a:t>顾客认可和称赞</a:t>
            </a:r>
            <a:endParaRPr i="1"/>
          </a:p>
        </p:txBody>
      </p:sp>
      <p:grpSp>
        <p:nvGrpSpPr>
          <p:cNvPr id="29" name="组合 28"/>
          <p:cNvGrpSpPr/>
          <p:nvPr/>
        </p:nvGrpSpPr>
        <p:grpSpPr>
          <a:xfrm rot="8064243">
            <a:off x="1651953" y="-805839"/>
            <a:ext cx="468000" cy="468000"/>
            <a:chOff x="2300286" y="1957388"/>
            <a:chExt cx="540000" cy="540000"/>
          </a:xfrm>
        </p:grpSpPr>
        <p:sp>
          <p:nvSpPr>
            <p:cNvPr id="30" name="泪滴形 29"/>
            <p:cNvSpPr/>
            <p:nvPr/>
          </p:nvSpPr>
          <p:spPr>
            <a:xfrm>
              <a:off x="2300286" y="1957388"/>
              <a:ext cx="540000" cy="540000"/>
            </a:xfrm>
            <a:prstGeom prst="teardrop">
              <a:avLst>
                <a:gd name="adj" fmla="val 150259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2477419" y="2134519"/>
              <a:ext cx="185738" cy="185738"/>
            </a:xfrm>
            <a:prstGeom prst="ellipse">
              <a:avLst/>
            </a:prstGeom>
            <a:solidFill>
              <a:srgbClr val="CC9900"/>
            </a:solidFill>
            <a:ln>
              <a:solidFill>
                <a:srgbClr val="CC99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2" name="文本框 31"/>
          <p:cNvSpPr txBox="1"/>
          <p:nvPr/>
        </p:nvSpPr>
        <p:spPr>
          <a:xfrm>
            <a:off x="2039210" y="1154188"/>
            <a:ext cx="257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spc="300" dirty="0" smtClean="0">
                <a:latin typeface="微软雅黑" pitchFamily="34" charset="-122"/>
                <a:ea typeface="微软雅黑" pitchFamily="34" charset="-122"/>
              </a:rPr>
              <a:t>特别</a:t>
            </a:r>
            <a:r>
              <a:rPr lang="zh-CN" altLang="en-US" i="1" spc="300" dirty="0">
                <a:latin typeface="微软雅黑" pitchFamily="34" charset="-122"/>
                <a:ea typeface="微软雅黑" pitchFamily="34" charset="-122"/>
              </a:rPr>
              <a:t>开心和满足</a:t>
            </a:r>
            <a:endParaRPr i="1"/>
          </a:p>
        </p:txBody>
      </p:sp>
      <p:sp>
        <p:nvSpPr>
          <p:cNvPr id="4" name="矩形 3"/>
          <p:cNvSpPr/>
          <p:nvPr/>
        </p:nvSpPr>
        <p:spPr>
          <a:xfrm>
            <a:off x="1999771" y="5623338"/>
            <a:ext cx="6096000" cy="10058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spc="300" dirty="0">
                <a:latin typeface="微软雅黑" pitchFamily="34" charset="-122"/>
                <a:ea typeface="微软雅黑" pitchFamily="34" charset="-122"/>
              </a:rPr>
              <a:t>“诚信为本，顾客至上”</a:t>
            </a:r>
            <a:endParaRPr lang="zh-CN" altLang="en-US" sz="2000" b="1" spc="300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 spc="300" dirty="0">
                <a:latin typeface="微软雅黑" pitchFamily="34" charset="-122"/>
                <a:ea typeface="微软雅黑" pitchFamily="34" charset="-122"/>
              </a:rPr>
              <a:t>  以“顾客需要和满意为中心”为服务宗旨</a:t>
            </a:r>
          </a:p>
        </p:txBody>
      </p:sp>
      <p:sp>
        <p:nvSpPr>
          <p:cNvPr id="2" name="AutoShape 2" descr="pic:picture|be8a60539ca57567cd6c81b891896b5b.jpg?t=5777481?t=1447853994765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1779480">
            <a:off x="6991203" y="1162933"/>
            <a:ext cx="1385596" cy="184746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  <a:headEnd/>
            <a:tailEnd/>
          </a:ln>
          <a:effectLst>
            <a:innerShdw blurRad="76200">
              <a:srgbClr val="000000"/>
            </a:innerShdw>
          </a:effectLst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20640316">
            <a:off x="7522991" y="4466683"/>
            <a:ext cx="1467263" cy="1956351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  <a:headEnd/>
            <a:tailEnd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>
        <p14:pan dir="d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0.14051 L 0.00104 0.14074 C 0.00286 0.14699 0.00508 0.15347 0.00677 0.16018 C 0.00755 0.16435 0.00729 0.16875 0.00794 0.17292 C 0.00885 0.17801 0.01028 0.18264 0.0108 0.18796 C 0.01172 0.19282 0.01393 0.20995 0.01536 0.21296 C 0.01666 0.2162 0.01823 0.21921 0.01953 0.22292 C 0.02161 0.22755 0.02239 0.23449 0.02526 0.23796 L 0.03385 0.24792 C 0.03476 0.25023 0.03541 0.25324 0.03672 0.25509 C 0.04883 0.27384 0.04114 0.26042 0.04974 0.26782 C 0.05117 0.26898 0.05247 0.27153 0.0539 0.27292 C 0.05859 0.27616 0.06367 0.27824 0.06823 0.28009 C 0.07018 0.28171 0.07213 0.28403 0.07409 0.28518 C 0.07799 0.28773 0.08802 0.28912 0.09127 0.29005 C 0.09518 0.29143 0.09896 0.29398 0.10273 0.29514 C 0.1056 0.2963 0.10859 0.29653 0.11133 0.29792 C 0.11432 0.29907 0.11705 0.30162 0.11992 0.30301 C 0.12877 0.30648 0.12396 0.3044 0.13437 0.31018 L 0.14297 0.31505 C 0.14453 0.3162 0.14583 0.31736 0.14739 0.31782 C 0.15026 0.31852 0.15312 0.31921 0.15599 0.32014 C 0.15989 0.32176 0.16354 0.32477 0.16745 0.32523 C 0.19284 0.32847 0.18086 0.32685 0.20325 0.33009 C 0.20677 0.33148 0.21601 0.33495 0.21914 0.33518 C 0.2276 0.33657 0.23646 0.3368 0.24505 0.33796 C 0.2664 0.34514 0.25442 0.34213 0.28073 0.34514 C 0.28424 0.3463 0.28763 0.34653 0.29088 0.34792 C 0.29245 0.34815 0.29362 0.34977 0.29505 0.35023 C 0.3013 0.35162 0.30755 0.35185 0.31393 0.35301 C 0.32864 0.35926 0.32135 0.35671 0.33528 0.36018 C 0.33815 0.3618 0.34153 0.36227 0.34388 0.36505 C 0.35221 0.375 0.34427 0.36643 0.35247 0.37292 C 0.36497 0.38218 0.35247 0.3743 0.36276 0.38009 C 0.37304 0.39236 0.36002 0.37778 0.37265 0.39028 C 0.38047 0.39792 0.37343 0.39329 0.38125 0.39792 C 0.38281 0.40023 0.38424 0.40278 0.38554 0.40509 C 0.38659 0.40764 0.38724 0.41065 0.38854 0.41296 C 0.38971 0.41481 0.3914 0.41597 0.39271 0.41805 C 0.39427 0.42014 0.39557 0.42292 0.397 0.42523 C 0.40234 0.45278 0.39401 0.41134 0.4013 0.44028 C 0.4026 0.44514 0.40325 0.45023 0.40416 0.45509 C 0.40481 0.45787 0.40481 0.46065 0.40573 0.46296 L 0.41133 0.47801 L 0.41445 0.48518 C 0.41771 0.50301 0.41328 0.48125 0.41849 0.50301 C 0.42226 0.51736 0.41745 0.50347 0.42304 0.51805 C 0.4233 0.52014 0.4237 0.52292 0.42435 0.52523 C 0.42513 0.52801 0.42656 0.53009 0.42721 0.53287 C 0.43268 0.55555 0.42435 0.53148 0.43151 0.55023 C 0.4319 0.55347 0.43216 0.55718 0.43294 0.56018 C 0.4345 0.56574 0.43763 0.56968 0.43867 0.57523 C 0.43932 0.57801 0.43945 0.58055 0.4401 0.58287 C 0.44284 0.59074 0.44518 0.59259 0.44726 0.60023 C 0.44804 0.60278 0.44817 0.60555 0.44883 0.6081 C 0.44961 0.61134 0.45078 0.61435 0.45169 0.61805 C 0.45221 0.62014 0.45234 0.62292 0.45299 0.62523 C 0.45481 0.63055 0.45781 0.63472 0.45872 0.64028 C 0.45963 0.64514 0.46002 0.65116 0.46159 0.65532 C 0.46263 0.6581 0.4638 0.66018 0.46445 0.66296 C 0.46575 0.66782 0.46575 0.67361 0.46731 0.67801 C 0.46836 0.68032 0.46927 0.6831 0.47018 0.68518 C 0.47161 0.68796 0.47343 0.69005 0.47448 0.69305 C 0.47578 0.69583 0.47656 0.6993 0.4776 0.70301 C 0.47799 0.70532 0.47799 0.70833 0.47877 0.71018 C 0.48008 0.71319 0.48203 0.71505 0.4832 0.71805 C 0.48541 0.72268 0.48646 0.72847 0.48893 0.7331 C 0.49036 0.73518 0.49192 0.73773 0.49323 0.74028 C 0.49427 0.74282 0.49492 0.74583 0.49609 0.74792 C 0.4983 0.75162 0.50911 0.76389 0.51041 0.76528 L 0.51484 0.77014 C 0.51614 0.77199 0.51745 0.7743 0.51901 0.77523 L 0.53216 0.7831 C 0.53333 0.78356 0.53476 0.78472 0.5362 0.78518 C 0.5401 0.7868 0.54388 0.78889 0.54778 0.79028 C 0.55065 0.79143 0.55364 0.79167 0.55638 0.79305 C 0.55937 0.79421 0.56211 0.79653 0.56497 0.79792 C 0.56836 0.79907 0.57187 0.79907 0.57513 0.80023 C 0.58086 0.80255 0.58672 0.80532 0.59245 0.8081 L 0.6039 0.81296 C 0.61159 0.81736 0.60481 0.81389 0.61536 0.81805 C 0.61731 0.81852 0.61914 0.81944 0.62109 0.82014 C 0.62252 0.82106 0.62383 0.82245 0.62526 0.82292 C 0.63047 0.82407 0.6358 0.82523 0.64127 0.82523 C 0.67461 0.82685 0.70807 0.82685 0.74153 0.82801 C 0.75455 0.83356 0.7388 0.82708 0.76015 0.8331 C 0.76224 0.83333 0.76419 0.83449 0.76588 0.83518 C 0.76758 0.83611 0.77031 0.83796 0.77031 0.83843 L 0.77031 0.83796 " pathEditMode="relative" rAng="0" ptsTypes="AAAAAAAAAAAAAAAAAAAAAAAAAAAAAAAAAAAAAAAAAAAAAAAAAAAAAAAAAAAAAAAAAAAAAAAAAAAAAAAAAAAAAAAAA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464" y="3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350 0.044999 L -0.061350 0.045459 C -0.059660 0.051249 -0.057450 0.057959 -0.055230 0.064679 C -0.053930 0.066989 -0.052760 0.069069 -0.052110 0.070929 C -0.050930 0.073009 -0.050670 0.075089 -0.049890 0.076939 C -0.049370 0.079259 -0.042470 0.092689 -0.042080 0.092689 C -0.040390 0.093839 -0.038830 0.094769 -0.036870 0.096849 C -0.028150 0.119539 -0.041170 0.088749 -0.027370 0.113289 C -0.022030 0.121619 -0.029710 0.118379 -0.022030 0.128099 C -0.017080 0.134579 -0.011610 0.136439 -0.005490 0.140599 C 0.002840 0.147549 -0.004840 0.143609 0.005970 0.147079 C 0.007270 0.148939 0.008960 0.150559 0.010520 0.151249 C 0.013520 0.153559 0.020290 0.155879 0.020290 0.156109 C 0.022370 0.157039 0.023540 0.158889 0.025630 0.160049 C 0.042820 0.169539 0.043860 0.166989 0.064820 0.168839 C 0.102710 0.179949 0.071330 0.171619 0.101410 0.177179 C 0.115600 0.179949 0.103880 0.178099 0.114040 0.181569 C 0.116900 0.182499 0.119900 0.182959 0.122630 0.183659 C 0.123930 0.184579 0.125890 0.186439 0.127190 0.187589 C 0.130450 0.189909 0.133960 0.190599 0.136960 0.192449 C 0.146980 0.197079 0.140600 0.194069 0.161830 0.196619 C 0.165730 0.197549 0.169510 0.199629 0.171980 0.200559 C 0.185520 0.204029 0.207010 0.204029 0.216380 0.204719 C 0.224460 0.206109 0.234220 0.207499 0.242820 0.208659 C 0.251150 0.211199 0.260390 0.213059 0.268860 0.215139 C 0.271330 0.216529 0.273020 0.216989 0.275500 0.217689 C 0.279010 0.218609 0.282140 0.219069 0.285650 0.219999 C 0.287740 0.220689 0.289430 0.221159 0.292160 0.221619 C 0.294770 0.223009 0.297370 0.223469 0.299980 0.224169 C 0.302450 0.224629 0.304400 0.226019 0.306490 0.226479 C 0.323150 0.230649 0.320420 0.229949 0.334480 0.232959 C 0.335390 0.234119 0.335390 0.235969 0.339820 0.237129 C 0.345290 0.241059 0.344640 0.237129 0.351280 0.241059 C 0.355450 0.245229 0.359480 0.248699 0.365470 0.251709 C 0.365470 0.253099 0.370550 0.253559 0.372370 0.254029 C 0.389300 0.260509 0.375630 0.256569 0.390470 0.260509 C 0.395680 0.265139 0.400890 0.268839 0.405580 0.277639 C 0.405580 0.279949 0.405580 0.281809 0.405580 0.284119 C 0.411170 0.290599 0.409610 0.292219 0.413650 0.299399 C 0.414820 0.301019 0.415730 0.301709 0.415730 0.303559 C 0.425760 0.321619 0.415730 0.298239 0.423800 0.315829 C 0.424200 0.318609 0.425760 0.320689 0.425760 0.322309 C 0.431490 0.347079 0.424720 0.316989 0.431620 0.337589 C 0.432400 0.340139 0.432920 0.343149 0.433570 0.345689 C 0.434090 0.348239 0.434480 0.350559 0.434870 0.352179 C 0.442290 0.375319 0.434090 0.345229 0.441380 0.371619 C 0.442160 0.373699 0.442160 0.376479 0.443470 0.378099 C 0.444770 0.381109 0.445810 0.384119 0.445810 0.386669 C 0.451280 0.398239 0.445810 0.387589 0.453100 0.399399 C 0.454530 0.402179 0.455320 0.405189 0.455970 0.408189 C 0.455970 0.410049 0.455970 0.412359 0.455970 0.414679 C 0.455970 0.416989 0.460520 0.418839 0.461430 0.421159 C 0.465470 0.436199 0.455970 0.417689 0.465860 0.433659 C 0.465860 0.435739 0.465860 0.438289 0.465860 0.440139 C 0.470810 0.442919 0.471850 0.445689 0.472760 0.448699 C 0.473670 0.450559 0.475630 0.452869 0.476020 0.455189 C 0.476020 0.467219 0.476020 0.465829 0.482920 0.474169 C 0.484090 0.476249 0.485910 0.478799 0.485910 0.480649 C 0.492030 0.497079 0.485910 0.477179 0.492820 0.493609 C 0.493210 0.495689 0.493210 0.498239 0.493990 0.499859 C 0.496070 0.504719 0.496070 0.508659 0.496460 0.512819 C 0.502060 0.514679 0.503230 0.517219 0.504010 0.519309 C 0.504530 0.521849 0.504530 0.525319 0.506100 0.527639 C 0.506100 0.530649 0.506100 0.531809 0.506230 0.534119 C 0.511830 0.535739 0.513000 0.538749 0.513910 0.540599 C 0.515210 0.542919 0.516250 0.544769 0.516250 0.547079 C 0.516250 0.548699 0.516510 0.551709 0.522110 0.553329 C 0.525240 0.558189 0.526280 0.561669 0.531880 0.566299 C 0.533960 0.568149 0.534740 0.571849 0.536300 0.572779 C 0.536300 0.573469 0.536300 0.574169 0.541770 0.574629 C 0.544510 0.576249 0.546070 0.578329 0.546460 0.579259 C 0.547240 0.579949 0.554270 0.579949 0.556360 0.581109 C 0.556360 0.582269 0.563130 0.584809 0.566510 0.585739 C 0.571720 0.588519 0.576410 0.593379 0.581620 0.596159 C 0.582920 0.599629 0.584870 0.601249 0.586430 0.604719 C 0.586830 0.605189 0.587350 0.606339 0.588260 0.607269 " pathEditMode="relative" rAng="0" ptsTypes="AAAAAAAAAAAAAAAAAAAAAAAAAAAAAAAAAAAAAAAAAAAAAAAAAAAAAAAAAAAAAAAAAAAAAAAAAAAA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" y="2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62110 -0.058189 L -0.462110 -0.056799 C -0.461720 -0.031799 -0.461720 -0.004019 -0.460030 0.021901 C -0.459250 0.032091 -0.456380 0.038111 -0.455340 0.048521 C -0.453910 0.059871 -0.453910 0.072371 -0.452870 0.083711 C -0.451430 0.101301 -0.449870 0.119121 -0.448180 0.137871 C -0.447400 0.145981 -0.447660 0.157551 -0.445700 0.163801 C -0.425000 0.242501 -0.450260 0.142971 -0.433860 0.217501 C -0.431900 0.227001 -0.429040 0.235101 -0.426820 0.244591 C -0.425910 0.252921 -0.425910 0.264261 -0.424480 0.271441 C -0.421100 0.287181 -0.414720 0.292501 -0.410030 0.297601 C -0.407810 0.306861 -0.405860 0.317271 -0.403000 0.324681 C -0.400780 0.329771 -0.398180 0.329771 -0.395970 0.333941 C -0.393360 0.338111 -0.391150 0.346441 -0.388670 0.351531 C -0.386590 0.355701 -0.383730 0.356621 -0.381510 0.360791 C -0.379040 0.364961 -0.377090 0.373291 -0.374350 0.378381 C -0.372140 0.382551 -0.369660 0.383711 -0.367450 0.386721 C -0.346750 0.419821 -0.367450 0.392971 -0.350650 0.413571 C -0.330340 0.464731 -0.356120 0.403381 -0.336460 0.440651 C -0.325780 0.461721 -0.333470 0.457551 -0.322140 0.467741 C -0.311070 0.477231 -0.299480 0.478151 -0.289060 0.494821 C -0.285030 0.499911 -0.281120 0.507091 -0.277090 0.512411 C -0.273180 0.516581 -0.269270 0.520751 -0.265240 0.520751 C -0.241410 0.525841 -0.217580 0.527001 -0.193880 0.530001 C -0.172270 0.556861 -0.206250 0.515421 -0.174870 0.547601 C -0.170050 0.552691 -0.165760 0.562181 -0.160680 0.565191 C -0.152740 0.571441 -0.144660 0.570511 -0.136980 0.574451 C -0.132810 0.576531 -0.129040 0.581861 -0.125000 0.583941 C -0.114850 0.588111 -0.104430 0.589031 -0.094010 0.592271 C -0.086070 0.595281 -0.078390 0.597371 -0.070310 0.601531 C -0.053000 0.609871 -0.056640 0.614031 -0.037110 0.619121 C -0.031640 0.620511 -0.026170 0.619121 -0.020180 0.619121 L -0.020180 0.620511 " pathEditMode="relative" rAng="0" ptsTypes="AAAAAAAAAAAAAAAAAAAAAAAAAAAAAAAAA">
                                      <p:cBhvr>
                                        <p:cTn id="38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3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4063 -0.32037 L -0.44063 -0.31991 C -0.43881 -0.31366 -0.43659 -0.30741 -0.43503 -0.30093 C -0.43425 -0.29676 -0.43451 -0.29237 -0.43386 -0.28843 C -0.43295 -0.28334 -0.43151 -0.27871 -0.43099 -0.27362 C -0.43021 -0.26875 -0.42813 -0.25209 -0.4267 -0.24908 C -0.4254 -0.24584 -0.42396 -0.24306 -0.42266 -0.23936 C -0.42058 -0.23473 -0.41993 -0.22801 -0.41719 -0.22454 L -0.40886 -0.21482 C -0.40795 -0.2125 -0.40743 -0.20949 -0.40612 -0.20787 C -0.39441 -0.18936 -0.40183 -0.20255 -0.39349 -0.19514 C -0.39206 -0.19422 -0.39089 -0.19144 -0.38959 -0.19028 C -0.38503 -0.18704 -0.38008 -0.18496 -0.37566 -0.18334 C -0.37383 -0.18149 -0.37188 -0.1794 -0.37006 -0.17824 C -0.36628 -0.1757 -0.35665 -0.17431 -0.35339 -0.17362 C -0.34974 -0.17199 -0.3461 -0.16968 -0.34232 -0.16852 C -0.33972 -0.16713 -0.33672 -0.1669 -0.33412 -0.16574 C -0.33112 -0.16459 -0.32865 -0.16204 -0.32579 -0.16065 C -0.31732 -0.15718 -0.32188 -0.15949 -0.31185 -0.15371 L -0.30352 -0.14908 C -0.30209 -0.14792 -0.30079 -0.14653 -0.29935 -0.14584 C -0.29662 -0.14561 -0.29375 -0.14468 -0.29102 -0.14399 C -0.28724 -0.14213 -0.28373 -0.13936 -0.28008 -0.13889 C -0.25547 -0.13565 -0.26706 -0.13727 -0.24545 -0.13426 C -0.24206 -0.13264 -0.23308 -0.1294 -0.23008 -0.12917 C -0.22188 -0.12755 -0.21342 -0.12755 -0.20508 -0.12616 C -0.18451 -0.11945 -0.1961 -0.12223 -0.17071 -0.11945 C -0.16732 -0.11829 -0.16407 -0.11783 -0.16081 -0.11667 C -0.15951 -0.11644 -0.15847 -0.11482 -0.15691 -0.11436 C -0.15079 -0.11297 -0.14493 -0.11274 -0.13881 -0.11158 C -0.12461 -0.10556 -0.13151 -0.10764 -0.11836 -0.10463 C -0.11563 -0.10301 -0.11224 -0.10255 -0.11003 -0.1 C -0.10196 -0.09005 -0.1099 -0.09862 -0.1017 -0.09213 C -0.08972 -0.08287 -0.1017 -0.09074 -0.0918 -0.08519 C -0.08191 -0.07292 -0.09441 -0.08727 -0.0823 -0.07524 C -0.07474 -0.0676 -0.08151 -0.07223 -0.07396 -0.0676 C -0.0724 -0.06528 -0.0711 -0.06274 -0.0698 -0.06065 C -0.06901 -0.05811 -0.06862 -0.0551 -0.06693 -0.05278 C -0.06628 -0.05116 -0.0642 -0.05 -0.06289 -0.04769 C -0.06159 -0.04584 -0.06016 -0.04306 -0.05925 -0.04074 C -0.05404 -0.01366 -0.06159 -0.05463 -0.05469 -0.02616 C -0.05339 -0.0213 -0.05274 -0.01644 -0.05183 -0.01158 C -0.05157 -0.0088 -0.05157 -0.00602 -0.05039 -0.00371 L -0.04493 0.01111 L -0.04206 0.01805 C -0.03894 0.03564 -0.0431 0.01412 -0.03816 0.03564 C -0.03451 0.04953 -0.03933 0.03588 -0.03373 0.05023 C -0.03347 0.05208 -0.03308 0.05486 -0.03243 0.05694 C -0.03178 0.05972 -0.03021 0.06157 -0.02969 0.06435 C -0.02448 0.08657 -0.03243 0.06296 -0.02553 0.08125 C -0.02513 0.08472 -0.025 0.08796 -0.02409 0.0912 C -0.02266 0.09652 -0.01967 0.10046 -0.01862 0.10578 C -0.01797 0.10879 -0.01784 0.11111 -0.01745 0.11319 C -0.01472 0.12083 -0.01237 0.12314 -0.01042 0.13009 C -0.00964 0.1331 -0.00951 0.13564 -0.00886 0.13796 C -0.00808 0.1412 -0.00691 0.14421 -0.00612 0.14791 C -0.0056 0.15 -0.0056 0.15277 -0.00495 0.15486 C -0.00313 0.16018 -0.00026 0.16435 0.00065 0.16967 C 0.00156 0.17453 0.00182 0.18032 0.00351 0.18449 C 0.00442 0.18726 0.00559 0.18935 0.00625 0.19213 C 0.00742 0.19676 0.00742 0.20254 0.00911 0.20694 C 0.01002 0.20902 0.0108 0.2118 0.01158 0.21388 C 0.01315 0.21666 0.01497 0.21851 0.01588 0.22152 C 0.01705 0.2243 0.01796 0.22777 0.01888 0.23148 C 0.01927 0.23356 0.01927 0.23657 0.02018 0.23842 C 0.02109 0.24143 0.02317 0.24305 0.02421 0.24606 C 0.02643 0.25046 0.02747 0.25625 0.02994 0.26088 C 0.03112 0.26296 0.03268 0.26527 0.03385 0.26782 C 0.03502 0.27013 0.03567 0.27338 0.03671 0.27523 C 0.0388 0.27893 0.04934 0.29097 0.05052 0.29236 L 0.05481 0.29722 C 0.05599 0.29884 0.05742 0.30138 0.05898 0.30208 L 0.07148 0.30972 C 0.07252 0.31041 0.07408 0.31157 0.07552 0.3118 C 0.07929 0.31342 0.08281 0.31551 0.08671 0.31689 C 0.08945 0.31805 0.09231 0.31828 0.09492 0.31944 C 0.09791 0.32083 0.10052 0.32291 0.10325 0.3243 C 0.10651 0.32569 0.10989 0.32569 0.11302 0.32662 C 0.11862 0.32893 0.12421 0.33171 0.12981 0.33426 L 0.14075 0.33912 C 0.14804 0.34328 0.14166 0.34004 0.15182 0.34398 C 0.15364 0.34467 0.15533 0.3456 0.15742 0.34629 C 0.15872 0.34699 0.16002 0.34838 0.16132 0.34884 C 0.1664 0.35023 0.17148 0.35115 0.17682 0.35115 C 0.20898 0.35277 0.24114 0.35277 0.27356 0.3537 C 0.28606 0.35949 0.27096 0.35301 0.2914 0.35879 C 0.29349 0.35902 0.29544 0.36041 0.29674 0.36088 C 0.29869 0.3618 0.30143 0.36365 0.30143 0.36435 L 0.30143 0.36365 " pathEditMode="relative" rAng="0" ptsTypes="AAAAAAAAAAAAAAAAAAAAAAAAAAAAAAAAAAAAAAAAAAAAAAAAAAAAAAAAAAAAAAAAAAAAAAAAAAAAAAAAAAAAAAAAA">
                                      <p:cBhvr>
                                        <p:cTn id="4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96" y="3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36 0.03611 L -0.07136 0.03657 C -0.07097 0.03773 -0.07031 0.03912 -0.06979 0.04051 C -0.0694 0.04097 -0.06901 0.04143 -0.06888 0.04166 C -0.06862 0.04236 -0.06849 0.04259 -0.06823 0.04305 C -0.0681 0.04352 -0.06628 0.04629 -0.06615 0.04629 C -0.06563 0.04652 -0.06524 0.04676 -0.06472 0.04722 C -0.06237 0.05208 -0.06589 0.0456 -0.06211 0.05069 C -0.06068 0.05231 -0.06276 0.05162 -0.06068 0.05347 C -0.05925 0.05486 -0.05781 0.05555 -0.05612 0.05625 C -0.05378 0.05787 -0.05599 0.05671 -0.053 0.0574 C -0.05261 0.0581 -0.05222 0.05833 -0.0517 0.05833 C -0.05091 0.05902 -0.04909 0.05926 -0.04909 0.05972 C -0.04844 0.05972 -0.04818 0.05995 -0.04753 0.06041 C -0.04284 0.06203 -0.04258 0.06134 -0.03685 0.06157 C -0.02643 0.06412 -0.03503 0.06227 -0.02683 0.06365 C -0.02292 0.06412 -0.02617 0.06365 -0.02331 0.06458 C -0.02253 0.06458 -0.02175 0.06481 -0.02097 0.06481 C -0.02071 0.06504 -0.02005 0.06551 -0.01979 0.06574 C -0.01888 0.06643 -0.01784 0.06643 -0.01706 0.06666 C -0.01433 0.06782 -0.01615 0.06713 -0.01029 0.06782 C -0.00925 0.06782 -0.00821 0.06805 -0.00742 0.06828 C -0.00378 0.06898 0.00208 0.06898 0.00469 0.06944 C 0.0069 0.06967 0.0095 0.06967 0.01198 0.07037 C 0.01419 0.0706 0.01679 0.07083 0.01901 0.07152 C 0.01979 0.07152 0.02018 0.07199 0.02083 0.07199 C 0.02187 0.07222 0.02265 0.07222 0.0237 0.07222 C 0.02422 0.07291 0.02474 0.07291 0.02539 0.07291 C 0.02617 0.07291 0.02682 0.07314 0.0276 0.07314 C 0.02825 0.07314 0.02877 0.07361 0.02942 0.07407 C 0.03398 0.07453 0.0332 0.07453 0.03698 0.07546 C 0.03724 0.07546 0.03724 0.07569 0.03854 0.07615 C 0.03997 0.07662 0.03984 0.07615 0.04166 0.07662 C 0.04284 0.07777 0.04388 0.07824 0.04557 0.07893 C 0.04557 0.07939 0.04687 0.07939 0.04739 0.07939 C 0.05208 0.08078 0.0483 0.07986 0.05234 0.08078 C 0.05377 0.08194 0.05521 0.0824 0.05651 0.08426 C 0.05651 0.08449 0.05651 0.08495 0.05651 0.08541 C 0.05807 0.0868 0.05768 0.08703 0.05872 0.08865 C 0.05911 0.08935 0.05924 0.08935 0.05924 0.08958 C 0.06211 0.09328 0.05924 0.08842 0.06146 0.09189 C 0.06159 0.09259 0.06211 0.09328 0.06211 0.09352 C 0.06367 0.09861 0.06172 0.09213 0.06367 0.09652 C 0.06393 0.09699 0.06406 0.09768 0.06419 0.09861 C 0.06432 0.09861 0.06445 0.09953 0.06458 0.09953 C 0.06653 0.10439 0.06432 0.09838 0.06627 0.10347 C 0.06653 0.10416 0.06653 0.10486 0.06692 0.10509 C 0.06732 0.10532 0.06758 0.10602 0.06758 0.10671 C 0.06901 0.10926 0.06758 0.10694 0.06953 0.10926 C 0.06992 0.10995 0.07018 0.11064 0.07031 0.11111 C 0.07031 0.11157 0.07031 0.11227 0.07031 0.1125 C 0.07031 0.11319 0.07161 0.11342 0.07187 0.11389 C 0.07291 0.11689 0.07031 0.11319 0.07304 0.11643 C 0.07304 0.11689 0.07304 0.11736 0.07304 0.11805 C 0.07435 0.11828 0.07474 0.11898 0.07487 0.11944 C 0.07513 0.1199 0.07565 0.1206 0.07578 0.12083 C 0.07578 0.12338 0.07578 0.12314 0.07773 0.125 C 0.07799 0.12523 0.07851 0.12592 0.07851 0.12639 C 0.08021 0.12963 0.07851 0.12569 0.08047 0.12893 C 0.08047 0.12916 0.08047 0.12986 0.08073 0.13009 C 0.08138 0.13102 0.08138 0.13217 0.08138 0.1331 C 0.08294 0.13333 0.08333 0.13379 0.08346 0.13426 C 0.08359 0.13472 0.08359 0.13564 0.08411 0.13588 C 0.08411 0.13657 0.08411 0.1368 0.08411 0.13727 C 0.08567 0.1375 0.08594 0.13819 0.0862 0.13842 C 0.08659 0.13912 0.08685 0.13958 0.08685 0.14004 C 0.08685 0.14051 0.08698 0.1412 0.08841 0.14143 C 0.08932 0.14236 0.08958 0.14305 0.09114 0.14398 C 0.09166 0.14421 0.09192 0.14537 0.09232 0.14537 C 0.09232 0.1456 0.09232 0.14583 0.09388 0.1456 C 0.09453 0.14583 0.09505 0.14652 0.09518 0.14652 C 0.09531 0.14699 0.09726 0.14699 0.09778 0.14722 C 0.09778 0.14745 0.09974 0.14791 0.10065 0.14814 C 0.10208 0.14838 0.10338 0.14977 0.10482 0.15 C 0.10508 0.15115 0.1056 0.15139 0.10612 0.15208 C 0.10612 0.15231 0.10638 0.15231 0.10677 0.15277 " pathEditMode="relative" rAng="0" ptsTypes="AAAAAAAAAAAAAAAAAAAAAAAAAAAAAAAAAAAAAAAAAAAAAAAAAAAAAAAAAAAAAAAAAAAAAAAAAAAA">
                                      <p:cBhvr>
                                        <p:cTn id="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06" y="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8" grpId="0"/>
      <p:bldP spid="3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 rot="5400000">
            <a:off x="2664618" y="-2669383"/>
            <a:ext cx="6862764" cy="12192002"/>
          </a:xfrm>
          <a:prstGeom prst="rtTriangle">
            <a:avLst/>
          </a:prstGeom>
          <a:solidFill>
            <a:schemeClr val="accent1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55320" y="700548"/>
            <a:ext cx="8839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endParaRPr lang="zh-CN" altLang="en-US" sz="115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60768" y="1665862"/>
            <a:ext cx="3148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参赛宣言</a:t>
            </a:r>
            <a:endParaRPr lang="zh-CN" altLang="en-US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-185738" y="-228600"/>
            <a:ext cx="12773025" cy="7186613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框 6"/>
          <p:cNvSpPr txBox="1"/>
          <p:nvPr/>
        </p:nvSpPr>
        <p:spPr>
          <a:xfrm>
            <a:off x="5669280" y="3955415"/>
            <a:ext cx="6391910" cy="215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在竞赛中学习，在学习中成长，立足我岗位，超越自我，勇往直前！</a:t>
            </a:r>
            <a:endParaRPr lang="zh-CN" altLang="en-US" sz="4400" b="1" dirty="0" smtClean="0">
              <a:solidFill>
                <a:schemeClr val="accent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4000">
        <p14:flythrough/>
      </p:transition>
    </mc:Choice>
    <mc:Fallback>
      <p:transition spd="slow"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6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8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9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0</TotalTime>
  <Words>340</Words>
  <Application>Kingsoft Office WPP</Application>
  <PresentationFormat>宽屏</PresentationFormat>
  <Paragraphs>92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郑丽曼</dc:creator>
  <cp:lastModifiedBy>Administrator</cp:lastModifiedBy>
  <cp:revision>199</cp:revision>
  <dcterms:created xsi:type="dcterms:W3CDTF">2013-12-13T14:49:00Z</dcterms:created>
  <dcterms:modified xsi:type="dcterms:W3CDTF">2015-11-19T07:44:21Z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2052-10.1.0.5346</vt:lpwstr>
  </property>
</Properties>
</file>