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2" r:id="rId3"/>
    <p:sldId id="264" r:id="rId4"/>
    <p:sldId id="265" r:id="rId5"/>
    <p:sldId id="266" r:id="rId6"/>
    <p:sldId id="267" r:id="rId7"/>
    <p:sldId id="271" r:id="rId8"/>
    <p:sldId id="272" r:id="rId9"/>
    <p:sldId id="268" r:id="rId10"/>
    <p:sldId id="273" r:id="rId11"/>
    <p:sldId id="279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990099"/>
    <a:srgbClr val="800080"/>
    <a:srgbClr val="FF6699"/>
    <a:srgbClr val="CC9900"/>
    <a:srgbClr val="0066FF"/>
    <a:srgbClr val="0033CC"/>
    <a:srgbClr val="00CCFF"/>
    <a:srgbClr val="00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92613" autoAdjust="0"/>
  </p:normalViewPr>
  <p:slideViewPr>
    <p:cSldViewPr snapToGrid="0" showGuides="1">
      <p:cViewPr varScale="1">
        <p:scale>
          <a:sx n="81" d="100"/>
          <a:sy n="81" d="100"/>
        </p:scale>
        <p:origin x="-228" y="708"/>
      </p:cViewPr>
      <p:guideLst>
        <p:guide orient="horz" pos="2047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Administrator\Desktop\&#26032;&#24314; Microsoft Excel &#24037;&#20316;&#34920; 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Sheet1!$I$1</c:f>
              <c:strCache>
                <c:ptCount val="1"/>
                <c:pt idx="0">
                  <c:v>销售金额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numFmt formatCode="General" sourceLinked="1"/>
            <c:spPr>
              <a:noFill/>
              <a:ln>
                <a:noFill/>
              </a:ln>
              <a:effectLst/>
            </c:spPr>
            <c:txPr>
              <a:bodyPr rot="0" spcFirstLastPara="1" vertOverflow="ellipsis" horzOverflow="overflow" vert="horz" wrap="square" lIns="38100" tIns="19050" rIns="38100" bIns="19050" anchor="ctr" anchorCtr="1">
                <a:spAutoFit/>
              </a:bodyPr>
              <a:lstStyle/>
              <a:p>
                <a:pPr>
                  <a:defRPr sz="1195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Sheet1!$H$2:$H$8</c:f>
              <c:strCache>
                <c:ptCount val="7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</c:strCache>
            </c:strRef>
          </c:cat>
          <c:val>
            <c:numRef>
              <c:f>Sheet1!$I$2:$I$8</c:f>
              <c:numCache>
                <c:formatCode>General</c:formatCode>
                <c:ptCount val="7"/>
                <c:pt idx="0" c:formatCode="General">
                  <c:v>62000</c:v>
                </c:pt>
                <c:pt idx="1" c:formatCode="General">
                  <c:v>69000</c:v>
                </c:pt>
                <c:pt idx="2" c:formatCode="General">
                  <c:v>67000</c:v>
                </c:pt>
                <c:pt idx="3" c:formatCode="General">
                  <c:v>71000</c:v>
                </c:pt>
                <c:pt idx="4" c:formatCode="General">
                  <c:v>82000</c:v>
                </c:pt>
                <c:pt idx="5" c:formatCode="General">
                  <c:v>80000</c:v>
                </c:pt>
                <c:pt idx="6" c:formatCode="General">
                  <c:v>181000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54986328"/>
        <c:axId val="556808816"/>
      </c:barChart>
      <c:lineChart>
        <c:grouping val="stacked"/>
        <c:varyColors val="0"/>
        <c:ser>
          <c:idx val="1"/>
          <c:order val="1"/>
          <c:tx>
            <c:strRef>
              <c:f>Sheet1!$J$1</c:f>
              <c:strCache>
                <c:ptCount val="1"/>
                <c:pt idx="0">
                  <c:v>销售笔数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cat>
            <c:strRef>
              <c:f>Sheet1!$H$2:$H$8</c:f>
              <c:strCache>
                <c:ptCount val="7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</c:strCache>
            </c:strRef>
          </c:cat>
          <c:val>
            <c:numRef>
              <c:f>Sheet1!$J$2:$J$8</c:f>
              <c:numCache>
                <c:formatCode>General</c:formatCode>
                <c:ptCount val="7"/>
                <c:pt idx="0" c:formatCode="General">
                  <c:v>1838</c:v>
                </c:pt>
                <c:pt idx="1" c:formatCode="General">
                  <c:v>1850</c:v>
                </c:pt>
                <c:pt idx="2" c:formatCode="General">
                  <c:v>1919</c:v>
                </c:pt>
                <c:pt idx="3" c:formatCode="General">
                  <c:v>1980</c:v>
                </c:pt>
                <c:pt idx="4" c:formatCode="General">
                  <c:v>1980</c:v>
                </c:pt>
                <c:pt idx="5" c:formatCode="General">
                  <c:v>1949</c:v>
                </c:pt>
                <c:pt idx="6" c:formatCode="General">
                  <c:v>2143</c:v>
                </c:pt>
              </c:numCache>
            </c:numRef>
          </c:val>
          <c:smooth val="0"/>
        </c:ser>
        <c:dLbls>
          <c:dLblPos val="r"/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1501528"/>
        <c:axId val="561501200"/>
      </c:lineChart>
      <c:catAx>
        <c:axId val="554986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horzOverflow="overflow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</a:p>
        </c:txPr>
        <c:crossAx val="556808816"/>
        <c:crosses val="autoZero"/>
        <c:auto val="1"/>
        <c:lblAlgn val="ctr"/>
        <c:lblOffset val="100"/>
        <c:tickMarkSkip val="1"/>
        <c:noMultiLvlLbl val="0"/>
      </c:catAx>
      <c:valAx>
        <c:axId val="556808816"/>
        <c:scaling>
          <c:orientation val="minMax"/>
        </c:scaling>
        <c:delete val="0"/>
        <c:axPos val="l"/>
        <c:majorGridlines>
          <c:spPr>
            <a:noFill/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horzOverflow="overflow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</a:p>
        </c:txPr>
        <c:crossAx val="554986328"/>
        <c:crosses val="autoZero"/>
        <c:crossBetween val="between"/>
      </c:valAx>
      <c:catAx>
        <c:axId val="5615015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  <a:effectLst/>
        </c:spPr>
        <c:txPr>
          <a:bodyPr rot="-60000000" spcFirstLastPara="0" vertOverflow="ellipsis" horzOverflow="overflow" vert="horz" wrap="square" anchor="ctr" anchorCtr="1"/>
          <a:lstStyle/>
          <a:p>
            <a:pPr>
              <a:defRPr/>
            </a:pPr>
          </a:p>
        </c:txPr>
        <c:crossAx val="561501200"/>
        <c:crosses val="autoZero"/>
        <c:auto val="1"/>
        <c:lblAlgn val="ctr"/>
        <c:lblOffset val="100"/>
        <c:tickMarkSkip val="1"/>
        <c:noMultiLvlLbl val="0"/>
      </c:catAx>
      <c:valAx>
        <c:axId val="561501200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horzOverflow="overflow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</a:p>
        </c:txPr>
        <c:crossAx val="561501528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horzOverflow="overflow" vert="horz" wrap="square" anchor="ctr" anchorCtr="1"/>
        <a:lstStyle/>
        <a:p>
          <a:pPr>
            <a:defRPr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A8A77-2DF4-46E5-9FC7-1A9E57C4C0C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8CE70-B105-4145-A3D9-504C2BD80B5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6437" y="2387600"/>
            <a:ext cx="12192000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3600" b="1" spc="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自我介绍</a:t>
            </a:r>
            <a:endParaRPr lang="zh-CN" altLang="en-US" sz="3600" b="1" spc="300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标题 1"/>
          <p:cNvSpPr txBox="1"/>
          <p:nvPr/>
        </p:nvSpPr>
        <p:spPr>
          <a:xfrm>
            <a:off x="65013" y="3349626"/>
            <a:ext cx="12192000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蒋雪琴 </a:t>
            </a:r>
          </a:p>
        </p:txBody>
      </p:sp>
      <p:sp>
        <p:nvSpPr>
          <p:cNvPr id="2" name="直角三角形 1"/>
          <p:cNvSpPr/>
          <p:nvPr/>
        </p:nvSpPr>
        <p:spPr>
          <a:xfrm>
            <a:off x="-35004" y="0"/>
            <a:ext cx="7907417" cy="6858000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直角三角形 2"/>
          <p:cNvSpPr/>
          <p:nvPr/>
        </p:nvSpPr>
        <p:spPr>
          <a:xfrm rot="16200000">
            <a:off x="4835487" y="-463513"/>
            <a:ext cx="6858000" cy="7785023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ransition advClick="0" advTm="4000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 rot="5400000">
            <a:off x="2664618" y="-2669383"/>
            <a:ext cx="6862764" cy="12192002"/>
          </a:xfrm>
          <a:prstGeom prst="rtTriangle">
            <a:avLst/>
          </a:prstGeom>
          <a:solidFill>
            <a:schemeClr val="accent1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55320" y="700548"/>
            <a:ext cx="8839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endParaRPr lang="zh-CN" altLang="en-US" sz="115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99808" y="1604902"/>
            <a:ext cx="3148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参赛宣言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 flipH="1">
            <a:off x="-185738" y="-228600"/>
            <a:ext cx="12773025" cy="718661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6096000" y="5463403"/>
            <a:ext cx="5325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尽我所能，尽享竞赛</a:t>
            </a:r>
            <a:r>
              <a:rPr lang="zh-CN" altLang="en-US" sz="4000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！</a:t>
            </a:r>
            <a:endParaRPr lang="en-US" altLang="zh-CN" sz="4000" b="1" dirty="0" smtClean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4000">
        <p14:flythrough/>
      </p:transition>
    </mc:Choice>
    <mc:Fallback>
      <p:transition spd="slow"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6685936" y="5598416"/>
            <a:ext cx="5211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四川太极大药房连锁有限公司</a:t>
            </a:r>
          </a:p>
        </p:txBody>
      </p:sp>
      <p:sp>
        <p:nvSpPr>
          <p:cNvPr id="67" name="直角三角形 66"/>
          <p:cNvSpPr/>
          <p:nvPr/>
        </p:nvSpPr>
        <p:spPr>
          <a:xfrm rot="5400000">
            <a:off x="2667000" y="-2667000"/>
            <a:ext cx="6858000" cy="12192000"/>
          </a:xfrm>
          <a:prstGeom prst="rt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1895998" y="1631572"/>
            <a:ext cx="3148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个人资料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655320" y="700548"/>
            <a:ext cx="8839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sz="115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H="1">
            <a:off x="-185738" y="-242888"/>
            <a:ext cx="12773025" cy="7186613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5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/>
          <p:cNvSpPr/>
          <p:nvPr/>
        </p:nvSpPr>
        <p:spPr>
          <a:xfrm rot="5400000">
            <a:off x="-2271253" y="2271252"/>
            <a:ext cx="6858002" cy="2315497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-29497" y="431563"/>
            <a:ext cx="20647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太极</a:t>
            </a:r>
            <a:endParaRPr lang="en-US" altLang="zh-CN" sz="28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大</a:t>
            </a:r>
            <a:r>
              <a:rPr lang="zh-CN" alt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药房</a:t>
            </a:r>
          </a:p>
        </p:txBody>
      </p:sp>
      <p:cxnSp>
        <p:nvCxnSpPr>
          <p:cNvPr id="29" name="直接连接符 28"/>
          <p:cNvCxnSpPr/>
          <p:nvPr/>
        </p:nvCxnSpPr>
        <p:spPr>
          <a:xfrm>
            <a:off x="5029200" y="-117987"/>
            <a:ext cx="0" cy="1312606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流程图: 联系 33"/>
          <p:cNvSpPr/>
          <p:nvPr/>
        </p:nvSpPr>
        <p:spPr>
          <a:xfrm>
            <a:off x="4844845" y="1208689"/>
            <a:ext cx="368710" cy="353962"/>
          </a:xfrm>
          <a:prstGeom prst="flowChartConnector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4918588" y="1279084"/>
            <a:ext cx="221224" cy="21317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3480619" y="1077893"/>
            <a:ext cx="1080318" cy="52322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姓名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5678129" y="1469047"/>
            <a:ext cx="5855110" cy="369332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zh-CN" altLang="en-US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蒋雪琴 </a:t>
            </a:r>
          </a:p>
        </p:txBody>
      </p:sp>
      <p:cxnSp>
        <p:nvCxnSpPr>
          <p:cNvPr id="40" name="直接连接符 39"/>
          <p:cNvCxnSpPr>
            <a:endCxn id="42" idx="0"/>
          </p:cNvCxnSpPr>
          <p:nvPr/>
        </p:nvCxnSpPr>
        <p:spPr>
          <a:xfrm>
            <a:off x="5029200" y="1572112"/>
            <a:ext cx="0" cy="2306356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流程图: 联系 41"/>
          <p:cNvSpPr/>
          <p:nvPr/>
        </p:nvSpPr>
        <p:spPr>
          <a:xfrm>
            <a:off x="4844845" y="3878468"/>
            <a:ext cx="368710" cy="353962"/>
          </a:xfrm>
          <a:prstGeom prst="flowChartConnector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4918588" y="3948863"/>
            <a:ext cx="221224" cy="21317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3480619" y="3712895"/>
            <a:ext cx="1080318" cy="52322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星座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5678129" y="4261932"/>
            <a:ext cx="5338916" cy="369332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zh-CN" altLang="en-US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踏实进取的摩羯座。</a:t>
            </a:r>
            <a:endParaRPr lang="en-US" altLang="zh-CN" b="1" spc="3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47" name="直接连接符 46"/>
          <p:cNvCxnSpPr/>
          <p:nvPr/>
        </p:nvCxnSpPr>
        <p:spPr>
          <a:xfrm>
            <a:off x="5029200" y="4202618"/>
            <a:ext cx="0" cy="265538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105821">
            <a:off x="847331" y="4238238"/>
            <a:ext cx="3656285" cy="205209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pan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25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75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25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75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4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4" grpId="0" animBg="1"/>
      <p:bldP spid="35" grpId="0" animBg="1"/>
      <p:bldP spid="36" grpId="0" animBg="1"/>
      <p:bldP spid="39" grpId="0" animBg="1"/>
      <p:bldP spid="42" grpId="0" animBg="1"/>
      <p:bldP spid="43" grpId="0" animBg="1"/>
      <p:bldP spid="45" grpId="0" animBg="1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0" y="0"/>
            <a:ext cx="2344994" cy="6858000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5029200" y="-117987"/>
            <a:ext cx="0" cy="171081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流程图: 联系 6"/>
          <p:cNvSpPr/>
          <p:nvPr/>
        </p:nvSpPr>
        <p:spPr>
          <a:xfrm>
            <a:off x="4844845" y="1592826"/>
            <a:ext cx="368710" cy="353962"/>
          </a:xfrm>
          <a:prstGeom prst="flowChartConnector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4918588" y="1663221"/>
            <a:ext cx="221224" cy="21317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8492" y="5711487"/>
            <a:ext cx="1578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成长</a:t>
            </a:r>
            <a:endParaRPr lang="zh-CN" altLang="en-US" sz="3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355258" y="1246587"/>
            <a:ext cx="943896" cy="52322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爱好</a:t>
            </a:r>
            <a:endParaRPr lang="zh-CN" altLang="en-US" sz="32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046834" y="1762772"/>
            <a:ext cx="5265179" cy="369332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zh-CN" altLang="en-US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看书、旅行、电影、烘焙、爱美</a:t>
            </a:r>
          </a:p>
        </p:txBody>
      </p:sp>
      <p:cxnSp>
        <p:nvCxnSpPr>
          <p:cNvPr id="14" name="直接连接符 13"/>
          <p:cNvCxnSpPr/>
          <p:nvPr/>
        </p:nvCxnSpPr>
        <p:spPr>
          <a:xfrm>
            <a:off x="5029200" y="1955572"/>
            <a:ext cx="0" cy="211498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流程图: 联系 14"/>
          <p:cNvSpPr/>
          <p:nvPr/>
        </p:nvSpPr>
        <p:spPr>
          <a:xfrm>
            <a:off x="4844846" y="3273159"/>
            <a:ext cx="368710" cy="353962"/>
          </a:xfrm>
          <a:prstGeom prst="flowChartConnector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918589" y="3343554"/>
            <a:ext cx="221224" cy="21317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355259" y="2850814"/>
            <a:ext cx="943896" cy="954107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工作时长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046834" y="3480620"/>
            <a:ext cx="5633889" cy="369332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zh-CN" altLang="en-US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入司已七载 </a:t>
            </a:r>
            <a:endParaRPr lang="en-US" altLang="zh-CN" b="1" spc="3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20" name="直接连接符 19"/>
          <p:cNvCxnSpPr>
            <a:stCxn id="15" idx="4"/>
          </p:cNvCxnSpPr>
          <p:nvPr/>
        </p:nvCxnSpPr>
        <p:spPr>
          <a:xfrm>
            <a:off x="5029201" y="3627121"/>
            <a:ext cx="0" cy="3230879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流程图: 联系 14"/>
          <p:cNvSpPr/>
          <p:nvPr/>
        </p:nvSpPr>
        <p:spPr>
          <a:xfrm>
            <a:off x="4870651" y="5357271"/>
            <a:ext cx="368710" cy="353962"/>
          </a:xfrm>
          <a:prstGeom prst="flowChartConnector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394588" y="4934926"/>
            <a:ext cx="943896" cy="52322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岗位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6086163" y="5564732"/>
            <a:ext cx="5633889" cy="369332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zh-CN" altLang="en-US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四川太极大药房连锁有限公司民丰西路店店长</a:t>
            </a:r>
            <a:endParaRPr lang="en-US" altLang="zh-CN" b="1" spc="3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4944394" y="5427666"/>
            <a:ext cx="221224" cy="21317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pan dir="u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5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50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/>
      <p:bldP spid="12" grpId="0" animBg="1"/>
      <p:bldP spid="13" grpId="0" animBg="1"/>
      <p:bldP spid="15" grpId="0" animBg="1"/>
      <p:bldP spid="16" grpId="0" animBg="1"/>
      <p:bldP spid="18" grpId="0" animBg="1"/>
      <p:bldP spid="19" grpId="0" animBg="1"/>
      <p:bldP spid="17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 rot="5400000">
            <a:off x="2667000" y="-2681748"/>
            <a:ext cx="6858000" cy="12192000"/>
          </a:xfrm>
          <a:prstGeom prst="rt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55320" y="700548"/>
            <a:ext cx="8839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115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95998" y="1631572"/>
            <a:ext cx="3148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自身能力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852281" y="5809986"/>
            <a:ext cx="9065342" cy="731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accent6"/>
                </a:solidFill>
                <a:latin typeface="微软雅黑" pitchFamily="34" charset="-122"/>
                <a:ea typeface="微软雅黑" pitchFamily="34" charset="-122"/>
              </a:rPr>
              <a:t>同时</a:t>
            </a:r>
            <a:r>
              <a:rPr lang="zh-CN" altLang="en-US" sz="2800" b="1" dirty="0">
                <a:solidFill>
                  <a:schemeClr val="accent6"/>
                </a:solidFill>
                <a:latin typeface="微软雅黑" pitchFamily="34" charset="-122"/>
                <a:ea typeface="微软雅黑" pitchFamily="34" charset="-122"/>
              </a:rPr>
              <a:t>性格乐观开朗，敢于面对困难与挑战。</a:t>
            </a:r>
            <a:endParaRPr lang="zh-CN" altLang="en-US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-200026" y="-257176"/>
            <a:ext cx="12773025" cy="7186613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4896920" y="4048271"/>
            <a:ext cx="6939280" cy="7315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chemeClr val="accent6"/>
                </a:solidFill>
                <a:latin typeface="微软雅黑" pitchFamily="34" charset="-122"/>
                <a:ea typeface="微软雅黑" pitchFamily="34" charset="-122"/>
              </a:rPr>
              <a:t>具备诚实可信的品格、富有团队合作精神；</a:t>
            </a:r>
            <a:endParaRPr lang="en-US" altLang="zh-CN" sz="2800" b="1" dirty="0">
              <a:solidFill>
                <a:schemeClr val="accent6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764079" y="4906269"/>
            <a:ext cx="8260080" cy="7315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chemeClr val="accent6"/>
                </a:solidFill>
                <a:latin typeface="微软雅黑" pitchFamily="34" charset="-122"/>
                <a:ea typeface="微软雅黑" pitchFamily="34" charset="-122"/>
              </a:rPr>
              <a:t>有良好的沟通和人际协调能力；有吃苦耐劳的品质</a:t>
            </a:r>
            <a:r>
              <a:rPr lang="zh-CN" altLang="en-US" sz="2000" b="1" dirty="0">
                <a:solidFill>
                  <a:schemeClr val="accent6"/>
                </a:solidFill>
                <a:latin typeface="微软雅黑" pitchFamily="34" charset="-122"/>
                <a:ea typeface="微软雅黑" pitchFamily="34" charset="-122"/>
              </a:rPr>
              <a:t>；</a:t>
            </a:r>
            <a:endParaRPr lang="en-US" altLang="zh-CN" sz="2000" b="1" dirty="0">
              <a:solidFill>
                <a:schemeClr val="accent6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r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 rot="5400000">
            <a:off x="2664618" y="-2669383"/>
            <a:ext cx="6862764" cy="12192002"/>
          </a:xfrm>
          <a:prstGeom prst="rtTriangle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55320" y="700548"/>
            <a:ext cx="8839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en-US" sz="115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99808" y="1604902"/>
            <a:ext cx="3148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工作展示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71304" y="5406687"/>
            <a:ext cx="5519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spc="300" dirty="0">
                <a:solidFill>
                  <a:srgbClr val="CC9900"/>
                </a:solidFill>
                <a:latin typeface="微软雅黑" pitchFamily="34" charset="-122"/>
                <a:ea typeface="微软雅黑" pitchFamily="34" charset="-122"/>
              </a:rPr>
              <a:t>四川太极大药房连锁有限公司</a:t>
            </a:r>
          </a:p>
        </p:txBody>
      </p:sp>
      <p:cxnSp>
        <p:nvCxnSpPr>
          <p:cNvPr id="9" name="直接连接符 8"/>
          <p:cNvCxnSpPr/>
          <p:nvPr/>
        </p:nvCxnSpPr>
        <p:spPr>
          <a:xfrm flipH="1">
            <a:off x="-185738" y="-228600"/>
            <a:ext cx="12773025" cy="7186613"/>
          </a:xfrm>
          <a:prstGeom prst="line">
            <a:avLst/>
          </a:prstGeom>
          <a:ln w="5715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Requires="p14">
        <p15:prstTrans prst="fracture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 rot="5400000">
            <a:off x="-2398899" y="2456051"/>
            <a:ext cx="6869488" cy="2014538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 w="5715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-793264" y="305644"/>
            <a:ext cx="3372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CC9900"/>
                </a:solidFill>
                <a:latin typeface="微软雅黑" pitchFamily="34" charset="-122"/>
                <a:ea typeface="微软雅黑" pitchFamily="34" charset="-122"/>
              </a:rPr>
              <a:t>工作展示</a:t>
            </a:r>
            <a:endParaRPr lang="en-US" altLang="zh-CN" sz="2800" b="1" dirty="0" smtClean="0">
              <a:solidFill>
                <a:srgbClr val="CC99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96485" y="2667189"/>
            <a:ext cx="2362562" cy="1325987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73"/>
          <a:stretch>
            <a:fillRect/>
          </a:stretch>
        </p:blipFill>
        <p:spPr>
          <a:xfrm>
            <a:off x="3615907" y="985652"/>
            <a:ext cx="2391714" cy="1387077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15907" y="2642441"/>
            <a:ext cx="2362562" cy="1325987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96485" y="987554"/>
            <a:ext cx="2362564" cy="1325987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 rot="2676083">
            <a:off x="5733540" y="1852839"/>
            <a:ext cx="1332000" cy="133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glow rad="101600">
              <a:srgbClr val="CC9900">
                <a:alpha val="60000"/>
              </a:srgb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6370964" y="1591283"/>
            <a:ext cx="956132" cy="934080"/>
          </a:xfrm>
          <a:prstGeom prst="line">
            <a:avLst/>
          </a:prstGeom>
          <a:ln w="381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H="1">
            <a:off x="5457697" y="2504551"/>
            <a:ext cx="1883687" cy="3187"/>
          </a:xfrm>
          <a:prstGeom prst="line">
            <a:avLst/>
          </a:prstGeom>
          <a:ln w="381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H="1">
            <a:off x="6398947" y="2518839"/>
            <a:ext cx="915041" cy="898644"/>
          </a:xfrm>
          <a:prstGeom prst="line">
            <a:avLst/>
          </a:prstGeom>
          <a:ln w="381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5449962" y="2504551"/>
            <a:ext cx="956132" cy="934080"/>
          </a:xfrm>
          <a:prstGeom prst="line">
            <a:avLst/>
          </a:prstGeom>
          <a:ln w="381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H="1">
            <a:off x="5457696" y="1605739"/>
            <a:ext cx="941843" cy="921493"/>
          </a:xfrm>
          <a:prstGeom prst="line">
            <a:avLst/>
          </a:prstGeom>
          <a:ln w="381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H="1">
            <a:off x="6398948" y="1587179"/>
            <a:ext cx="591" cy="1837164"/>
          </a:xfrm>
          <a:prstGeom prst="line">
            <a:avLst/>
          </a:prstGeom>
          <a:ln w="381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本框 47"/>
          <p:cNvSpPr txBox="1"/>
          <p:nvPr/>
        </p:nvSpPr>
        <p:spPr>
          <a:xfrm>
            <a:off x="8558983" y="596346"/>
            <a:ext cx="3371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片区培训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8782495" y="3964318"/>
            <a:ext cx="3770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个人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学习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2579201" y="596346"/>
            <a:ext cx="2863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公司培训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2579201" y="3929147"/>
            <a:ext cx="3847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厂家到店</a:t>
            </a:r>
          </a:p>
        </p:txBody>
      </p:sp>
      <p:sp>
        <p:nvSpPr>
          <p:cNvPr id="3" name="矩形 2"/>
          <p:cNvSpPr/>
          <p:nvPr/>
        </p:nvSpPr>
        <p:spPr>
          <a:xfrm>
            <a:off x="5355301" y="6203146"/>
            <a:ext cx="2031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参加执业药师考试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17666" y="4399637"/>
            <a:ext cx="2362562" cy="132598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pan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1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1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5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5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9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3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600"/>
                            </p:stCondLst>
                            <p:childTnLst>
                              <p:par>
                                <p:cTn id="55" presetID="1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5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8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2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5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6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0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4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 rot="16200000">
            <a:off x="5071908" y="-262092"/>
            <a:ext cx="1991032" cy="12192000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8657302" y="5737120"/>
            <a:ext cx="3052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销售分析表</a:t>
            </a:r>
            <a:endParaRPr lang="en-US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10" name="图表 9"/>
          <p:cNvGraphicFramePr/>
          <p:nvPr/>
        </p:nvGraphicFramePr>
        <p:xfrm>
          <a:off x="634179" y="432914"/>
          <a:ext cx="8647472" cy="5188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d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9" presetClass="entr" presetSubtype="0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10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/>
          <p:cNvSpPr/>
          <p:nvPr/>
        </p:nvSpPr>
        <p:spPr>
          <a:xfrm>
            <a:off x="14288" y="-14288"/>
            <a:ext cx="1943100" cy="6858000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 w="5715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-171754" y="5945258"/>
            <a:ext cx="2057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CC9900"/>
                </a:solidFill>
                <a:latin typeface="微软雅黑" pitchFamily="34" charset="-122"/>
                <a:ea typeface="微软雅黑" pitchFamily="34" charset="-122"/>
              </a:rPr>
              <a:t>日常工作</a:t>
            </a:r>
            <a:endParaRPr lang="en-US" altLang="zh-CN" sz="2800" b="1" dirty="0" smtClean="0">
              <a:solidFill>
                <a:srgbClr val="CC99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任意多边形 10"/>
          <p:cNvSpPr/>
          <p:nvPr/>
        </p:nvSpPr>
        <p:spPr>
          <a:xfrm>
            <a:off x="1285875" y="34668"/>
            <a:ext cx="11123649" cy="6172200"/>
          </a:xfrm>
          <a:custGeom>
            <a:avLst/>
            <a:gdLst>
              <a:gd name="connsiteX0" fmla="*/ 0 w 11123649"/>
              <a:gd name="connsiteY0" fmla="*/ 0 h 6118225"/>
              <a:gd name="connsiteX1" fmla="*/ 828675 w 11123649"/>
              <a:gd name="connsiteY1" fmla="*/ 771525 h 6118225"/>
              <a:gd name="connsiteX2" fmla="*/ 3671888 w 11123649"/>
              <a:gd name="connsiteY2" fmla="*/ 1314450 h 6118225"/>
              <a:gd name="connsiteX3" fmla="*/ 5086350 w 11123649"/>
              <a:gd name="connsiteY3" fmla="*/ 3414712 h 6118225"/>
              <a:gd name="connsiteX4" fmla="*/ 8358188 w 11123649"/>
              <a:gd name="connsiteY4" fmla="*/ 4014787 h 6118225"/>
              <a:gd name="connsiteX5" fmla="*/ 10858500 w 11123649"/>
              <a:gd name="connsiteY5" fmla="*/ 5900737 h 6118225"/>
              <a:gd name="connsiteX6" fmla="*/ 10929938 w 11123649"/>
              <a:gd name="connsiteY6" fmla="*/ 6000750 h 611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123649" h="6118225">
                <a:moveTo>
                  <a:pt x="0" y="0"/>
                </a:moveTo>
                <a:cubicBezTo>
                  <a:pt x="108347" y="276225"/>
                  <a:pt x="216694" y="552450"/>
                  <a:pt x="828675" y="771525"/>
                </a:cubicBezTo>
                <a:cubicBezTo>
                  <a:pt x="1440656" y="990600"/>
                  <a:pt x="2962276" y="873919"/>
                  <a:pt x="3671888" y="1314450"/>
                </a:cubicBezTo>
                <a:cubicBezTo>
                  <a:pt x="4381500" y="1754981"/>
                  <a:pt x="4305300" y="2964656"/>
                  <a:pt x="5086350" y="3414712"/>
                </a:cubicBezTo>
                <a:cubicBezTo>
                  <a:pt x="5867400" y="3864768"/>
                  <a:pt x="7396163" y="3600449"/>
                  <a:pt x="8358188" y="4014787"/>
                </a:cubicBezTo>
                <a:cubicBezTo>
                  <a:pt x="9320213" y="4429125"/>
                  <a:pt x="10429875" y="5569743"/>
                  <a:pt x="10858500" y="5900737"/>
                </a:cubicBezTo>
                <a:cubicBezTo>
                  <a:pt x="11287125" y="6231731"/>
                  <a:pt x="11108531" y="6116240"/>
                  <a:pt x="10929938" y="6000750"/>
                </a:cubicBez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/>
          <p:cNvGrpSpPr/>
          <p:nvPr/>
        </p:nvGrpSpPr>
        <p:grpSpPr>
          <a:xfrm rot="18969495">
            <a:off x="1040205" y="-771001"/>
            <a:ext cx="468000" cy="468000"/>
            <a:chOff x="2300286" y="1957388"/>
            <a:chExt cx="540000" cy="540000"/>
          </a:xfrm>
        </p:grpSpPr>
        <p:sp>
          <p:nvSpPr>
            <p:cNvPr id="12" name="泪滴形 11"/>
            <p:cNvSpPr/>
            <p:nvPr/>
          </p:nvSpPr>
          <p:spPr>
            <a:xfrm>
              <a:off x="2300286" y="1957388"/>
              <a:ext cx="540000" cy="540000"/>
            </a:xfrm>
            <a:prstGeom prst="teardrop">
              <a:avLst>
                <a:gd name="adj" fmla="val 150259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2477419" y="2134519"/>
              <a:ext cx="185738" cy="185738"/>
            </a:xfrm>
            <a:prstGeom prst="ellipse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 rot="8064243">
            <a:off x="1919031" y="-954430"/>
            <a:ext cx="468000" cy="468000"/>
            <a:chOff x="2300286" y="1957388"/>
            <a:chExt cx="540000" cy="540000"/>
          </a:xfrm>
        </p:grpSpPr>
        <p:sp>
          <p:nvSpPr>
            <p:cNvPr id="16" name="泪滴形 15"/>
            <p:cNvSpPr/>
            <p:nvPr/>
          </p:nvSpPr>
          <p:spPr>
            <a:xfrm>
              <a:off x="2300286" y="1957388"/>
              <a:ext cx="540000" cy="540000"/>
            </a:xfrm>
            <a:prstGeom prst="teardrop">
              <a:avLst>
                <a:gd name="adj" fmla="val 150259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2477419" y="2134519"/>
              <a:ext cx="185738" cy="185738"/>
            </a:xfrm>
            <a:prstGeom prst="ellipse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/>
          <p:cNvGrpSpPr/>
          <p:nvPr/>
        </p:nvGrpSpPr>
        <p:grpSpPr>
          <a:xfrm rot="18969495">
            <a:off x="6229372" y="-530189"/>
            <a:ext cx="468000" cy="468000"/>
            <a:chOff x="2300286" y="1957388"/>
            <a:chExt cx="540000" cy="540000"/>
          </a:xfrm>
        </p:grpSpPr>
        <p:sp>
          <p:nvSpPr>
            <p:cNvPr id="19" name="泪滴形 18"/>
            <p:cNvSpPr/>
            <p:nvPr/>
          </p:nvSpPr>
          <p:spPr>
            <a:xfrm>
              <a:off x="2300286" y="1957388"/>
              <a:ext cx="540000" cy="540000"/>
            </a:xfrm>
            <a:prstGeom prst="teardrop">
              <a:avLst>
                <a:gd name="adj" fmla="val 150259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>
              <a:off x="2477419" y="2134519"/>
              <a:ext cx="185738" cy="185738"/>
            </a:xfrm>
            <a:prstGeom prst="ellipse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9204298" y="5760592"/>
            <a:ext cx="2647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门</a:t>
            </a:r>
            <a:r>
              <a:rPr lang="zh-CN" altLang="en-US" dirty="0"/>
              <a:t>店上贴心专业化销售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8635775" y="2712964"/>
            <a:ext cx="2571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pc="300" dirty="0" smtClean="0">
                <a:latin typeface="微软雅黑" pitchFamily="34" charset="-122"/>
                <a:ea typeface="微软雅黑" pitchFamily="34" charset="-122"/>
              </a:rPr>
              <a:t>为</a:t>
            </a:r>
            <a:r>
              <a:rPr lang="zh-CN" altLang="en-US" spc="300" dirty="0">
                <a:latin typeface="微软雅黑" pitchFamily="34" charset="-122"/>
                <a:ea typeface="微软雅黑" pitchFamily="34" charset="-122"/>
              </a:rPr>
              <a:t>顾客熬胶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834776" y="4320450"/>
            <a:ext cx="1918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为</a:t>
            </a:r>
            <a:r>
              <a:rPr lang="zh-CN" altLang="en-US" dirty="0"/>
              <a:t>顾客送药</a:t>
            </a:r>
          </a:p>
        </p:txBody>
      </p:sp>
      <p:grpSp>
        <p:nvGrpSpPr>
          <p:cNvPr id="25" name="组合 24"/>
          <p:cNvGrpSpPr/>
          <p:nvPr/>
        </p:nvGrpSpPr>
        <p:grpSpPr>
          <a:xfrm rot="18969495">
            <a:off x="1257261" y="-657200"/>
            <a:ext cx="468000" cy="468000"/>
            <a:chOff x="2300286" y="1957388"/>
            <a:chExt cx="540000" cy="540000"/>
          </a:xfrm>
        </p:grpSpPr>
        <p:sp>
          <p:nvSpPr>
            <p:cNvPr id="26" name="泪滴形 25"/>
            <p:cNvSpPr/>
            <p:nvPr/>
          </p:nvSpPr>
          <p:spPr>
            <a:xfrm>
              <a:off x="2300286" y="1957388"/>
              <a:ext cx="540000" cy="540000"/>
            </a:xfrm>
            <a:prstGeom prst="teardrop">
              <a:avLst>
                <a:gd name="adj" fmla="val 150259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椭圆 26"/>
            <p:cNvSpPr/>
            <p:nvPr/>
          </p:nvSpPr>
          <p:spPr>
            <a:xfrm>
              <a:off x="2477419" y="2134519"/>
              <a:ext cx="185738" cy="185738"/>
            </a:xfrm>
            <a:prstGeom prst="ellipse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8" name="文本框 27"/>
          <p:cNvSpPr txBox="1"/>
          <p:nvPr/>
        </p:nvSpPr>
        <p:spPr>
          <a:xfrm>
            <a:off x="3287322" y="2528298"/>
            <a:ext cx="2647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获</a:t>
            </a:r>
            <a:r>
              <a:rPr lang="zh-CN" altLang="en-US" dirty="0"/>
              <a:t>顾客认可称赞</a:t>
            </a:r>
          </a:p>
        </p:txBody>
      </p:sp>
      <p:grpSp>
        <p:nvGrpSpPr>
          <p:cNvPr id="29" name="组合 28"/>
          <p:cNvGrpSpPr/>
          <p:nvPr/>
        </p:nvGrpSpPr>
        <p:grpSpPr>
          <a:xfrm rot="8064243">
            <a:off x="1651953" y="-805839"/>
            <a:ext cx="468000" cy="468000"/>
            <a:chOff x="2300286" y="1957388"/>
            <a:chExt cx="540000" cy="540000"/>
          </a:xfrm>
        </p:grpSpPr>
        <p:sp>
          <p:nvSpPr>
            <p:cNvPr id="30" name="泪滴形 29"/>
            <p:cNvSpPr/>
            <p:nvPr/>
          </p:nvSpPr>
          <p:spPr>
            <a:xfrm>
              <a:off x="2300286" y="1957388"/>
              <a:ext cx="540000" cy="540000"/>
            </a:xfrm>
            <a:prstGeom prst="teardrop">
              <a:avLst>
                <a:gd name="adj" fmla="val 150259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2477419" y="2134519"/>
              <a:ext cx="185738" cy="185738"/>
            </a:xfrm>
            <a:prstGeom prst="ellipse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2039210" y="1154188"/>
            <a:ext cx="2571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pc="300" dirty="0" smtClean="0">
                <a:latin typeface="微软雅黑" pitchFamily="34" charset="-122"/>
                <a:ea typeface="微软雅黑" pitchFamily="34" charset="-122"/>
              </a:rPr>
              <a:t>特别</a:t>
            </a:r>
            <a:r>
              <a:rPr lang="zh-CN" altLang="en-US" spc="300" dirty="0">
                <a:latin typeface="微软雅黑" pitchFamily="34" charset="-122"/>
                <a:ea typeface="微软雅黑" pitchFamily="34" charset="-122"/>
              </a:rPr>
              <a:t>开心和满足</a:t>
            </a:r>
          </a:p>
        </p:txBody>
      </p:sp>
      <p:sp>
        <p:nvSpPr>
          <p:cNvPr id="4" name="矩形 3"/>
          <p:cNvSpPr/>
          <p:nvPr/>
        </p:nvSpPr>
        <p:spPr>
          <a:xfrm>
            <a:off x="1999771" y="5623338"/>
            <a:ext cx="6096000" cy="100584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spc="300" dirty="0">
                <a:latin typeface="微软雅黑" pitchFamily="34" charset="-122"/>
                <a:ea typeface="微软雅黑" pitchFamily="34" charset="-122"/>
              </a:rPr>
              <a:t>“诚信为本，顾客至上”</a:t>
            </a:r>
            <a:endParaRPr lang="zh-CN" altLang="en-US" sz="2000" b="1" spc="3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pc="300" dirty="0">
                <a:latin typeface="微软雅黑" pitchFamily="34" charset="-122"/>
                <a:ea typeface="微软雅黑" pitchFamily="34" charset="-122"/>
              </a:rPr>
              <a:t> 以“顾客需要和满意为中心”为服务宗旨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d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14051 L 0.00104 0.14074 C 0.00286 0.14699 0.00508 0.15347 0.00677 0.16018 C 0.00755 0.16435 0.00729 0.16875 0.00794 0.17292 C 0.00885 0.17801 0.01028 0.18264 0.0108 0.18796 C 0.01172 0.19282 0.01393 0.20995 0.01536 0.21296 C 0.01666 0.2162 0.01823 0.21921 0.01953 0.22292 C 0.02161 0.22755 0.02239 0.23449 0.02526 0.23796 L 0.03385 0.24792 C 0.03476 0.25023 0.03541 0.25324 0.03672 0.25509 C 0.04883 0.27384 0.04114 0.26042 0.04974 0.26782 C 0.05117 0.26898 0.05247 0.27153 0.0539 0.27292 C 0.05859 0.27616 0.06367 0.27824 0.06823 0.28009 C 0.07018 0.28171 0.07213 0.28403 0.07409 0.28518 C 0.07799 0.28773 0.08802 0.28912 0.09127 0.29005 C 0.09518 0.29143 0.09896 0.29398 0.10273 0.29514 C 0.1056 0.2963 0.10859 0.29653 0.11133 0.29792 C 0.11432 0.29907 0.11705 0.30162 0.11992 0.30301 C 0.12877 0.30648 0.12396 0.3044 0.13437 0.31018 L 0.14297 0.31505 C 0.14453 0.3162 0.14583 0.31736 0.14739 0.31782 C 0.15026 0.31852 0.15312 0.31921 0.15599 0.32014 C 0.15989 0.32176 0.16354 0.32477 0.16745 0.32523 C 0.19284 0.32847 0.18086 0.32685 0.20325 0.33009 C 0.20677 0.33148 0.21601 0.33495 0.21914 0.33518 C 0.2276 0.33657 0.23646 0.3368 0.24505 0.33796 C 0.2664 0.34514 0.25442 0.34213 0.28073 0.34514 C 0.28424 0.3463 0.28763 0.34653 0.29088 0.34792 C 0.29245 0.34815 0.29362 0.34977 0.29505 0.35023 C 0.3013 0.35162 0.30755 0.35185 0.31393 0.35301 C 0.32864 0.35926 0.32135 0.35671 0.33528 0.36018 C 0.33815 0.3618 0.34153 0.36227 0.34388 0.36505 C 0.35221 0.375 0.34427 0.36643 0.35247 0.37292 C 0.36497 0.38218 0.35247 0.3743 0.36276 0.38009 C 0.37304 0.39236 0.36002 0.37778 0.37265 0.39028 C 0.38047 0.39792 0.37343 0.39329 0.38125 0.39792 C 0.38281 0.40023 0.38424 0.40278 0.38554 0.40509 C 0.38659 0.40764 0.38724 0.41065 0.38854 0.41296 C 0.38971 0.41481 0.3914 0.41597 0.39271 0.41805 C 0.39427 0.42014 0.39557 0.42292 0.397 0.42523 C 0.40234 0.45278 0.39401 0.41134 0.4013 0.44028 C 0.4026 0.44514 0.40325 0.45023 0.40416 0.45509 C 0.40481 0.45787 0.40481 0.46065 0.40573 0.46296 L 0.41133 0.47801 L 0.41445 0.48518 C 0.41771 0.50301 0.41328 0.48125 0.41849 0.50301 C 0.42226 0.51736 0.41745 0.50347 0.42304 0.51805 C 0.4233 0.52014 0.4237 0.52292 0.42435 0.52523 C 0.42513 0.52801 0.42656 0.53009 0.42721 0.53287 C 0.43268 0.55555 0.42435 0.53148 0.43151 0.55023 C 0.4319 0.55347 0.43216 0.55718 0.43294 0.56018 C 0.4345 0.56574 0.43763 0.56968 0.43867 0.57523 C 0.43932 0.57801 0.43945 0.58055 0.4401 0.58287 C 0.44284 0.59074 0.44518 0.59259 0.44726 0.60023 C 0.44804 0.60278 0.44817 0.60555 0.44883 0.6081 C 0.44961 0.61134 0.45078 0.61435 0.45169 0.61805 C 0.45221 0.62014 0.45234 0.62292 0.45299 0.62523 C 0.45481 0.63055 0.45781 0.63472 0.45872 0.64028 C 0.45963 0.64514 0.46002 0.65116 0.46159 0.65532 C 0.46263 0.6581 0.4638 0.66018 0.46445 0.66296 C 0.46575 0.66782 0.46575 0.67361 0.46731 0.67801 C 0.46836 0.68032 0.46927 0.6831 0.47018 0.68518 C 0.47161 0.68796 0.47343 0.69005 0.47448 0.69305 C 0.47578 0.69583 0.47656 0.6993 0.4776 0.70301 C 0.47799 0.70532 0.47799 0.70833 0.47877 0.71018 C 0.48008 0.71319 0.48203 0.71505 0.4832 0.71805 C 0.48541 0.72268 0.48646 0.72847 0.48893 0.7331 C 0.49036 0.73518 0.49192 0.73773 0.49323 0.74028 C 0.49427 0.74282 0.49492 0.74583 0.49609 0.74792 C 0.4983 0.75162 0.50911 0.76389 0.51041 0.76528 L 0.51484 0.77014 C 0.51614 0.77199 0.51745 0.7743 0.51901 0.77523 L 0.53216 0.7831 C 0.53333 0.78356 0.53476 0.78472 0.5362 0.78518 C 0.5401 0.7868 0.54388 0.78889 0.54778 0.79028 C 0.55065 0.79143 0.55364 0.79167 0.55638 0.79305 C 0.55937 0.79421 0.56211 0.79653 0.56497 0.79792 C 0.56836 0.79907 0.57187 0.79907 0.57513 0.80023 C 0.58086 0.80255 0.58672 0.80532 0.59245 0.8081 L 0.6039 0.81296 C 0.61159 0.81736 0.60481 0.81389 0.61536 0.81805 C 0.61731 0.81852 0.61914 0.81944 0.62109 0.82014 C 0.62252 0.82106 0.62383 0.82245 0.62526 0.82292 C 0.63047 0.82407 0.6358 0.82523 0.64127 0.82523 C 0.67461 0.82685 0.70807 0.82685 0.74153 0.82801 C 0.75455 0.83356 0.7388 0.82708 0.76015 0.8331 C 0.76224 0.83333 0.76419 0.83449 0.76588 0.83518 C 0.76758 0.83611 0.77031 0.83796 0.77031 0.83843 L 0.77031 0.83796 " pathEditMode="relative" rAng="0" ptsTypes="AAAAAAAAAAAAAAAAAAAAAAAAAAAAAAAAAAAAAAAAAAAAAAAAAAAAAAAAAAAAAAAAAAAAAAAAAAAAAAAAAAAAAAAAA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464" y="3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135 0.03611 L -0.07135 0.03657 C -0.06966 0.04236 -0.06745 0.04907 -0.06523 0.05579 C -0.06393 0.0581 -0.06276 0.06018 -0.06211 0.06204 C -0.06093 0.06412 -0.06067 0.0662 -0.05989 0.06805 C -0.05937 0.07037 -0.05247 0.0838 -0.05208 0.0838 C -0.05039 0.08495 -0.04883 0.08588 -0.04687 0.08796 C -0.03815 0.11065 -0.05117 0.07986 -0.03737 0.1044 C -0.03203 0.11273 -0.03971 0.10949 -0.03203 0.11921 C -0.02708 0.12569 -0.02161 0.12755 -0.01549 0.13171 C -0.00716 0.13866 -0.01484 0.13472 -0.00403 0.13819 C -0.00273 0.14005 -0.00104 0.14167 0.00052 0.14236 C 0.00352 0.14467 0.01029 0.14699 0.01029 0.14722 C 0.01237 0.14815 0.01354 0.15 0.01563 0.15116 C 0.03282 0.16065 0.03386 0.1581 0.05482 0.15995 C 0.09271 0.17106 0.06133 0.16273 0.09141 0.16829 C 0.1056 0.17106 0.09388 0.16921 0.10404 0.17268 C 0.1069 0.17361 0.1099 0.17407 0.11263 0.17477 C 0.11393 0.17569 0.11589 0.17755 0.11719 0.1787 C 0.12045 0.18102 0.12396 0.18171 0.12696 0.18356 C 0.13698 0.18819 0.1306 0.18518 0.15183 0.18773 C 0.15573 0.18866 0.15951 0.19074 0.16198 0.19167 C 0.17552 0.19514 0.19701 0.19514 0.20638 0.19583 C 0.21446 0.19722 0.22422 0.19861 0.23282 0.19977 C 0.24115 0.20231 0.25039 0.20417 0.25886 0.20625 C 0.26133 0.20764 0.26302 0.2081 0.2655 0.2088 C 0.26901 0.20972 0.27214 0.21018 0.27565 0.21111 C 0.27774 0.2118 0.27943 0.21227 0.28216 0.21273 C 0.28477 0.21412 0.28737 0.21458 0.28998 0.21528 C 0.29245 0.21574 0.2944 0.21713 0.29649 0.21759 C 0.31315 0.22176 0.31042 0.22106 0.32448 0.22407 C 0.32539 0.22523 0.32539 0.22708 0.32982 0.22824 C 0.33529 0.23217 0.33464 0.22824 0.34128 0.23217 C 0.34545 0.23634 0.34948 0.23981 0.35547 0.24282 C 0.35547 0.24421 0.36055 0.24467 0.36237 0.24514 C 0.3793 0.25162 0.36563 0.24768 0.38047 0.25162 C 0.38568 0.25625 0.39089 0.25995 0.39558 0.26875 C 0.39558 0.27106 0.39558 0.27292 0.39558 0.27523 C 0.40117 0.28171 0.39961 0.28333 0.40365 0.29051 C 0.40482 0.29213 0.40573 0.29282 0.40573 0.29467 C 0.41576 0.31273 0.40573 0.28935 0.4138 0.30694 C 0.4142 0.30972 0.41576 0.3118 0.41576 0.31342 C 0.42149 0.33819 0.41472 0.3081 0.42162 0.3287 C 0.4224 0.33125 0.42292 0.33426 0.42357 0.3368 C 0.42409 0.33935 0.42448 0.34167 0.42487 0.34329 C 0.43229 0.36643 0.42409 0.33634 0.43138 0.36273 C 0.43216 0.36481 0.43216 0.36759 0.43347 0.36921 C 0.43477 0.37222 0.43581 0.37523 0.43581 0.37778 C 0.44128 0.38935 0.43581 0.3787 0.4431 0.39051 C 0.44453 0.39329 0.44532 0.3963 0.44597 0.3993 C 0.44597 0.40116 0.44597 0.40347 0.44597 0.40579 C 0.44597 0.4081 0.45052 0.40995 0.45143 0.41227 C 0.45547 0.42731 0.44597 0.4088 0.45586 0.42477 C 0.45586 0.42685 0.45586 0.4294 0.45586 0.43125 C 0.46081 0.43403 0.46185 0.4368 0.46276 0.43981 C 0.46367 0.44167 0.46563 0.44398 0.46602 0.4463 C 0.46602 0.45833 0.46602 0.45694 0.47292 0.46528 C 0.47409 0.46736 0.47591 0.46991 0.47591 0.47176 C 0.48203 0.48819 0.47591 0.46829 0.48282 0.48472 C 0.48321 0.4868 0.48321 0.48935 0.48399 0.49097 C 0.48607 0.49583 0.48607 0.49977 0.48646 0.50393 C 0.49206 0.50579 0.49323 0.50833 0.49401 0.51042 C 0.49453 0.51296 0.49453 0.51643 0.4961 0.51875 C 0.4961 0.52176 0.4961 0.52292 0.49623 0.52523 C 0.50183 0.52685 0.503 0.52986 0.50391 0.53171 C 0.50521 0.53403 0.50625 0.53588 0.50625 0.53819 C 0.50625 0.53981 0.50651 0.54282 0.51211 0.54444 C 0.51524 0.5493 0.51628 0.55278 0.52188 0.55741 C 0.52396 0.55926 0.52474 0.56296 0.5263 0.56389 C 0.5263 0.56458 0.5263 0.56528 0.53177 0.56574 C 0.53451 0.56736 0.53607 0.56944 0.53646 0.57037 C 0.53724 0.57106 0.54427 0.57106 0.54636 0.57222 C 0.54636 0.57338 0.55313 0.57592 0.55651 0.57685 C 0.56172 0.57963 0.56641 0.58449 0.57162 0.58727 C 0.57292 0.59074 0.57487 0.59236 0.57643 0.59583 C 0.57683 0.5963 0.57735 0.59745 0.57826 0.59838 " pathEditMode="relative" rAng="0" ptsTypes="AAAAAAAAAAAAAAAAAAAAAAAAAAAAAAAAAAAAAAAAAAAAAAAAAAAAAAAAAAAAAAAAAAAAAAAAAAAA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487" y="28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2461 -0.03819 L -0.42461 -0.0368 C -0.42422 -0.0118 -0.42422 0.01598 -0.42253 0.0419 C -0.42175 0.05209 -0.41888 0.05811 -0.41784 0.06852 C -0.41641 0.07987 -0.41641 0.09237 -0.41537 0.10371 C -0.41393 0.1213 -0.41237 0.13912 -0.41068 0.15787 C -0.4099 0.16598 -0.41016 0.17755 -0.4082 0.1838 C -0.3875 0.2625 -0.41276 0.16297 -0.39636 0.2375 C -0.3944 0.247 -0.39154 0.2551 -0.38932 0.26459 C -0.38841 0.27292 -0.38841 0.28426 -0.38698 0.29144 C -0.3836 0.30718 -0.37722 0.3125 -0.37253 0.3176 C -0.37031 0.32686 -0.36836 0.33727 -0.3655 0.34468 C -0.36328 0.34977 -0.36068 0.34977 -0.35847 0.35394 C -0.35586 0.35811 -0.35365 0.36644 -0.35117 0.37153 C -0.34909 0.3757 -0.34623 0.37662 -0.34401 0.38079 C -0.34154 0.38496 -0.33959 0.39329 -0.33685 0.39838 C -0.33464 0.40255 -0.33216 0.40371 -0.32995 0.40672 C -0.30925 0.43982 -0.32995 0.41297 -0.31315 0.43357 C -0.29284 0.48473 -0.31862 0.42338 -0.29896 0.46065 C -0.28828 0.48172 -0.29597 0.47755 -0.28464 0.48774 C -0.27357 0.49723 -0.26198 0.49815 -0.25156 0.51482 C -0.24753 0.51991 -0.24362 0.52709 -0.23959 0.53241 C -0.23568 0.53658 -0.23177 0.54075 -0.22774 0.54075 C -0.20391 0.54584 -0.18008 0.547 -0.15638 0.55 C -0.13477 0.57686 -0.16875 0.53542 -0.13737 0.5676 C -0.13255 0.57269 -0.12826 0.58218 -0.12318 0.58519 C -0.11524 0.59144 -0.10716 0.59051 -0.09948 0.59445 C -0.09531 0.59653 -0.09154 0.60186 -0.0875 0.60394 C -0.07735 0.60811 -0.06693 0.60903 -0.05651 0.61227 C -0.04857 0.61528 -0.04089 0.61737 -0.03281 0.62153 C -0.0155 0.62987 -0.01914 0.63403 0.00039 0.63912 C 0.00586 0.64051 0.01133 0.63912 0.01732 0.63912 L 0.01732 0.64051 " pathEditMode="relative" rAng="0" ptsTypes="AAAAAAAAAAAAAAAAAAAAAAAAAAAAAAAAA">
                                      <p:cBhvr>
                                        <p:cTn id="3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96" y="3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063 -0.32037 L -0.44063 -0.31991 C -0.43881 -0.31366 -0.43659 -0.30741 -0.43503 -0.30093 C -0.43425 -0.29676 -0.43451 -0.29237 -0.43386 -0.28843 C -0.43295 -0.28334 -0.43151 -0.27871 -0.43099 -0.27362 C -0.43021 -0.26875 -0.42813 -0.25209 -0.4267 -0.24908 C -0.4254 -0.24584 -0.42396 -0.24306 -0.42266 -0.23936 C -0.42058 -0.23473 -0.41993 -0.22801 -0.41719 -0.22454 L -0.40886 -0.21482 C -0.40795 -0.2125 -0.40743 -0.20949 -0.40612 -0.20787 C -0.39441 -0.18936 -0.40183 -0.20255 -0.39349 -0.19514 C -0.39206 -0.19422 -0.39089 -0.19144 -0.38959 -0.19028 C -0.38503 -0.18704 -0.38008 -0.18496 -0.37566 -0.18334 C -0.37383 -0.18149 -0.37188 -0.1794 -0.37006 -0.17824 C -0.36628 -0.1757 -0.35665 -0.17431 -0.35339 -0.17362 C -0.34974 -0.17199 -0.3461 -0.16968 -0.34232 -0.16852 C -0.33972 -0.16713 -0.33672 -0.1669 -0.33412 -0.16574 C -0.33112 -0.16459 -0.32865 -0.16204 -0.32579 -0.16065 C -0.31732 -0.15718 -0.32188 -0.15949 -0.31185 -0.15371 L -0.30352 -0.14908 C -0.30209 -0.14792 -0.30079 -0.14653 -0.29935 -0.14584 C -0.29662 -0.14561 -0.29375 -0.14468 -0.29102 -0.14399 C -0.28724 -0.14213 -0.28373 -0.13936 -0.28008 -0.13889 C -0.25547 -0.13565 -0.26706 -0.13727 -0.24545 -0.13426 C -0.24206 -0.13264 -0.23308 -0.1294 -0.23008 -0.12917 C -0.22188 -0.12755 -0.21342 -0.12755 -0.20508 -0.12616 C -0.18451 -0.11945 -0.1961 -0.12223 -0.17071 -0.11945 C -0.16732 -0.11829 -0.16407 -0.11783 -0.16081 -0.11667 C -0.15951 -0.11644 -0.15847 -0.11482 -0.15691 -0.11436 C -0.15079 -0.11297 -0.14493 -0.11274 -0.13881 -0.11158 C -0.12461 -0.10556 -0.13151 -0.10764 -0.11836 -0.10463 C -0.11563 -0.10301 -0.11224 -0.10255 -0.11003 -0.1 C -0.10196 -0.09005 -0.1099 -0.09862 -0.1017 -0.09213 C -0.08972 -0.08287 -0.1017 -0.09074 -0.0918 -0.08519 C -0.08191 -0.07292 -0.09441 -0.08727 -0.0823 -0.07524 C -0.07474 -0.0676 -0.08151 -0.07223 -0.07396 -0.0676 C -0.0724 -0.06528 -0.0711 -0.06274 -0.0698 -0.06065 C -0.06901 -0.05811 -0.06862 -0.0551 -0.06693 -0.05278 C -0.06628 -0.05116 -0.0642 -0.05 -0.06289 -0.04769 C -0.06159 -0.04584 -0.06016 -0.04306 -0.05925 -0.04074 C -0.05404 -0.01366 -0.06159 -0.05463 -0.05469 -0.02616 C -0.05339 -0.0213 -0.05274 -0.01644 -0.05183 -0.01158 C -0.05157 -0.0088 -0.05157 -0.00602 -0.05039 -0.00371 L -0.04493 0.01111 L -0.04206 0.01805 C -0.03894 0.03564 -0.0431 0.01412 -0.03816 0.03564 C -0.03451 0.04953 -0.03933 0.03588 -0.03373 0.05023 C -0.03347 0.05208 -0.03308 0.05486 -0.03243 0.05694 C -0.03178 0.05972 -0.03021 0.06157 -0.02969 0.06435 C -0.02448 0.08657 -0.03243 0.06296 -0.02553 0.08125 C -0.02513 0.08472 -0.025 0.08796 -0.02409 0.0912 C -0.02266 0.09652 -0.01967 0.10046 -0.01862 0.10578 C -0.01797 0.10879 -0.01784 0.11111 -0.01745 0.11319 C -0.01472 0.12083 -0.01237 0.12314 -0.01042 0.13009 C -0.00964 0.1331 -0.00951 0.13564 -0.00886 0.13796 C -0.00808 0.1412 -0.00691 0.14421 -0.00612 0.14791 C -0.0056 0.15 -0.0056 0.15277 -0.00495 0.15486 C -0.00313 0.16018 -0.00026 0.16435 0.00065 0.16967 C 0.00156 0.17453 0.00182 0.18032 0.00351 0.18449 C 0.00442 0.18726 0.00559 0.18935 0.00625 0.19213 C 0.00742 0.19676 0.00742 0.20254 0.00911 0.20694 C 0.01002 0.20902 0.0108 0.2118 0.01158 0.21388 C 0.01315 0.21666 0.01497 0.21851 0.01588 0.22152 C 0.01705 0.2243 0.01796 0.22777 0.01888 0.23148 C 0.01927 0.23356 0.01927 0.23657 0.02018 0.23842 C 0.02109 0.24143 0.02317 0.24305 0.02421 0.24606 C 0.02643 0.25046 0.02747 0.25625 0.02994 0.26088 C 0.03112 0.26296 0.03268 0.26527 0.03385 0.26782 C 0.03502 0.27013 0.03567 0.27338 0.03671 0.27523 C 0.0388 0.27893 0.04934 0.29097 0.05052 0.29236 L 0.05481 0.29722 C 0.05599 0.29884 0.05742 0.30138 0.05898 0.30208 L 0.07148 0.30972 C 0.07252 0.31041 0.07408 0.31157 0.07552 0.3118 C 0.07929 0.31342 0.08281 0.31551 0.08671 0.31689 C 0.08945 0.31805 0.09231 0.31828 0.09492 0.31944 C 0.09791 0.32083 0.10052 0.32291 0.10325 0.3243 C 0.10651 0.32569 0.10989 0.32569 0.11302 0.32662 C 0.11862 0.32893 0.12421 0.33171 0.12981 0.33426 L 0.14075 0.33912 C 0.14804 0.34328 0.14166 0.34004 0.15182 0.34398 C 0.15364 0.34467 0.15533 0.3456 0.15742 0.34629 C 0.15872 0.34699 0.16002 0.34838 0.16132 0.34884 C 0.1664 0.35023 0.17148 0.35115 0.17682 0.35115 C 0.20898 0.35277 0.24114 0.35277 0.27356 0.3537 C 0.28606 0.35949 0.27096 0.35301 0.2914 0.35879 C 0.29349 0.35902 0.29544 0.36041 0.29674 0.36088 C 0.29869 0.3618 0.30143 0.36365 0.30143 0.36435 L 0.30143 0.36365 " pathEditMode="relative" rAng="0" ptsTypes="AAAAAAAAAAAAAAAAAAAAAAAAAAAAAAAAAAAAAAAAAAAAAAAAAAAAAAAAAAAAAAAAAAAAAAAAAAAAAAAAAAAAAAAAA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96" y="3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136 0.03611 L -0.07136 0.03657 C -0.07097 0.03773 -0.07031 0.03912 -0.06979 0.04051 C -0.0694 0.04097 -0.06901 0.04143 -0.06888 0.04166 C -0.06862 0.04236 -0.06849 0.04259 -0.06823 0.04305 C -0.0681 0.04352 -0.06628 0.04629 -0.06615 0.04629 C -0.06563 0.04652 -0.06524 0.04676 -0.06472 0.04722 C -0.06237 0.05208 -0.06589 0.0456 -0.06211 0.05069 C -0.06068 0.05231 -0.06276 0.05162 -0.06068 0.05347 C -0.05925 0.05486 -0.05781 0.05555 -0.05612 0.05625 C -0.05378 0.05787 -0.05599 0.05671 -0.053 0.0574 C -0.05261 0.0581 -0.05222 0.05833 -0.0517 0.05833 C -0.05091 0.05902 -0.04909 0.05926 -0.04909 0.05972 C -0.04844 0.05972 -0.04818 0.05995 -0.04753 0.06041 C -0.04284 0.06203 -0.04258 0.06134 -0.03685 0.06157 C -0.02643 0.06412 -0.03503 0.06227 -0.02683 0.06365 C -0.02292 0.06412 -0.02617 0.06365 -0.02331 0.06458 C -0.02253 0.06458 -0.02175 0.06481 -0.02097 0.06481 C -0.02071 0.06504 -0.02005 0.06551 -0.01979 0.06574 C -0.01888 0.06643 -0.01784 0.06643 -0.01706 0.06666 C -0.01433 0.06782 -0.01615 0.06713 -0.01029 0.06782 C -0.00925 0.06782 -0.00821 0.06805 -0.00742 0.06828 C -0.00378 0.06898 0.00208 0.06898 0.00469 0.06944 C 0.0069 0.06967 0.0095 0.06967 0.01198 0.07037 C 0.01419 0.0706 0.01679 0.07083 0.01901 0.07152 C 0.01979 0.07152 0.02018 0.07199 0.02083 0.07199 C 0.02187 0.07222 0.02265 0.07222 0.0237 0.07222 C 0.02422 0.07291 0.02474 0.07291 0.02539 0.07291 C 0.02617 0.07291 0.02682 0.07314 0.0276 0.07314 C 0.02825 0.07314 0.02877 0.07361 0.02942 0.07407 C 0.03398 0.07453 0.0332 0.07453 0.03698 0.07546 C 0.03724 0.07546 0.03724 0.07569 0.03854 0.07615 C 0.03997 0.07662 0.03984 0.07615 0.04166 0.07662 C 0.04284 0.07777 0.04388 0.07824 0.04557 0.07893 C 0.04557 0.07939 0.04687 0.07939 0.04739 0.07939 C 0.05208 0.08078 0.0483 0.07986 0.05234 0.08078 C 0.05377 0.08194 0.05521 0.0824 0.05651 0.08426 C 0.05651 0.08449 0.05651 0.08495 0.05651 0.08541 C 0.05807 0.0868 0.05768 0.08703 0.05872 0.08865 C 0.05911 0.08935 0.05924 0.08935 0.05924 0.08958 C 0.06211 0.09328 0.05924 0.08842 0.06146 0.09189 C 0.06159 0.09259 0.06211 0.09328 0.06211 0.09352 C 0.06367 0.09861 0.06172 0.09213 0.06367 0.09652 C 0.06393 0.09699 0.06406 0.09768 0.06419 0.09861 C 0.06432 0.09861 0.06445 0.09953 0.06458 0.09953 C 0.06653 0.10439 0.06432 0.09838 0.06627 0.10347 C 0.06653 0.10416 0.06653 0.10486 0.06692 0.10509 C 0.06732 0.10532 0.06758 0.10602 0.06758 0.10671 C 0.06901 0.10926 0.06758 0.10694 0.06953 0.10926 C 0.06992 0.10995 0.07018 0.11064 0.07031 0.11111 C 0.07031 0.11157 0.07031 0.11227 0.07031 0.1125 C 0.07031 0.11319 0.07161 0.11342 0.07187 0.11389 C 0.07291 0.11689 0.07031 0.11319 0.07304 0.11643 C 0.07304 0.11689 0.07304 0.11736 0.07304 0.11805 C 0.07435 0.11828 0.07474 0.11898 0.07487 0.11944 C 0.07513 0.1199 0.07565 0.1206 0.07578 0.12083 C 0.07578 0.12338 0.07578 0.12314 0.07773 0.125 C 0.07799 0.12523 0.07851 0.12592 0.07851 0.12639 C 0.08021 0.12963 0.07851 0.12569 0.08047 0.12893 C 0.08047 0.12916 0.08047 0.12986 0.08073 0.13009 C 0.08138 0.13102 0.08138 0.13217 0.08138 0.1331 C 0.08294 0.13333 0.08333 0.13379 0.08346 0.13426 C 0.08359 0.13472 0.08359 0.13564 0.08411 0.13588 C 0.08411 0.13657 0.08411 0.1368 0.08411 0.13727 C 0.08567 0.1375 0.08594 0.13819 0.0862 0.13842 C 0.08659 0.13912 0.08685 0.13958 0.08685 0.14004 C 0.08685 0.14051 0.08698 0.1412 0.08841 0.14143 C 0.08932 0.14236 0.08958 0.14305 0.09114 0.14398 C 0.09166 0.14421 0.09192 0.14537 0.09232 0.14537 C 0.09232 0.1456 0.09232 0.14583 0.09388 0.1456 C 0.09453 0.14583 0.09505 0.14652 0.09518 0.14652 C 0.09531 0.14699 0.09726 0.14699 0.09778 0.14722 C 0.09778 0.14745 0.09974 0.14791 0.10065 0.14814 C 0.10208 0.14838 0.10338 0.14977 0.10482 0.15 C 0.10508 0.15115 0.1056 0.15139 0.10612 0.15208 C 0.10612 0.15231 0.10638 0.15231 0.10677 0.15277 " pathEditMode="relative" rAng="0" ptsTypes="AAAAAAAAAAAAAAAAAAAAAAAAAAAAAAAAAAAAAAAAAAAAAAAAAAAAAAAAAAAAAAAAAAAAAAAAAAAA">
                                      <p:cBhvr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06" y="5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8" grpId="0"/>
      <p:bldP spid="32" grpId="0"/>
      <p:bldP spid="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299</Words>
  <Application>Kingsoft Office WPP</Application>
  <PresentationFormat>宽屏</PresentationFormat>
  <Paragraphs>86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郑丽曼</dc:creator>
  <cp:lastModifiedBy>Administrator</cp:lastModifiedBy>
  <cp:revision>179</cp:revision>
  <dcterms:created xsi:type="dcterms:W3CDTF">2013-12-13T14:49:00Z</dcterms:created>
  <dcterms:modified xsi:type="dcterms:W3CDTF">2015-11-18T04:53:21Z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2052-10.1.0.5346</vt:lpwstr>
  </property>
</Properties>
</file>