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1" r:id="rId6"/>
    <p:sldId id="262" r:id="rId7"/>
    <p:sldId id="263" r:id="rId8"/>
    <p:sldId id="266" r:id="rId9"/>
    <p:sldId id="264" r:id="rId10"/>
    <p:sldId id="267"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94" y="57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3BAFC-32BA-4BC2-9871-DEA8CC145C24}" type="datetimeFigureOut">
              <a:rPr lang="zh-CN" altLang="en-US" smtClean="0"/>
              <a:pPr/>
              <a:t>2015/1/13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A8FC3-6133-489B-A558-CC36409CB60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95EA8FC3-6133-489B-A558-CC36409CB604}" type="slidenum">
              <a:rPr lang="zh-CN" altLang="en-US" smtClean="0"/>
              <a:pPr/>
              <a:t>6</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59E666B-9A4A-415F-834C-478DF8EC8A4C}" type="datetimeFigureOut">
              <a:rPr lang="zh-CN" altLang="en-US" smtClean="0"/>
              <a:pPr/>
              <a:t>2015/1/13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05D774-16B7-4724-AA70-463E814DC7C8}"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59E666B-9A4A-415F-834C-478DF8EC8A4C}" type="datetimeFigureOut">
              <a:rPr lang="zh-CN" altLang="en-US" smtClean="0"/>
              <a:pPr/>
              <a:t>2015/1/13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05D774-16B7-4724-AA70-463E814DC7C8}"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59E666B-9A4A-415F-834C-478DF8EC8A4C}" type="datetimeFigureOut">
              <a:rPr lang="zh-CN" altLang="en-US" smtClean="0"/>
              <a:pPr/>
              <a:t>2015/1/13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05D774-16B7-4724-AA70-463E814DC7C8}"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59E666B-9A4A-415F-834C-478DF8EC8A4C}" type="datetimeFigureOut">
              <a:rPr lang="zh-CN" altLang="en-US" smtClean="0"/>
              <a:pPr/>
              <a:t>2015/1/13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05D774-16B7-4724-AA70-463E814DC7C8}"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59E666B-9A4A-415F-834C-478DF8EC8A4C}" type="datetimeFigureOut">
              <a:rPr lang="zh-CN" altLang="en-US" smtClean="0"/>
              <a:pPr/>
              <a:t>2015/1/13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05D774-16B7-4724-AA70-463E814DC7C8}"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59E666B-9A4A-415F-834C-478DF8EC8A4C}" type="datetimeFigureOut">
              <a:rPr lang="zh-CN" altLang="en-US" smtClean="0"/>
              <a:pPr/>
              <a:t>2015/1/13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05D774-16B7-4724-AA70-463E814DC7C8}"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59E666B-9A4A-415F-834C-478DF8EC8A4C}" type="datetimeFigureOut">
              <a:rPr lang="zh-CN" altLang="en-US" smtClean="0"/>
              <a:pPr/>
              <a:t>2015/1/13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005D774-16B7-4724-AA70-463E814DC7C8}"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59E666B-9A4A-415F-834C-478DF8EC8A4C}" type="datetimeFigureOut">
              <a:rPr lang="zh-CN" altLang="en-US" smtClean="0"/>
              <a:pPr/>
              <a:t>2015/1/13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005D774-16B7-4724-AA70-463E814DC7C8}"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59E666B-9A4A-415F-834C-478DF8EC8A4C}" type="datetimeFigureOut">
              <a:rPr lang="zh-CN" altLang="en-US" smtClean="0"/>
              <a:pPr/>
              <a:t>2015/1/13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005D774-16B7-4724-AA70-463E814DC7C8}"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59E666B-9A4A-415F-834C-478DF8EC8A4C}" type="datetimeFigureOut">
              <a:rPr lang="zh-CN" altLang="en-US" smtClean="0"/>
              <a:pPr/>
              <a:t>2015/1/13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05D774-16B7-4724-AA70-463E814DC7C8}"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59E666B-9A4A-415F-834C-478DF8EC8A4C}" type="datetimeFigureOut">
              <a:rPr lang="zh-CN" altLang="en-US" smtClean="0"/>
              <a:pPr/>
              <a:t>2015/1/13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05D774-16B7-4724-AA70-463E814DC7C8}"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E666B-9A4A-415F-834C-478DF8EC8A4C}" type="datetimeFigureOut">
              <a:rPr lang="zh-CN" altLang="en-US" smtClean="0"/>
              <a:pPr/>
              <a:t>2015/1/13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5D774-16B7-4724-AA70-463E814DC7C8}"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013311115945750.jpg"/>
          <p:cNvPicPr>
            <a:picLocks noChangeAspect="1"/>
          </p:cNvPicPr>
          <p:nvPr/>
        </p:nvPicPr>
        <p:blipFill>
          <a:blip r:embed="rId2" cstate="print"/>
          <a:stretch>
            <a:fillRect/>
          </a:stretch>
        </p:blipFill>
        <p:spPr>
          <a:xfrm>
            <a:off x="0" y="4143380"/>
            <a:ext cx="9144000" cy="2714620"/>
          </a:xfrm>
          <a:prstGeom prst="rect">
            <a:avLst/>
          </a:prstGeom>
        </p:spPr>
      </p:pic>
      <p:pic>
        <p:nvPicPr>
          <p:cNvPr id="5" name="图片 4" descr="345.jpg"/>
          <p:cNvPicPr>
            <a:picLocks noChangeAspect="1"/>
          </p:cNvPicPr>
          <p:nvPr/>
        </p:nvPicPr>
        <p:blipFill>
          <a:blip r:embed="rId3" cstate="print"/>
          <a:stretch>
            <a:fillRect/>
          </a:stretch>
        </p:blipFill>
        <p:spPr>
          <a:xfrm>
            <a:off x="71406" y="71414"/>
            <a:ext cx="1464134" cy="1440000"/>
          </a:xfrm>
          <a:prstGeom prst="rect">
            <a:avLst/>
          </a:prstGeom>
          <a:ln w="88900" cap="sq" cmpd="thickThin">
            <a:solidFill>
              <a:schemeClr val="tx2">
                <a:lumMod val="75000"/>
              </a:schemeClr>
            </a:solidFill>
            <a:prstDash val="solid"/>
            <a:miter lim="800000"/>
          </a:ln>
          <a:effectLst>
            <a:innerShdw blurRad="76200">
              <a:srgbClr val="000000"/>
            </a:innerShdw>
          </a:effectLst>
        </p:spPr>
      </p:pic>
      <p:pic>
        <p:nvPicPr>
          <p:cNvPr id="6" name="图片 5" descr="332.jpg"/>
          <p:cNvPicPr>
            <a:picLocks noChangeAspect="1"/>
          </p:cNvPicPr>
          <p:nvPr/>
        </p:nvPicPr>
        <p:blipFill>
          <a:blip r:embed="rId4" cstate="print"/>
          <a:stretch>
            <a:fillRect/>
          </a:stretch>
        </p:blipFill>
        <p:spPr>
          <a:xfrm>
            <a:off x="71406" y="1857364"/>
            <a:ext cx="1440000" cy="1440000"/>
          </a:xfrm>
          <a:prstGeom prst="rect">
            <a:avLst/>
          </a:prstGeom>
          <a:ln w="88900" cap="sq" cmpd="thickThin">
            <a:solidFill>
              <a:schemeClr val="tx2">
                <a:lumMod val="40000"/>
                <a:lumOff val="60000"/>
              </a:schemeClr>
            </a:solidFill>
            <a:prstDash val="solid"/>
            <a:miter lim="800000"/>
          </a:ln>
          <a:effectLst>
            <a:innerShdw blurRad="76200">
              <a:srgbClr val="000000"/>
            </a:innerShdw>
          </a:effectLst>
        </p:spPr>
      </p:pic>
      <p:pic>
        <p:nvPicPr>
          <p:cNvPr id="7" name="图片 6" descr="%CA%E9.jpg"/>
          <p:cNvPicPr>
            <a:picLocks noChangeAspect="1"/>
          </p:cNvPicPr>
          <p:nvPr/>
        </p:nvPicPr>
        <p:blipFill>
          <a:blip r:embed="rId5" cstate="print"/>
          <a:srcRect r="34212"/>
          <a:stretch>
            <a:fillRect/>
          </a:stretch>
        </p:blipFill>
        <p:spPr>
          <a:xfrm>
            <a:off x="71438" y="3571876"/>
            <a:ext cx="1428734" cy="1440000"/>
          </a:xfrm>
          <a:prstGeom prst="rect">
            <a:avLst/>
          </a:prstGeom>
          <a:ln w="88900" cap="sq" cmpd="thickThin">
            <a:solidFill>
              <a:schemeClr val="accent3">
                <a:lumMod val="75000"/>
              </a:schemeClr>
            </a:solidFill>
            <a:prstDash val="solid"/>
            <a:miter lim="800000"/>
          </a:ln>
          <a:effectLst>
            <a:innerShdw blurRad="76200">
              <a:srgbClr val="000000"/>
            </a:innerShdw>
          </a:effectLst>
        </p:spPr>
      </p:pic>
      <p:pic>
        <p:nvPicPr>
          <p:cNvPr id="8" name="图片 7" descr="2013071743350173.jpg"/>
          <p:cNvPicPr>
            <a:picLocks noChangeAspect="1"/>
          </p:cNvPicPr>
          <p:nvPr/>
        </p:nvPicPr>
        <p:blipFill>
          <a:blip r:embed="rId6" cstate="print"/>
          <a:srcRect l="10092" r="22615" b="5252"/>
          <a:stretch>
            <a:fillRect/>
          </a:stretch>
        </p:blipFill>
        <p:spPr>
          <a:xfrm>
            <a:off x="71406" y="5346586"/>
            <a:ext cx="1428760" cy="1440000"/>
          </a:xfrm>
          <a:prstGeom prst="rect">
            <a:avLst/>
          </a:prstGeom>
          <a:ln w="88900" cap="sq" cmpd="thickThin">
            <a:solidFill>
              <a:schemeClr val="accent5">
                <a:lumMod val="60000"/>
                <a:lumOff val="40000"/>
              </a:schemeClr>
            </a:solidFill>
            <a:prstDash val="solid"/>
            <a:miter lim="800000"/>
          </a:ln>
          <a:effectLst>
            <a:innerShdw blurRad="76200">
              <a:srgbClr val="000000"/>
            </a:innerShdw>
          </a:effectLst>
        </p:spPr>
      </p:pic>
      <p:sp>
        <p:nvSpPr>
          <p:cNvPr id="10" name="矩形 9"/>
          <p:cNvSpPr/>
          <p:nvPr/>
        </p:nvSpPr>
        <p:spPr>
          <a:xfrm>
            <a:off x="2586944" y="1785926"/>
            <a:ext cx="5128328" cy="156966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zh-CN" altLang="en-US" sz="9600" b="1" cap="all" dirty="0">
                <a:ln w="0"/>
                <a:solidFill>
                  <a:schemeClr val="tx1">
                    <a:lumMod val="95000"/>
                    <a:lumOff val="5000"/>
                  </a:schemeClr>
                </a:solidFill>
                <a:effectLst>
                  <a:reflection blurRad="12700" stA="50000" endPos="50000" dist="5000" dir="5400000" sy="-100000" rotWithShape="0"/>
                </a:effectLst>
              </a:rPr>
              <a:t>竞聘报告</a:t>
            </a:r>
            <a:endParaRPr lang="zh-CN" altLang="en-US" sz="9600" b="1" cap="all" spc="0" dirty="0">
              <a:ln w="0"/>
              <a:solidFill>
                <a:schemeClr val="tx1">
                  <a:lumMod val="95000"/>
                  <a:lumOff val="5000"/>
                </a:schemeClr>
              </a:solidFill>
              <a:effectLst>
                <a:reflection blurRad="12700" stA="50000" endPos="50000" dist="5000" dir="5400000" sy="-100000" rotWithShape="0"/>
              </a:effectLst>
            </a:endParaRPr>
          </a:p>
        </p:txBody>
      </p:sp>
      <p:sp>
        <p:nvSpPr>
          <p:cNvPr id="11" name="TextBox 10"/>
          <p:cNvSpPr txBox="1"/>
          <p:nvPr/>
        </p:nvSpPr>
        <p:spPr>
          <a:xfrm>
            <a:off x="2786050" y="4434496"/>
            <a:ext cx="4857784" cy="1200329"/>
          </a:xfrm>
          <a:prstGeom prst="rect">
            <a:avLst/>
          </a:prstGeom>
          <a:noFill/>
        </p:spPr>
        <p:txBody>
          <a:bodyPr wrap="square" rtlCol="0">
            <a:spAutoFit/>
          </a:bodyPr>
          <a:lstStyle/>
          <a:p>
            <a:pPr algn="ctr"/>
            <a:r>
              <a:rPr lang="zh-CN" altLang="en-US" sz="2400" b="1" dirty="0" smtClean="0"/>
              <a:t>竞聘岗位：片区二</a:t>
            </a:r>
            <a:endParaRPr lang="en-US" altLang="zh-CN" sz="2400" b="1" dirty="0" smtClean="0"/>
          </a:p>
          <a:p>
            <a:pPr algn="ctr"/>
            <a:endParaRPr lang="en-US" altLang="zh-CN" sz="2400" b="1" dirty="0" smtClean="0"/>
          </a:p>
          <a:p>
            <a:pPr algn="ctr"/>
            <a:r>
              <a:rPr lang="zh-CN" altLang="en-US" sz="2400" b="1" dirty="0"/>
              <a:t>竞聘</a:t>
            </a:r>
            <a:r>
              <a:rPr lang="zh-CN" altLang="en-US" sz="2400" b="1" dirty="0" smtClean="0"/>
              <a:t>人：黄兴中</a:t>
            </a:r>
            <a:endParaRPr lang="zh-CN" altLang="en-US" sz="2400" b="1" dirty="0"/>
          </a:p>
        </p:txBody>
      </p:sp>
      <p:sp>
        <p:nvSpPr>
          <p:cNvPr id="12" name="TextBox 11"/>
          <p:cNvSpPr txBox="1"/>
          <p:nvPr/>
        </p:nvSpPr>
        <p:spPr>
          <a:xfrm>
            <a:off x="1643042" y="-12166"/>
            <a:ext cx="7500958" cy="369332"/>
          </a:xfrm>
          <a:prstGeom prst="rect">
            <a:avLst/>
          </a:prstGeom>
          <a:solidFill>
            <a:srgbClr val="00B0F0"/>
          </a:solidFill>
        </p:spPr>
        <p:txBody>
          <a:bodyPr wrap="square" rtlCol="0">
            <a:spAutoFit/>
          </a:bodyPr>
          <a:lstStyle/>
          <a:p>
            <a:pPr algn="ctr"/>
            <a:r>
              <a:rPr lang="zh-CN" altLang="en-US" dirty="0" smtClean="0">
                <a:latin typeface="楷体" pitchFamily="49" charset="-122"/>
                <a:ea typeface="楷体" pitchFamily="49" charset="-122"/>
              </a:rPr>
              <a:t>健康世界      太极无限</a:t>
            </a:r>
            <a:endParaRPr lang="zh-CN" altLang="en-US" dirty="0">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2239-1106041HP055.jpg"/>
          <p:cNvPicPr>
            <a:picLocks noChangeAspect="1"/>
          </p:cNvPicPr>
          <p:nvPr/>
        </p:nvPicPr>
        <p:blipFill>
          <a:blip r:embed="rId2" cstate="print"/>
          <a:stretch>
            <a:fillRect/>
          </a:stretch>
        </p:blipFill>
        <p:spPr>
          <a:xfrm>
            <a:off x="0" y="0"/>
            <a:ext cx="9144000" cy="6858000"/>
          </a:xfrm>
          <a:prstGeom prst="rect">
            <a:avLst/>
          </a:prstGeom>
        </p:spPr>
      </p:pic>
      <p:sp>
        <p:nvSpPr>
          <p:cNvPr id="2" name="标题 1"/>
          <p:cNvSpPr>
            <a:spLocks noGrp="1"/>
          </p:cNvSpPr>
          <p:nvPr>
            <p:ph type="title"/>
          </p:nvPr>
        </p:nvSpPr>
        <p:spPr>
          <a:xfrm>
            <a:off x="0" y="4786322"/>
            <a:ext cx="9144000" cy="1143000"/>
          </a:xfrm>
        </p:spPr>
        <p:txBody>
          <a:bodyPr>
            <a:noAutofit/>
          </a:bodyPr>
          <a:lstStyle/>
          <a:p>
            <a:r>
              <a:rPr lang="zh-CN" altLang="en-US" sz="8000" b="1" dirty="0" smtClean="0">
                <a:latin typeface="Aharoni" pitchFamily="2" charset="-79"/>
                <a:cs typeface="Aharoni" pitchFamily="2" charset="-79"/>
              </a:rPr>
              <a:t>谢谢！</a:t>
            </a:r>
            <a:endParaRPr lang="zh-CN" altLang="en-US" sz="8000" b="1" dirty="0">
              <a:latin typeface="Aharoni" pitchFamily="2" charset="-79"/>
              <a:cs typeface="Aharoni" pitchFamily="2" charset="-79"/>
            </a:endParaRPr>
          </a:p>
        </p:txBody>
      </p:sp>
      <p:sp>
        <p:nvSpPr>
          <p:cNvPr id="3" name="TextBox 2"/>
          <p:cNvSpPr txBox="1"/>
          <p:nvPr/>
        </p:nvSpPr>
        <p:spPr>
          <a:xfrm>
            <a:off x="0" y="2357430"/>
            <a:ext cx="9144000" cy="1015663"/>
          </a:xfrm>
          <a:prstGeom prst="rect">
            <a:avLst/>
          </a:prstGeom>
          <a:noFill/>
        </p:spPr>
        <p:txBody>
          <a:bodyPr wrap="square" rtlCol="0">
            <a:spAutoFit/>
          </a:bodyPr>
          <a:lstStyle/>
          <a:p>
            <a:pPr algn="ctr"/>
            <a:r>
              <a:rPr lang="zh-CN" altLang="en-US" sz="6000" b="1" dirty="0" smtClean="0">
                <a:solidFill>
                  <a:srgbClr val="FF0000"/>
                </a:solidFill>
                <a:latin typeface="Aharoni" pitchFamily="2" charset="-79"/>
                <a:cs typeface="Aharoni" pitchFamily="2" charset="-79"/>
              </a:rPr>
              <a:t>我们的明天会更好！</a:t>
            </a:r>
            <a:endParaRPr lang="zh-CN" altLang="en-US" sz="6000" b="1" dirty="0">
              <a:solidFill>
                <a:srgbClr val="FF0000"/>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43042" y="-12166"/>
            <a:ext cx="7500958" cy="369332"/>
          </a:xfrm>
          <a:prstGeom prst="rect">
            <a:avLst/>
          </a:prstGeom>
          <a:solidFill>
            <a:srgbClr val="00B0F0"/>
          </a:solidFill>
        </p:spPr>
        <p:txBody>
          <a:bodyPr wrap="square" rtlCol="0">
            <a:spAutoFit/>
          </a:bodyPr>
          <a:lstStyle/>
          <a:p>
            <a:pPr algn="ctr"/>
            <a:r>
              <a:rPr lang="zh-CN" altLang="en-US" dirty="0" smtClean="0">
                <a:latin typeface="楷体" pitchFamily="49" charset="-122"/>
                <a:ea typeface="楷体" pitchFamily="49" charset="-122"/>
              </a:rPr>
              <a:t>健康世界      太极无限</a:t>
            </a:r>
            <a:endParaRPr lang="zh-CN" altLang="en-US" dirty="0">
              <a:latin typeface="楷体" pitchFamily="49" charset="-122"/>
              <a:ea typeface="楷体" pitchFamily="49" charset="-122"/>
            </a:endParaRPr>
          </a:p>
        </p:txBody>
      </p:sp>
      <p:pic>
        <p:nvPicPr>
          <p:cNvPr id="6" name="图片 5" descr="345.jpg"/>
          <p:cNvPicPr>
            <a:picLocks noChangeAspect="1"/>
          </p:cNvPicPr>
          <p:nvPr/>
        </p:nvPicPr>
        <p:blipFill>
          <a:blip r:embed="rId2" cstate="print"/>
          <a:stretch>
            <a:fillRect/>
          </a:stretch>
        </p:blipFill>
        <p:spPr>
          <a:xfrm>
            <a:off x="71406" y="71414"/>
            <a:ext cx="1464134" cy="1440000"/>
          </a:xfrm>
          <a:prstGeom prst="rect">
            <a:avLst/>
          </a:prstGeom>
          <a:ln w="88900" cap="sq" cmpd="thickThin">
            <a:solidFill>
              <a:schemeClr val="tx2">
                <a:lumMod val="75000"/>
              </a:schemeClr>
            </a:solidFill>
            <a:prstDash val="solid"/>
            <a:miter lim="800000"/>
          </a:ln>
          <a:effectLst>
            <a:innerShdw blurRad="76200">
              <a:srgbClr val="000000"/>
            </a:innerShdw>
          </a:effectLst>
        </p:spPr>
      </p:pic>
      <p:sp>
        <p:nvSpPr>
          <p:cNvPr id="7" name="TextBox 6"/>
          <p:cNvSpPr txBox="1"/>
          <p:nvPr/>
        </p:nvSpPr>
        <p:spPr>
          <a:xfrm>
            <a:off x="2143108" y="677930"/>
            <a:ext cx="4000528" cy="830997"/>
          </a:xfrm>
          <a:prstGeom prst="rect">
            <a:avLst/>
          </a:prstGeom>
          <a:noFill/>
        </p:spPr>
        <p:txBody>
          <a:bodyPr wrap="square" rtlCol="0">
            <a:spAutoFit/>
          </a:bodyPr>
          <a:lstStyle/>
          <a:p>
            <a:r>
              <a:rPr lang="zh-CN" altLang="en-US" sz="4800" b="1" dirty="0" smtClean="0"/>
              <a:t>目录 </a:t>
            </a:r>
            <a:r>
              <a:rPr lang="en-US" altLang="zh-CN" sz="4800" dirty="0" smtClean="0"/>
              <a:t>Content</a:t>
            </a:r>
            <a:endParaRPr lang="zh-CN" altLang="en-US" sz="4800" b="1" dirty="0"/>
          </a:p>
        </p:txBody>
      </p:sp>
      <p:sp>
        <p:nvSpPr>
          <p:cNvPr id="9" name="圆角矩形 8"/>
          <p:cNvSpPr/>
          <p:nvPr/>
        </p:nvSpPr>
        <p:spPr>
          <a:xfrm>
            <a:off x="1928794" y="3286124"/>
            <a:ext cx="4143404" cy="785818"/>
          </a:xfrm>
          <a:prstGeom prst="roundRect">
            <a:avLst/>
          </a:prstGeom>
          <a:solidFill>
            <a:srgbClr val="00B0F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57150">
              <a:bevelT w="57150" h="38100" prst="artDeco"/>
            </a:sp3d>
          </a:bodyPr>
          <a:lstStyle/>
          <a:p>
            <a:r>
              <a:rPr lang="en-US" altLang="zh-CN" sz="8000" dirty="0" smtClean="0">
                <a:solidFill>
                  <a:schemeClr val="tx1">
                    <a:lumMod val="95000"/>
                    <a:lumOff val="5000"/>
                  </a:schemeClr>
                </a:solidFill>
                <a:latin typeface="Aharoni" pitchFamily="2" charset="-79"/>
                <a:cs typeface="Aharoni" pitchFamily="2" charset="-79"/>
              </a:rPr>
              <a:t> 2.</a:t>
            </a:r>
            <a:r>
              <a:rPr lang="zh-CN" altLang="en-US" sz="3600" dirty="0" smtClean="0">
                <a:solidFill>
                  <a:schemeClr val="tx1">
                    <a:lumMod val="95000"/>
                    <a:lumOff val="5000"/>
                  </a:schemeClr>
                </a:solidFill>
              </a:rPr>
              <a:t>工作总结</a:t>
            </a:r>
            <a:endParaRPr lang="zh-CN" altLang="en-US" sz="3600" dirty="0">
              <a:solidFill>
                <a:schemeClr val="tx1">
                  <a:lumMod val="95000"/>
                  <a:lumOff val="5000"/>
                </a:schemeClr>
              </a:solidFill>
            </a:endParaRPr>
          </a:p>
        </p:txBody>
      </p:sp>
      <p:sp>
        <p:nvSpPr>
          <p:cNvPr id="12" name="五边形 11"/>
          <p:cNvSpPr/>
          <p:nvPr/>
        </p:nvSpPr>
        <p:spPr>
          <a:xfrm>
            <a:off x="0" y="6215082"/>
            <a:ext cx="9144000" cy="142876"/>
          </a:xfrm>
          <a:prstGeom prst="homePlat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4"/>
          <p:cNvSpPr/>
          <p:nvPr/>
        </p:nvSpPr>
        <p:spPr>
          <a:xfrm>
            <a:off x="1928794" y="2143116"/>
            <a:ext cx="4143404" cy="785818"/>
          </a:xfrm>
          <a:prstGeom prst="roundRect">
            <a:avLst/>
          </a:prstGeom>
          <a:solidFill>
            <a:srgbClr val="00B0F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57150">
              <a:bevelT w="57150" h="38100" prst="artDeco"/>
            </a:sp3d>
          </a:bodyPr>
          <a:lstStyle/>
          <a:p>
            <a:r>
              <a:rPr lang="en-US" altLang="zh-CN" sz="8000" dirty="0" smtClean="0">
                <a:solidFill>
                  <a:schemeClr val="tx1">
                    <a:lumMod val="95000"/>
                    <a:lumOff val="5000"/>
                  </a:schemeClr>
                </a:solidFill>
                <a:latin typeface="Aharoni" pitchFamily="2" charset="-79"/>
                <a:cs typeface="Aharoni" pitchFamily="2" charset="-79"/>
              </a:rPr>
              <a:t> 1.</a:t>
            </a:r>
            <a:r>
              <a:rPr lang="zh-CN" altLang="en-US" sz="3600" dirty="0" smtClean="0">
                <a:solidFill>
                  <a:schemeClr val="tx1">
                    <a:lumMod val="95000"/>
                    <a:lumOff val="5000"/>
                  </a:schemeClr>
                </a:solidFill>
              </a:rPr>
              <a:t>自</a:t>
            </a:r>
            <a:r>
              <a:rPr lang="zh-CN" altLang="en-US" sz="3600" dirty="0">
                <a:solidFill>
                  <a:schemeClr val="tx1">
                    <a:lumMod val="95000"/>
                    <a:lumOff val="5000"/>
                  </a:schemeClr>
                </a:solidFill>
              </a:rPr>
              <a:t>我介绍</a:t>
            </a:r>
          </a:p>
        </p:txBody>
      </p:sp>
      <p:sp>
        <p:nvSpPr>
          <p:cNvPr id="16" name="圆角矩形 15"/>
          <p:cNvSpPr/>
          <p:nvPr/>
        </p:nvSpPr>
        <p:spPr>
          <a:xfrm>
            <a:off x="1928794" y="4357694"/>
            <a:ext cx="4143404" cy="785818"/>
          </a:xfrm>
          <a:prstGeom prst="roundRect">
            <a:avLst/>
          </a:prstGeom>
          <a:solidFill>
            <a:srgbClr val="00B0F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57150">
              <a:bevelT w="57150" h="38100" prst="artDeco"/>
            </a:sp3d>
          </a:bodyPr>
          <a:lstStyle/>
          <a:p>
            <a:r>
              <a:rPr lang="en-US" altLang="zh-CN" sz="8000" dirty="0" smtClean="0">
                <a:solidFill>
                  <a:schemeClr val="tx1">
                    <a:lumMod val="95000"/>
                    <a:lumOff val="5000"/>
                  </a:schemeClr>
                </a:solidFill>
                <a:latin typeface="Aharoni" pitchFamily="2" charset="-79"/>
                <a:cs typeface="Aharoni" pitchFamily="2" charset="-79"/>
              </a:rPr>
              <a:t> 3.</a:t>
            </a:r>
            <a:r>
              <a:rPr lang="zh-CN" altLang="en-US" sz="3600" dirty="0" smtClean="0">
                <a:solidFill>
                  <a:schemeClr val="tx1">
                    <a:lumMod val="95000"/>
                    <a:lumOff val="5000"/>
                  </a:schemeClr>
                </a:solidFill>
              </a:rPr>
              <a:t>新岗位展望</a:t>
            </a:r>
            <a:endParaRPr lang="zh-CN" altLang="en-US" sz="3600"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checkerboard(across)">
                                      <p:cBhvr>
                                        <p:cTn id="11" dur="500"/>
                                        <p:tgtEl>
                                          <p:spTgt spid="9"/>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checkerboard(across)">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1604" y="-12166"/>
            <a:ext cx="7572396" cy="369332"/>
          </a:xfrm>
          <a:prstGeom prst="rect">
            <a:avLst/>
          </a:prstGeom>
          <a:solidFill>
            <a:srgbClr val="00B0F0"/>
          </a:solidFill>
        </p:spPr>
        <p:txBody>
          <a:bodyPr wrap="square" rtlCol="0">
            <a:spAutoFit/>
          </a:bodyPr>
          <a:lstStyle/>
          <a:p>
            <a:pPr algn="ctr"/>
            <a:r>
              <a:rPr lang="zh-CN" altLang="en-US" dirty="0" smtClean="0">
                <a:latin typeface="楷体" pitchFamily="49" charset="-122"/>
                <a:ea typeface="楷体" pitchFamily="49" charset="-122"/>
              </a:rPr>
              <a:t>健康世界      太极无限</a:t>
            </a:r>
            <a:endParaRPr lang="zh-CN" altLang="en-US" dirty="0">
              <a:latin typeface="楷体" pitchFamily="49" charset="-122"/>
              <a:ea typeface="楷体" pitchFamily="49" charset="-122"/>
            </a:endParaRPr>
          </a:p>
        </p:txBody>
      </p:sp>
      <p:pic>
        <p:nvPicPr>
          <p:cNvPr id="8" name="图片 7" descr="332.jpg"/>
          <p:cNvPicPr>
            <a:picLocks noChangeAspect="1"/>
          </p:cNvPicPr>
          <p:nvPr/>
        </p:nvPicPr>
        <p:blipFill>
          <a:blip r:embed="rId2" cstate="print"/>
          <a:stretch>
            <a:fillRect/>
          </a:stretch>
        </p:blipFill>
        <p:spPr>
          <a:xfrm>
            <a:off x="71406" y="71414"/>
            <a:ext cx="1440000" cy="1440000"/>
          </a:xfrm>
          <a:prstGeom prst="rect">
            <a:avLst/>
          </a:prstGeom>
          <a:ln w="88900" cap="sq" cmpd="thickThin">
            <a:solidFill>
              <a:schemeClr val="tx2">
                <a:lumMod val="40000"/>
                <a:lumOff val="60000"/>
              </a:schemeClr>
            </a:solidFill>
            <a:prstDash val="solid"/>
            <a:miter lim="800000"/>
          </a:ln>
          <a:effectLst>
            <a:innerShdw blurRad="76200">
              <a:srgbClr val="000000"/>
            </a:innerShdw>
          </a:effectLst>
        </p:spPr>
      </p:pic>
      <p:sp>
        <p:nvSpPr>
          <p:cNvPr id="9" name="TextBox 8"/>
          <p:cNvSpPr txBox="1"/>
          <p:nvPr/>
        </p:nvSpPr>
        <p:spPr>
          <a:xfrm>
            <a:off x="1928794" y="642918"/>
            <a:ext cx="5357850" cy="830997"/>
          </a:xfrm>
          <a:prstGeom prst="rect">
            <a:avLst/>
          </a:prstGeom>
          <a:noFill/>
        </p:spPr>
        <p:txBody>
          <a:bodyPr wrap="square" rtlCol="0">
            <a:spAutoFit/>
          </a:bodyPr>
          <a:lstStyle/>
          <a:p>
            <a:r>
              <a:rPr lang="en-US" altLang="zh-CN" sz="4800" b="1" dirty="0" smtClean="0"/>
              <a:t>Parte1  </a:t>
            </a:r>
            <a:r>
              <a:rPr lang="zh-CN" altLang="en-US" sz="4800" b="1" dirty="0" smtClean="0"/>
              <a:t>自我介绍</a:t>
            </a:r>
            <a:endParaRPr lang="zh-CN" altLang="en-US" sz="4800" b="1" dirty="0"/>
          </a:p>
        </p:txBody>
      </p:sp>
      <p:sp>
        <p:nvSpPr>
          <p:cNvPr id="10" name="圆角矩形 9"/>
          <p:cNvSpPr/>
          <p:nvPr/>
        </p:nvSpPr>
        <p:spPr>
          <a:xfrm>
            <a:off x="3929058" y="1500174"/>
            <a:ext cx="4143404" cy="571504"/>
          </a:xfrm>
          <a:prstGeom prst="roundRect">
            <a:avLst/>
          </a:prstGeom>
          <a:solidFill>
            <a:srgbClr val="00B0F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57150">
              <a:bevelT w="57150" h="38100" prst="artDeco"/>
            </a:sp3d>
          </a:bodyPr>
          <a:lstStyle/>
          <a:p>
            <a:r>
              <a:rPr lang="zh-CN" altLang="en-US" sz="2800" dirty="0" smtClean="0">
                <a:solidFill>
                  <a:schemeClr val="tx1">
                    <a:lumMod val="95000"/>
                    <a:lumOff val="5000"/>
                  </a:schemeClr>
                </a:solidFill>
                <a:latin typeface="Aharoni" pitchFamily="2" charset="-79"/>
                <a:cs typeface="Aharoni" pitchFamily="2" charset="-79"/>
              </a:rPr>
              <a:t>姓名：黄兴中</a:t>
            </a:r>
            <a:endParaRPr lang="zh-CN" altLang="en-US" sz="2800" dirty="0">
              <a:solidFill>
                <a:schemeClr val="tx1">
                  <a:lumMod val="95000"/>
                  <a:lumOff val="5000"/>
                </a:schemeClr>
              </a:solidFill>
            </a:endParaRPr>
          </a:p>
        </p:txBody>
      </p:sp>
      <p:sp>
        <p:nvSpPr>
          <p:cNvPr id="11" name="圆角矩形 10"/>
          <p:cNvSpPr/>
          <p:nvPr/>
        </p:nvSpPr>
        <p:spPr>
          <a:xfrm>
            <a:off x="3929058" y="2143116"/>
            <a:ext cx="4143404" cy="500066"/>
          </a:xfrm>
          <a:prstGeom prst="roundRect">
            <a:avLst/>
          </a:prstGeom>
          <a:solidFill>
            <a:srgbClr val="00B0F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57150">
              <a:bevelT w="57150" h="38100" prst="artDeco"/>
            </a:sp3d>
          </a:bodyPr>
          <a:lstStyle/>
          <a:p>
            <a:r>
              <a:rPr lang="zh-CN" altLang="en-US" sz="2800" dirty="0" smtClean="0">
                <a:solidFill>
                  <a:schemeClr val="tx1">
                    <a:lumMod val="95000"/>
                    <a:lumOff val="5000"/>
                  </a:schemeClr>
                </a:solidFill>
                <a:latin typeface="Aharoni" pitchFamily="2" charset="-79"/>
                <a:cs typeface="Aharoni" pitchFamily="2" charset="-79"/>
              </a:rPr>
              <a:t>性别</a:t>
            </a:r>
            <a:r>
              <a:rPr lang="zh-CN" altLang="en-US" sz="2800" dirty="0">
                <a:solidFill>
                  <a:schemeClr val="tx1">
                    <a:lumMod val="95000"/>
                    <a:lumOff val="5000"/>
                  </a:schemeClr>
                </a:solidFill>
                <a:latin typeface="Aharoni" pitchFamily="2" charset="-79"/>
                <a:cs typeface="Aharoni" pitchFamily="2" charset="-79"/>
              </a:rPr>
              <a:t>：</a:t>
            </a:r>
            <a:r>
              <a:rPr lang="zh-CN" altLang="en-US" sz="2800" dirty="0" smtClean="0">
                <a:solidFill>
                  <a:schemeClr val="tx1">
                    <a:lumMod val="95000"/>
                    <a:lumOff val="5000"/>
                  </a:schemeClr>
                </a:solidFill>
                <a:latin typeface="Aharoni" pitchFamily="2" charset="-79"/>
                <a:cs typeface="Aharoni" pitchFamily="2" charset="-79"/>
              </a:rPr>
              <a:t>男</a:t>
            </a:r>
            <a:endParaRPr lang="zh-CN" altLang="en-US" sz="2800" dirty="0">
              <a:solidFill>
                <a:schemeClr val="tx1">
                  <a:lumMod val="95000"/>
                  <a:lumOff val="5000"/>
                </a:schemeClr>
              </a:solidFill>
            </a:endParaRPr>
          </a:p>
        </p:txBody>
      </p:sp>
      <p:sp>
        <p:nvSpPr>
          <p:cNvPr id="12" name="圆角矩形 11"/>
          <p:cNvSpPr/>
          <p:nvPr/>
        </p:nvSpPr>
        <p:spPr>
          <a:xfrm>
            <a:off x="3929058" y="2714620"/>
            <a:ext cx="4143404" cy="500066"/>
          </a:xfrm>
          <a:prstGeom prst="roundRect">
            <a:avLst/>
          </a:prstGeom>
          <a:solidFill>
            <a:srgbClr val="00B0F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57150">
              <a:bevelT w="57150" h="38100" prst="artDeco"/>
            </a:sp3d>
          </a:bodyPr>
          <a:lstStyle/>
          <a:p>
            <a:r>
              <a:rPr lang="zh-CN" altLang="en-US" sz="2800" dirty="0" smtClean="0">
                <a:solidFill>
                  <a:schemeClr val="tx1">
                    <a:lumMod val="95000"/>
                    <a:lumOff val="5000"/>
                  </a:schemeClr>
                </a:solidFill>
                <a:latin typeface="Aharoni" pitchFamily="2" charset="-79"/>
                <a:cs typeface="Aharoni" pitchFamily="2" charset="-79"/>
              </a:rPr>
              <a:t>籍贯</a:t>
            </a:r>
            <a:r>
              <a:rPr lang="zh-CN" altLang="en-US" sz="2800" dirty="0">
                <a:solidFill>
                  <a:schemeClr val="tx1">
                    <a:lumMod val="95000"/>
                    <a:lumOff val="5000"/>
                  </a:schemeClr>
                </a:solidFill>
                <a:latin typeface="Aharoni" pitchFamily="2" charset="-79"/>
                <a:cs typeface="Aharoni" pitchFamily="2" charset="-79"/>
              </a:rPr>
              <a:t>：</a:t>
            </a:r>
            <a:r>
              <a:rPr lang="zh-CN" altLang="en-US" sz="2800" dirty="0" smtClean="0">
                <a:solidFill>
                  <a:schemeClr val="tx1">
                    <a:lumMod val="95000"/>
                    <a:lumOff val="5000"/>
                  </a:schemeClr>
                </a:solidFill>
                <a:latin typeface="Aharoni" pitchFamily="2" charset="-79"/>
                <a:cs typeface="Aharoni" pitchFamily="2" charset="-79"/>
              </a:rPr>
              <a:t>四川广安</a:t>
            </a:r>
            <a:endParaRPr lang="zh-CN" altLang="en-US" sz="2800" dirty="0">
              <a:solidFill>
                <a:schemeClr val="tx1">
                  <a:lumMod val="95000"/>
                  <a:lumOff val="5000"/>
                </a:schemeClr>
              </a:solidFill>
            </a:endParaRPr>
          </a:p>
        </p:txBody>
      </p:sp>
      <p:pic>
        <p:nvPicPr>
          <p:cNvPr id="1026" name="Picture 2" descr="证件照"/>
          <p:cNvPicPr>
            <a:picLocks noChangeAspect="1" noChangeArrowheads="1"/>
          </p:cNvPicPr>
          <p:nvPr/>
        </p:nvPicPr>
        <p:blipFill>
          <a:blip r:embed="rId3" cstate="print"/>
          <a:srcRect/>
          <a:stretch>
            <a:fillRect/>
          </a:stretch>
        </p:blipFill>
        <p:spPr bwMode="auto">
          <a:xfrm>
            <a:off x="1857356" y="1571612"/>
            <a:ext cx="1825449" cy="2162182"/>
          </a:xfrm>
          <a:prstGeom prst="rect">
            <a:avLst/>
          </a:prstGeom>
          <a:solidFill>
            <a:srgbClr val="FFFFFF">
              <a:shade val="85000"/>
            </a:srgbClr>
          </a:solidFill>
          <a:ln w="88900" cap="sq">
            <a:solidFill>
              <a:schemeClr val="accent1">
                <a:lumMod val="60000"/>
                <a:lumOff val="4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6" name="圆角矩形 15"/>
          <p:cNvSpPr/>
          <p:nvPr/>
        </p:nvSpPr>
        <p:spPr>
          <a:xfrm>
            <a:off x="3929058" y="3286124"/>
            <a:ext cx="4143404" cy="500066"/>
          </a:xfrm>
          <a:prstGeom prst="roundRect">
            <a:avLst/>
          </a:prstGeom>
          <a:solidFill>
            <a:srgbClr val="00B0F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57150">
              <a:bevelT w="57150" h="38100" prst="artDeco"/>
            </a:sp3d>
          </a:bodyPr>
          <a:lstStyle/>
          <a:p>
            <a:r>
              <a:rPr lang="zh-CN" altLang="en-US" sz="2800" dirty="0">
                <a:solidFill>
                  <a:schemeClr val="tx1">
                    <a:lumMod val="95000"/>
                    <a:lumOff val="5000"/>
                  </a:schemeClr>
                </a:solidFill>
                <a:latin typeface="Aharoni" pitchFamily="2" charset="-79"/>
                <a:cs typeface="Aharoni" pitchFamily="2" charset="-79"/>
              </a:rPr>
              <a:t>政治面</a:t>
            </a:r>
            <a:r>
              <a:rPr lang="zh-CN" altLang="en-US" sz="2800" dirty="0" smtClean="0">
                <a:solidFill>
                  <a:schemeClr val="tx1">
                    <a:lumMod val="95000"/>
                    <a:lumOff val="5000"/>
                  </a:schemeClr>
                </a:solidFill>
                <a:latin typeface="Aharoni" pitchFamily="2" charset="-79"/>
                <a:cs typeface="Aharoni" pitchFamily="2" charset="-79"/>
              </a:rPr>
              <a:t>貌</a:t>
            </a:r>
            <a:r>
              <a:rPr lang="en-US" altLang="zh-CN" sz="2800" dirty="0" smtClean="0">
                <a:solidFill>
                  <a:schemeClr val="tx1">
                    <a:lumMod val="95000"/>
                    <a:lumOff val="5000"/>
                  </a:schemeClr>
                </a:solidFill>
                <a:latin typeface="Aharoni" pitchFamily="2" charset="-79"/>
                <a:cs typeface="Aharoni" pitchFamily="2" charset="-79"/>
              </a:rPr>
              <a:t>:</a:t>
            </a:r>
            <a:r>
              <a:rPr lang="zh-CN" altLang="en-US" sz="2800" dirty="0" smtClean="0">
                <a:solidFill>
                  <a:schemeClr val="tx1">
                    <a:lumMod val="95000"/>
                    <a:lumOff val="5000"/>
                  </a:schemeClr>
                </a:solidFill>
                <a:latin typeface="Aharoni" pitchFamily="2" charset="-79"/>
                <a:cs typeface="Aharoni" pitchFamily="2" charset="-79"/>
              </a:rPr>
              <a:t>党员</a:t>
            </a:r>
            <a:endParaRPr lang="zh-CN" altLang="en-US" sz="2800" dirty="0">
              <a:solidFill>
                <a:schemeClr val="tx1">
                  <a:lumMod val="95000"/>
                  <a:lumOff val="5000"/>
                </a:schemeClr>
              </a:solidFill>
            </a:endParaRPr>
          </a:p>
        </p:txBody>
      </p:sp>
      <p:sp>
        <p:nvSpPr>
          <p:cNvPr id="17" name="TextBox 16"/>
          <p:cNvSpPr txBox="1"/>
          <p:nvPr/>
        </p:nvSpPr>
        <p:spPr>
          <a:xfrm>
            <a:off x="1000100" y="3929066"/>
            <a:ext cx="7500990" cy="2677656"/>
          </a:xfrm>
          <a:prstGeom prst="rect">
            <a:avLst/>
          </a:prstGeom>
          <a:noFill/>
        </p:spPr>
        <p:txBody>
          <a:bodyPr wrap="square" rtlCol="0">
            <a:spAutoFit/>
          </a:bodyPr>
          <a:lstStyle/>
          <a:p>
            <a:r>
              <a:rPr lang="zh-CN" altLang="en-US" dirty="0" smtClean="0"/>
              <a:t>       </a:t>
            </a:r>
            <a:r>
              <a:rPr lang="zh-CN" altLang="en-US" sz="2400" dirty="0" smtClean="0"/>
              <a:t>我于</a:t>
            </a:r>
            <a:r>
              <a:rPr lang="en-US" altLang="zh-CN" sz="2400" dirty="0" smtClean="0"/>
              <a:t>2000</a:t>
            </a:r>
            <a:r>
              <a:rPr lang="zh-CN" altLang="en-US" sz="2400" dirty="0" smtClean="0"/>
              <a:t>年加入太极大家庭，先后扮演过营业员、库管、店长、片区主管等角色，现担任东北片区主管一职。以太极为家，</a:t>
            </a:r>
            <a:r>
              <a:rPr lang="en-US" altLang="zh-CN" sz="2400" dirty="0" smtClean="0"/>
              <a:t>15</a:t>
            </a:r>
            <a:r>
              <a:rPr lang="zh-CN" altLang="en-US" sz="2400" dirty="0" smtClean="0"/>
              <a:t>年如一日奔波于连锁公司的不同岗位，奉献出了自己的青春，也见证了连锁公司的不断发展壮大。</a:t>
            </a:r>
            <a:r>
              <a:rPr lang="en-US" altLang="zh-CN" sz="2400" dirty="0" smtClean="0"/>
              <a:t>2001</a:t>
            </a:r>
            <a:r>
              <a:rPr lang="zh-CN" altLang="en-US" sz="2400" dirty="0" smtClean="0"/>
              <a:t>年荣获绵阳药业集团</a:t>
            </a:r>
            <a:r>
              <a:rPr lang="en-US" altLang="zh-CN" sz="2400" dirty="0" smtClean="0"/>
              <a:t>9.19</a:t>
            </a:r>
            <a:r>
              <a:rPr lang="zh-CN" altLang="en-US" sz="2400" dirty="0" smtClean="0"/>
              <a:t>抗洪抢险先进个人，</a:t>
            </a:r>
            <a:r>
              <a:rPr lang="en-US" altLang="zh-CN" sz="2400" dirty="0" smtClean="0"/>
              <a:t>2008</a:t>
            </a:r>
            <a:r>
              <a:rPr lang="zh-CN" altLang="en-US" sz="2400" dirty="0" smtClean="0"/>
              <a:t>年荣获连锁公司抗战救灾先进个人、</a:t>
            </a:r>
            <a:r>
              <a:rPr lang="en-US" altLang="zh-CN" sz="2400" dirty="0" smtClean="0"/>
              <a:t>2010</a:t>
            </a:r>
            <a:r>
              <a:rPr lang="zh-CN" altLang="en-US" sz="2400" dirty="0" smtClean="0"/>
              <a:t>年荣获连锁公司优秀店长称号。</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500" fill="hold"/>
                                        <p:tgtEl>
                                          <p:spTgt spid="16"/>
                                        </p:tgtEl>
                                        <p:attrNameLst>
                                          <p:attrName>ppt_x</p:attrName>
                                        </p:attrNameLst>
                                      </p:cBhvr>
                                      <p:tavLst>
                                        <p:tav tm="0">
                                          <p:val>
                                            <p:strVal val="#ppt_x"/>
                                          </p:val>
                                        </p:tav>
                                        <p:tav tm="100000">
                                          <p:val>
                                            <p:strVal val="#ppt_x"/>
                                          </p:val>
                                        </p:tav>
                                      </p:tavLst>
                                    </p:anim>
                                    <p:anim calcmode="lin" valueType="num">
                                      <p:cBhvr additive="base">
                                        <p:cTn id="23" dur="500" fill="hold"/>
                                        <p:tgtEl>
                                          <p:spTgt spid="16"/>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3" presetClass="entr" presetSubtype="10"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linds(horizontal)">
                                      <p:cBhvr>
                                        <p:cTn id="2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6" grpId="0" animBg="1"/>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1604" y="-12166"/>
            <a:ext cx="7572396" cy="369332"/>
          </a:xfrm>
          <a:prstGeom prst="rect">
            <a:avLst/>
          </a:prstGeom>
          <a:solidFill>
            <a:srgbClr val="00B0F0"/>
          </a:solidFill>
        </p:spPr>
        <p:txBody>
          <a:bodyPr wrap="square" rtlCol="0">
            <a:spAutoFit/>
          </a:bodyPr>
          <a:lstStyle/>
          <a:p>
            <a:pPr algn="ctr"/>
            <a:r>
              <a:rPr lang="zh-CN" altLang="en-US" dirty="0" smtClean="0">
                <a:latin typeface="楷体" pitchFamily="49" charset="-122"/>
                <a:ea typeface="楷体" pitchFamily="49" charset="-122"/>
              </a:rPr>
              <a:t>健康世界      太极无限</a:t>
            </a:r>
            <a:endParaRPr lang="zh-CN" altLang="en-US" dirty="0">
              <a:latin typeface="楷体" pitchFamily="49" charset="-122"/>
              <a:ea typeface="楷体" pitchFamily="49" charset="-122"/>
            </a:endParaRPr>
          </a:p>
        </p:txBody>
      </p:sp>
      <p:pic>
        <p:nvPicPr>
          <p:cNvPr id="5" name="图片 4" descr="332.jpg"/>
          <p:cNvPicPr>
            <a:picLocks noChangeAspect="1"/>
          </p:cNvPicPr>
          <p:nvPr/>
        </p:nvPicPr>
        <p:blipFill>
          <a:blip r:embed="rId2" cstate="print"/>
          <a:stretch>
            <a:fillRect/>
          </a:stretch>
        </p:blipFill>
        <p:spPr>
          <a:xfrm>
            <a:off x="71406" y="71414"/>
            <a:ext cx="1440000" cy="1440000"/>
          </a:xfrm>
          <a:prstGeom prst="rect">
            <a:avLst/>
          </a:prstGeom>
          <a:ln w="88900" cap="sq" cmpd="thickThin">
            <a:solidFill>
              <a:schemeClr val="tx2">
                <a:lumMod val="40000"/>
                <a:lumOff val="60000"/>
              </a:schemeClr>
            </a:solidFill>
            <a:prstDash val="solid"/>
            <a:miter lim="800000"/>
          </a:ln>
          <a:effectLst>
            <a:innerShdw blurRad="76200">
              <a:srgbClr val="000000"/>
            </a:innerShdw>
          </a:effectLst>
        </p:spPr>
      </p:pic>
      <p:sp>
        <p:nvSpPr>
          <p:cNvPr id="6" name="TextBox 5"/>
          <p:cNvSpPr txBox="1"/>
          <p:nvPr/>
        </p:nvSpPr>
        <p:spPr>
          <a:xfrm>
            <a:off x="1928794" y="642918"/>
            <a:ext cx="5357850" cy="830997"/>
          </a:xfrm>
          <a:prstGeom prst="rect">
            <a:avLst/>
          </a:prstGeom>
          <a:noFill/>
        </p:spPr>
        <p:txBody>
          <a:bodyPr wrap="square" rtlCol="0">
            <a:spAutoFit/>
          </a:bodyPr>
          <a:lstStyle/>
          <a:p>
            <a:r>
              <a:rPr lang="en-US" altLang="zh-CN" sz="4800" b="1" dirty="0" smtClean="0"/>
              <a:t>Parte1  </a:t>
            </a:r>
            <a:r>
              <a:rPr lang="zh-CN" altLang="en-US" sz="4800" b="1" dirty="0" smtClean="0"/>
              <a:t>自我介绍</a:t>
            </a:r>
            <a:endParaRPr lang="zh-CN" altLang="en-US" sz="4800" b="1" dirty="0"/>
          </a:p>
        </p:txBody>
      </p:sp>
      <p:sp>
        <p:nvSpPr>
          <p:cNvPr id="11" name="TextBox 10"/>
          <p:cNvSpPr txBox="1"/>
          <p:nvPr/>
        </p:nvSpPr>
        <p:spPr>
          <a:xfrm>
            <a:off x="3786182" y="2071678"/>
            <a:ext cx="3714776" cy="369332"/>
          </a:xfrm>
          <a:prstGeom prst="rect">
            <a:avLst/>
          </a:prstGeom>
          <a:noFill/>
        </p:spPr>
        <p:txBody>
          <a:bodyPr wrap="square" rtlCol="0">
            <a:spAutoFit/>
          </a:bodyPr>
          <a:lstStyle/>
          <a:p>
            <a:r>
              <a:rPr lang="en-US" altLang="zh-CN" dirty="0" smtClean="0"/>
              <a:t>    </a:t>
            </a:r>
            <a:endParaRPr lang="zh-CN" altLang="en-US" dirty="0"/>
          </a:p>
        </p:txBody>
      </p:sp>
      <p:sp>
        <p:nvSpPr>
          <p:cNvPr id="12" name="五边形 11"/>
          <p:cNvSpPr/>
          <p:nvPr/>
        </p:nvSpPr>
        <p:spPr>
          <a:xfrm>
            <a:off x="2071670" y="2143116"/>
            <a:ext cx="6786610" cy="571504"/>
          </a:xfrm>
          <a:prstGeom prst="homePlate">
            <a:avLst/>
          </a:prstGeom>
          <a:solidFill>
            <a:schemeClr val="bg1">
              <a:lumMod val="6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smtClean="0">
                <a:solidFill>
                  <a:schemeClr val="tx1">
                    <a:lumMod val="95000"/>
                    <a:lumOff val="5000"/>
                  </a:schemeClr>
                </a:solidFill>
              </a:rPr>
              <a:t>1992.3-1993.8  </a:t>
            </a:r>
            <a:r>
              <a:rPr lang="zh-CN" altLang="zh-CN" b="1" kern="100" dirty="0" smtClean="0">
                <a:solidFill>
                  <a:schemeClr val="tx1">
                    <a:lumMod val="95000"/>
                    <a:lumOff val="5000"/>
                  </a:schemeClr>
                </a:solidFill>
                <a:latin typeface="Times New Roman"/>
                <a:cs typeface="Times New Roman"/>
              </a:rPr>
              <a:t>南京军区空军上海卫校</a:t>
            </a:r>
            <a:r>
              <a:rPr lang="en-US" altLang="zh-CN" b="1" kern="100" dirty="0" smtClean="0">
                <a:solidFill>
                  <a:schemeClr val="tx1">
                    <a:lumMod val="95000"/>
                    <a:lumOff val="5000"/>
                  </a:schemeClr>
                </a:solidFill>
                <a:latin typeface="Times New Roman"/>
                <a:cs typeface="Times New Roman"/>
              </a:rPr>
              <a:t>  </a:t>
            </a:r>
            <a:r>
              <a:rPr lang="zh-CN" altLang="en-US" b="1" kern="100" dirty="0" smtClean="0">
                <a:solidFill>
                  <a:schemeClr val="tx1">
                    <a:lumMod val="95000"/>
                    <a:lumOff val="5000"/>
                  </a:schemeClr>
                </a:solidFill>
                <a:latin typeface="Times New Roman"/>
                <a:cs typeface="Times New Roman"/>
              </a:rPr>
              <a:t>军事化全封闭式学习</a:t>
            </a:r>
            <a:endParaRPr lang="zh-CN" altLang="zh-CN" kern="100" dirty="0">
              <a:solidFill>
                <a:schemeClr val="tx1">
                  <a:lumMod val="95000"/>
                  <a:lumOff val="5000"/>
                </a:schemeClr>
              </a:solidFill>
              <a:latin typeface="Times New Roman"/>
              <a:cs typeface="Times New Roman"/>
            </a:endParaRPr>
          </a:p>
        </p:txBody>
      </p:sp>
      <p:sp>
        <p:nvSpPr>
          <p:cNvPr id="13" name="圆柱形 12"/>
          <p:cNvSpPr/>
          <p:nvPr/>
        </p:nvSpPr>
        <p:spPr>
          <a:xfrm>
            <a:off x="642910" y="1857364"/>
            <a:ext cx="1428760" cy="928694"/>
          </a:xfrm>
          <a:prstGeom prst="can">
            <a:avLst/>
          </a:prstGeom>
          <a:solidFill>
            <a:srgbClr val="00B050"/>
          </a:solidFill>
          <a:ln>
            <a:solidFill>
              <a:schemeClr val="bg2">
                <a:lumMod val="75000"/>
              </a:schemeClr>
            </a:solidFill>
          </a:ln>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dirty="0" smtClean="0">
                <a:solidFill>
                  <a:schemeClr val="tx1">
                    <a:lumMod val="95000"/>
                    <a:lumOff val="5000"/>
                  </a:schemeClr>
                </a:solidFill>
                <a:latin typeface="Aharoni" pitchFamily="2" charset="-79"/>
                <a:cs typeface="Aharoni" pitchFamily="2" charset="-79"/>
              </a:rPr>
              <a:t>学习经历</a:t>
            </a:r>
            <a:endParaRPr lang="zh-CN" altLang="en-US" sz="2200" b="1" dirty="0"/>
          </a:p>
        </p:txBody>
      </p:sp>
      <p:sp>
        <p:nvSpPr>
          <p:cNvPr id="14" name="五边形 13"/>
          <p:cNvSpPr/>
          <p:nvPr/>
        </p:nvSpPr>
        <p:spPr>
          <a:xfrm>
            <a:off x="2071670" y="3214686"/>
            <a:ext cx="6786610" cy="928694"/>
          </a:xfrm>
          <a:prstGeom prst="homePlate">
            <a:avLst/>
          </a:prstGeom>
          <a:solidFill>
            <a:schemeClr val="bg1">
              <a:lumMod val="6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altLang="zh-CN" b="1" dirty="0" smtClean="0">
                <a:solidFill>
                  <a:schemeClr val="tx1">
                    <a:lumMod val="95000"/>
                    <a:lumOff val="5000"/>
                  </a:schemeClr>
                </a:solidFill>
                <a:latin typeface="+mn-ea"/>
              </a:rPr>
              <a:t>2004.6-2005.6  </a:t>
            </a:r>
            <a:r>
              <a:rPr lang="zh-CN" altLang="zh-CN" b="1" dirty="0" smtClean="0">
                <a:solidFill>
                  <a:schemeClr val="tx1">
                    <a:lumMod val="95000"/>
                    <a:lumOff val="5000"/>
                  </a:schemeClr>
                </a:solidFill>
                <a:latin typeface="+mn-ea"/>
              </a:rPr>
              <a:t>江</a:t>
            </a:r>
            <a:r>
              <a:rPr lang="zh-CN" altLang="zh-CN" b="1" dirty="0">
                <a:solidFill>
                  <a:schemeClr val="tx1">
                    <a:lumMod val="95000"/>
                    <a:lumOff val="5000"/>
                  </a:schemeClr>
                </a:solidFill>
                <a:latin typeface="+mn-ea"/>
              </a:rPr>
              <a:t>苏省徐州市陆军</a:t>
            </a:r>
            <a:r>
              <a:rPr lang="en-US" altLang="zh-CN" b="1" dirty="0">
                <a:solidFill>
                  <a:schemeClr val="tx1">
                    <a:lumMod val="95000"/>
                    <a:lumOff val="5000"/>
                  </a:schemeClr>
                </a:solidFill>
                <a:latin typeface="+mn-ea"/>
              </a:rPr>
              <a:t>97</a:t>
            </a:r>
            <a:r>
              <a:rPr lang="zh-CN" altLang="zh-CN" b="1" dirty="0">
                <a:solidFill>
                  <a:schemeClr val="tx1">
                    <a:lumMod val="95000"/>
                    <a:lumOff val="5000"/>
                  </a:schemeClr>
                </a:solidFill>
                <a:latin typeface="+mn-ea"/>
              </a:rPr>
              <a:t>医</a:t>
            </a:r>
            <a:r>
              <a:rPr lang="zh-CN" altLang="zh-CN" b="1" dirty="0" smtClean="0">
                <a:solidFill>
                  <a:schemeClr val="tx1">
                    <a:lumMod val="95000"/>
                    <a:lumOff val="5000"/>
                  </a:schemeClr>
                </a:solidFill>
                <a:latin typeface="+mn-ea"/>
              </a:rPr>
              <a:t>院</a:t>
            </a:r>
            <a:r>
              <a:rPr lang="en-US" altLang="zh-CN" b="1" dirty="0" smtClean="0">
                <a:solidFill>
                  <a:schemeClr val="tx1">
                    <a:lumMod val="95000"/>
                    <a:lumOff val="5000"/>
                  </a:schemeClr>
                </a:solidFill>
                <a:latin typeface="+mn-ea"/>
              </a:rPr>
              <a:t>  </a:t>
            </a:r>
            <a:r>
              <a:rPr lang="zh-CN" altLang="zh-CN" b="1" dirty="0" smtClean="0">
                <a:solidFill>
                  <a:schemeClr val="tx1">
                    <a:lumMod val="95000"/>
                    <a:lumOff val="5000"/>
                  </a:schemeClr>
                </a:solidFill>
                <a:latin typeface="+mn-ea"/>
              </a:rPr>
              <a:t>临</a:t>
            </a:r>
            <a:r>
              <a:rPr lang="zh-CN" altLang="zh-CN" b="1" dirty="0">
                <a:solidFill>
                  <a:schemeClr val="tx1">
                    <a:lumMod val="95000"/>
                    <a:lumOff val="5000"/>
                  </a:schemeClr>
                </a:solidFill>
                <a:latin typeface="+mn-ea"/>
              </a:rPr>
              <a:t>床放射诊</a:t>
            </a:r>
            <a:r>
              <a:rPr lang="zh-CN" altLang="zh-CN" b="1" dirty="0" smtClean="0">
                <a:solidFill>
                  <a:schemeClr val="tx1">
                    <a:lumMod val="95000"/>
                    <a:lumOff val="5000"/>
                  </a:schemeClr>
                </a:solidFill>
                <a:latin typeface="+mn-ea"/>
              </a:rPr>
              <a:t>断</a:t>
            </a:r>
            <a:r>
              <a:rPr lang="zh-CN" altLang="en-US" b="1" dirty="0" smtClean="0">
                <a:solidFill>
                  <a:schemeClr val="tx1">
                    <a:lumMod val="95000"/>
                    <a:lumOff val="5000"/>
                  </a:schemeClr>
                </a:solidFill>
                <a:latin typeface="+mn-ea"/>
              </a:rPr>
              <a:t>     </a:t>
            </a:r>
            <a:r>
              <a:rPr lang="en-US" altLang="zh-CN" b="1" dirty="0" smtClean="0">
                <a:solidFill>
                  <a:schemeClr val="tx1">
                    <a:lumMod val="95000"/>
                    <a:lumOff val="5000"/>
                  </a:schemeClr>
                </a:solidFill>
                <a:latin typeface="+mn-ea"/>
              </a:rPr>
              <a:t>2012.6.7-2012.6.12  </a:t>
            </a:r>
            <a:r>
              <a:rPr lang="zh-CN" altLang="zh-CN" b="1" dirty="0" smtClean="0">
                <a:solidFill>
                  <a:schemeClr val="tx1">
                    <a:lumMod val="95000"/>
                    <a:lumOff val="5000"/>
                  </a:schemeClr>
                </a:solidFill>
                <a:latin typeface="+mn-ea"/>
              </a:rPr>
              <a:t>太</a:t>
            </a:r>
            <a:r>
              <a:rPr lang="zh-CN" altLang="zh-CN" b="1" dirty="0">
                <a:solidFill>
                  <a:schemeClr val="tx1">
                    <a:lumMod val="95000"/>
                    <a:lumOff val="5000"/>
                  </a:schemeClr>
                </a:solidFill>
                <a:latin typeface="+mn-ea"/>
              </a:rPr>
              <a:t>极商学</a:t>
            </a:r>
            <a:r>
              <a:rPr lang="zh-CN" altLang="zh-CN" b="1" dirty="0" smtClean="0">
                <a:solidFill>
                  <a:schemeClr val="tx1">
                    <a:lumMod val="95000"/>
                    <a:lumOff val="5000"/>
                  </a:schemeClr>
                </a:solidFill>
                <a:latin typeface="+mn-ea"/>
              </a:rPr>
              <a:t>院</a:t>
            </a:r>
            <a:r>
              <a:rPr lang="en-US" altLang="zh-CN" b="1" dirty="0" smtClean="0">
                <a:solidFill>
                  <a:schemeClr val="tx1">
                    <a:lumMod val="95000"/>
                    <a:lumOff val="5000"/>
                  </a:schemeClr>
                </a:solidFill>
                <a:latin typeface="+mn-ea"/>
              </a:rPr>
              <a:t>  </a:t>
            </a:r>
            <a:r>
              <a:rPr lang="zh-CN" altLang="zh-CN" b="1" dirty="0" smtClean="0">
                <a:solidFill>
                  <a:schemeClr val="tx1">
                    <a:lumMod val="95000"/>
                    <a:lumOff val="5000"/>
                  </a:schemeClr>
                </a:solidFill>
                <a:latin typeface="+mn-ea"/>
              </a:rPr>
              <a:t>商</a:t>
            </a:r>
            <a:r>
              <a:rPr lang="zh-CN" altLang="zh-CN" b="1" dirty="0">
                <a:solidFill>
                  <a:schemeClr val="tx1">
                    <a:lumMod val="95000"/>
                    <a:lumOff val="5000"/>
                  </a:schemeClr>
                </a:solidFill>
                <a:latin typeface="+mn-ea"/>
              </a:rPr>
              <a:t>业零售管</a:t>
            </a:r>
            <a:r>
              <a:rPr lang="zh-CN" altLang="zh-CN" b="1" dirty="0" smtClean="0">
                <a:solidFill>
                  <a:schemeClr val="tx1">
                    <a:lumMod val="95000"/>
                    <a:lumOff val="5000"/>
                  </a:schemeClr>
                </a:solidFill>
                <a:latin typeface="+mn-ea"/>
              </a:rPr>
              <a:t>理</a:t>
            </a:r>
            <a:endParaRPr lang="zh-CN" altLang="zh-CN" kern="100" dirty="0">
              <a:solidFill>
                <a:schemeClr val="tx1">
                  <a:lumMod val="95000"/>
                  <a:lumOff val="5000"/>
                </a:schemeClr>
              </a:solidFill>
              <a:latin typeface="Times New Roman"/>
              <a:cs typeface="Times New Roman"/>
            </a:endParaRPr>
          </a:p>
        </p:txBody>
      </p:sp>
      <p:sp>
        <p:nvSpPr>
          <p:cNvPr id="15" name="圆柱形 14"/>
          <p:cNvSpPr/>
          <p:nvPr/>
        </p:nvSpPr>
        <p:spPr>
          <a:xfrm>
            <a:off x="714348" y="3214686"/>
            <a:ext cx="1357322" cy="928694"/>
          </a:xfrm>
          <a:prstGeom prst="can">
            <a:avLst/>
          </a:prstGeom>
          <a:solidFill>
            <a:srgbClr val="00B0F0"/>
          </a:solidFill>
          <a:ln>
            <a:solidFill>
              <a:schemeClr val="accent6">
                <a:lumMod val="60000"/>
                <a:lumOff val="40000"/>
              </a:schemeClr>
            </a:solidFill>
          </a:ln>
          <a:effectLst>
            <a:glow rad="1397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dirty="0" smtClean="0">
                <a:solidFill>
                  <a:schemeClr val="tx1">
                    <a:lumMod val="95000"/>
                    <a:lumOff val="5000"/>
                  </a:schemeClr>
                </a:solidFill>
                <a:latin typeface="Aharoni" pitchFamily="2" charset="-79"/>
                <a:cs typeface="Aharoni" pitchFamily="2" charset="-79"/>
              </a:rPr>
              <a:t>培训经历</a:t>
            </a:r>
            <a:endParaRPr lang="zh-CN" altLang="en-US" sz="2200" b="1" dirty="0"/>
          </a:p>
        </p:txBody>
      </p:sp>
      <p:sp>
        <p:nvSpPr>
          <p:cNvPr id="16" name="五边形 15"/>
          <p:cNvSpPr/>
          <p:nvPr/>
        </p:nvSpPr>
        <p:spPr>
          <a:xfrm>
            <a:off x="2071670" y="4786322"/>
            <a:ext cx="6786610" cy="1714512"/>
          </a:xfrm>
          <a:prstGeom prst="homePlate">
            <a:avLst/>
          </a:prstGeom>
          <a:solidFill>
            <a:schemeClr val="bg1">
              <a:lumMod val="65000"/>
            </a:schemeClr>
          </a:solidFill>
          <a:ln>
            <a:noFill/>
          </a:ln>
          <a:effectLst>
            <a:outerShdw blurRad="184150" dist="241300" dir="11520000" sx="110000" sy="110000" algn="ctr">
              <a:srgbClr val="000000">
                <a:alpha val="18000"/>
              </a:srgbClr>
            </a:outerShdw>
            <a:softEdge rad="317500"/>
          </a:effectLst>
          <a:scene3d>
            <a:camera prst="isometricOffAxis2Left"/>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b="1" dirty="0" smtClean="0">
                <a:solidFill>
                  <a:schemeClr val="tx1">
                    <a:lumMod val="95000"/>
                    <a:lumOff val="5000"/>
                  </a:schemeClr>
                </a:solidFill>
              </a:rPr>
              <a:t>2011.11-</a:t>
            </a:r>
            <a:r>
              <a:rPr lang="zh-CN" altLang="zh-CN" b="1" dirty="0" smtClean="0">
                <a:solidFill>
                  <a:schemeClr val="tx1">
                    <a:lumMod val="95000"/>
                    <a:lumOff val="5000"/>
                  </a:schemeClr>
                </a:solidFill>
              </a:rPr>
              <a:t>至今</a:t>
            </a:r>
            <a:r>
              <a:rPr lang="en-US" altLang="zh-CN" b="1" dirty="0" smtClean="0">
                <a:solidFill>
                  <a:schemeClr val="tx1">
                    <a:lumMod val="95000"/>
                    <a:lumOff val="5000"/>
                  </a:schemeClr>
                </a:solidFill>
              </a:rPr>
              <a:t>  </a:t>
            </a:r>
            <a:r>
              <a:rPr lang="zh-CN" altLang="zh-CN" b="1" dirty="0" smtClean="0">
                <a:solidFill>
                  <a:schemeClr val="tx1">
                    <a:lumMod val="95000"/>
                    <a:lumOff val="5000"/>
                  </a:schemeClr>
                </a:solidFill>
              </a:rPr>
              <a:t>综合、东北片区</a:t>
            </a:r>
            <a:r>
              <a:rPr lang="zh-CN" altLang="en-US" b="1" dirty="0" smtClean="0">
                <a:solidFill>
                  <a:schemeClr val="tx1">
                    <a:lumMod val="95000"/>
                    <a:lumOff val="5000"/>
                  </a:schemeClr>
                </a:solidFill>
              </a:rPr>
              <a:t>主管；</a:t>
            </a:r>
            <a:r>
              <a:rPr lang="en-US" altLang="zh-CN" b="1" dirty="0" smtClean="0">
                <a:solidFill>
                  <a:schemeClr val="tx1">
                    <a:lumMod val="95000"/>
                    <a:lumOff val="5000"/>
                  </a:schemeClr>
                </a:solidFill>
              </a:rPr>
              <a:t>2010.12—2011.10  </a:t>
            </a:r>
            <a:r>
              <a:rPr lang="zh-CN" altLang="zh-CN" b="1" dirty="0" smtClean="0">
                <a:solidFill>
                  <a:schemeClr val="tx1">
                    <a:lumMod val="95000"/>
                    <a:lumOff val="5000"/>
                  </a:schemeClr>
                </a:solidFill>
              </a:rPr>
              <a:t>锦华店</a:t>
            </a:r>
            <a:r>
              <a:rPr lang="zh-CN" altLang="en-US" b="1" dirty="0" smtClean="0">
                <a:solidFill>
                  <a:schemeClr val="tx1">
                    <a:lumMod val="95000"/>
                    <a:lumOff val="5000"/>
                  </a:schemeClr>
                </a:solidFill>
              </a:rPr>
              <a:t>店长；</a:t>
            </a:r>
            <a:r>
              <a:rPr lang="en-US" altLang="zh-CN" b="1" dirty="0" smtClean="0">
                <a:solidFill>
                  <a:schemeClr val="tx1">
                    <a:lumMod val="95000"/>
                    <a:lumOff val="5000"/>
                  </a:schemeClr>
                </a:solidFill>
              </a:rPr>
              <a:t>2003.6—2010.12  </a:t>
            </a:r>
            <a:r>
              <a:rPr lang="zh-CN" altLang="zh-CN" b="1" dirty="0" smtClean="0">
                <a:solidFill>
                  <a:schemeClr val="tx1">
                    <a:lumMod val="95000"/>
                    <a:lumOff val="5000"/>
                  </a:schemeClr>
                </a:solidFill>
              </a:rPr>
              <a:t>福</a:t>
            </a:r>
            <a:r>
              <a:rPr lang="zh-CN" altLang="zh-CN" b="1" dirty="0">
                <a:solidFill>
                  <a:schemeClr val="tx1">
                    <a:lumMod val="95000"/>
                    <a:lumOff val="5000"/>
                  </a:schemeClr>
                </a:solidFill>
              </a:rPr>
              <a:t>字街</a:t>
            </a:r>
            <a:r>
              <a:rPr lang="zh-CN" altLang="zh-CN" b="1" dirty="0" smtClean="0">
                <a:solidFill>
                  <a:schemeClr val="tx1">
                    <a:lumMod val="95000"/>
                    <a:lumOff val="5000"/>
                  </a:schemeClr>
                </a:solidFill>
              </a:rPr>
              <a:t>店</a:t>
            </a:r>
            <a:r>
              <a:rPr lang="zh-CN" altLang="en-US" b="1" dirty="0" smtClean="0">
                <a:solidFill>
                  <a:schemeClr val="tx1">
                    <a:lumMod val="95000"/>
                    <a:lumOff val="5000"/>
                  </a:schemeClr>
                </a:solidFill>
              </a:rPr>
              <a:t>、</a:t>
            </a:r>
            <a:r>
              <a:rPr lang="zh-CN" altLang="zh-CN" b="1" dirty="0" smtClean="0">
                <a:solidFill>
                  <a:schemeClr val="tx1">
                    <a:lumMod val="95000"/>
                    <a:lumOff val="5000"/>
                  </a:schemeClr>
                </a:solidFill>
              </a:rPr>
              <a:t>红</a:t>
            </a:r>
            <a:r>
              <a:rPr lang="zh-CN" altLang="zh-CN" b="1" dirty="0">
                <a:solidFill>
                  <a:schemeClr val="tx1">
                    <a:lumMod val="95000"/>
                    <a:lumOff val="5000"/>
                  </a:schemeClr>
                </a:solidFill>
              </a:rPr>
              <a:t>星</a:t>
            </a:r>
            <a:r>
              <a:rPr lang="zh-CN" altLang="zh-CN" b="1" dirty="0" smtClean="0">
                <a:solidFill>
                  <a:schemeClr val="tx1">
                    <a:lumMod val="95000"/>
                    <a:lumOff val="5000"/>
                  </a:schemeClr>
                </a:solidFill>
              </a:rPr>
              <a:t>店</a:t>
            </a:r>
            <a:r>
              <a:rPr lang="zh-CN" altLang="en-US" b="1" dirty="0" smtClean="0">
                <a:solidFill>
                  <a:schemeClr val="tx1">
                    <a:lumMod val="95000"/>
                    <a:lumOff val="5000"/>
                  </a:schemeClr>
                </a:solidFill>
              </a:rPr>
              <a:t>、</a:t>
            </a:r>
            <a:r>
              <a:rPr lang="zh-CN" altLang="zh-CN" b="1" dirty="0" smtClean="0">
                <a:solidFill>
                  <a:schemeClr val="tx1">
                    <a:lumMod val="95000"/>
                    <a:lumOff val="5000"/>
                  </a:schemeClr>
                </a:solidFill>
              </a:rPr>
              <a:t>仓库</a:t>
            </a:r>
            <a:r>
              <a:rPr lang="zh-CN" altLang="en-US" b="1" dirty="0" smtClean="0">
                <a:solidFill>
                  <a:schemeClr val="tx1">
                    <a:lumMod val="95000"/>
                    <a:lumOff val="5000"/>
                  </a:schemeClr>
                </a:solidFill>
              </a:rPr>
              <a:t>、</a:t>
            </a:r>
            <a:r>
              <a:rPr lang="zh-CN" altLang="zh-CN" b="1" dirty="0" smtClean="0">
                <a:solidFill>
                  <a:schemeClr val="tx1">
                    <a:lumMod val="95000"/>
                    <a:lumOff val="5000"/>
                  </a:schemeClr>
                </a:solidFill>
              </a:rPr>
              <a:t>总店</a:t>
            </a:r>
            <a:r>
              <a:rPr lang="zh-CN" altLang="en-US" b="1" dirty="0" smtClean="0">
                <a:solidFill>
                  <a:schemeClr val="tx1">
                    <a:lumMod val="95000"/>
                    <a:lumOff val="5000"/>
                  </a:schemeClr>
                </a:solidFill>
              </a:rPr>
              <a:t>、</a:t>
            </a:r>
            <a:r>
              <a:rPr lang="zh-CN" altLang="zh-CN" b="1" dirty="0" smtClean="0">
                <a:solidFill>
                  <a:schemeClr val="tx1">
                    <a:lumMod val="95000"/>
                    <a:lumOff val="5000"/>
                  </a:schemeClr>
                </a:solidFill>
              </a:rPr>
              <a:t>崇</a:t>
            </a:r>
            <a:r>
              <a:rPr lang="zh-CN" altLang="zh-CN" b="1" dirty="0">
                <a:solidFill>
                  <a:schemeClr val="tx1">
                    <a:lumMod val="95000"/>
                    <a:lumOff val="5000"/>
                  </a:schemeClr>
                </a:solidFill>
              </a:rPr>
              <a:t>州中心</a:t>
            </a:r>
            <a:r>
              <a:rPr lang="zh-CN" altLang="zh-CN" b="1" dirty="0" smtClean="0">
                <a:solidFill>
                  <a:schemeClr val="tx1">
                    <a:lumMod val="95000"/>
                    <a:lumOff val="5000"/>
                  </a:schemeClr>
                </a:solidFill>
              </a:rPr>
              <a:t>店</a:t>
            </a:r>
            <a:r>
              <a:rPr lang="zh-CN" altLang="en-US" b="1" dirty="0" smtClean="0">
                <a:solidFill>
                  <a:schemeClr val="tx1">
                    <a:lumMod val="95000"/>
                    <a:lumOff val="5000"/>
                  </a:schemeClr>
                </a:solidFill>
              </a:rPr>
              <a:t>、</a:t>
            </a:r>
            <a:r>
              <a:rPr lang="zh-CN" altLang="zh-CN" b="1" dirty="0" smtClean="0">
                <a:solidFill>
                  <a:schemeClr val="tx1">
                    <a:lumMod val="95000"/>
                    <a:lumOff val="5000"/>
                  </a:schemeClr>
                </a:solidFill>
              </a:rPr>
              <a:t>新</a:t>
            </a:r>
            <a:r>
              <a:rPr lang="zh-CN" altLang="en-US" b="1" dirty="0" smtClean="0">
                <a:solidFill>
                  <a:schemeClr val="tx1">
                    <a:lumMod val="95000"/>
                    <a:lumOff val="5000"/>
                  </a:schemeClr>
                </a:solidFill>
              </a:rPr>
              <a:t>蓉</a:t>
            </a:r>
            <a:r>
              <a:rPr lang="zh-CN" altLang="zh-CN" b="1" dirty="0" smtClean="0">
                <a:solidFill>
                  <a:schemeClr val="tx1">
                    <a:lumMod val="95000"/>
                    <a:lumOff val="5000"/>
                  </a:schemeClr>
                </a:solidFill>
              </a:rPr>
              <a:t>店</a:t>
            </a:r>
            <a:r>
              <a:rPr lang="zh-CN" altLang="en-US" b="1" dirty="0" smtClean="0">
                <a:solidFill>
                  <a:schemeClr val="tx1">
                    <a:lumMod val="95000"/>
                    <a:lumOff val="5000"/>
                  </a:schemeClr>
                </a:solidFill>
              </a:rPr>
              <a:t>、</a:t>
            </a:r>
            <a:r>
              <a:rPr lang="zh-CN" altLang="zh-CN" b="1" dirty="0" smtClean="0">
                <a:solidFill>
                  <a:schemeClr val="tx1">
                    <a:lumMod val="95000"/>
                    <a:lumOff val="5000"/>
                  </a:schemeClr>
                </a:solidFill>
              </a:rPr>
              <a:t>新</a:t>
            </a:r>
            <a:r>
              <a:rPr lang="zh-CN" altLang="zh-CN" b="1" dirty="0">
                <a:solidFill>
                  <a:schemeClr val="tx1">
                    <a:lumMod val="95000"/>
                    <a:lumOff val="5000"/>
                  </a:schemeClr>
                </a:solidFill>
              </a:rPr>
              <a:t>乐中街</a:t>
            </a:r>
            <a:r>
              <a:rPr lang="zh-CN" altLang="zh-CN" b="1" dirty="0" smtClean="0">
                <a:solidFill>
                  <a:schemeClr val="tx1">
                    <a:lumMod val="95000"/>
                    <a:lumOff val="5000"/>
                  </a:schemeClr>
                </a:solidFill>
              </a:rPr>
              <a:t>店</a:t>
            </a:r>
            <a:r>
              <a:rPr lang="zh-CN" altLang="en-US" b="1" dirty="0" smtClean="0">
                <a:solidFill>
                  <a:schemeClr val="tx1">
                    <a:lumMod val="95000"/>
                    <a:lumOff val="5000"/>
                  </a:schemeClr>
                </a:solidFill>
              </a:rPr>
              <a:t>担任</a:t>
            </a:r>
            <a:r>
              <a:rPr lang="zh-CN" altLang="zh-CN" b="1" dirty="0" smtClean="0">
                <a:solidFill>
                  <a:schemeClr val="tx1">
                    <a:lumMod val="95000"/>
                    <a:lumOff val="5000"/>
                  </a:schemeClr>
                </a:solidFill>
              </a:rPr>
              <a:t>店长</a:t>
            </a:r>
            <a:r>
              <a:rPr lang="en-US" altLang="zh-CN" b="1" dirty="0" smtClean="0">
                <a:solidFill>
                  <a:schemeClr val="tx1">
                    <a:lumMod val="95000"/>
                    <a:lumOff val="5000"/>
                  </a:schemeClr>
                </a:solidFill>
              </a:rPr>
              <a:t>-</a:t>
            </a:r>
            <a:r>
              <a:rPr lang="zh-CN" altLang="zh-CN" b="1" dirty="0" smtClean="0">
                <a:solidFill>
                  <a:schemeClr val="tx1">
                    <a:lumMod val="95000"/>
                    <a:lumOff val="5000"/>
                  </a:schemeClr>
                </a:solidFill>
              </a:rPr>
              <a:t>副</a:t>
            </a:r>
            <a:r>
              <a:rPr lang="zh-CN" altLang="zh-CN" b="1" dirty="0">
                <a:solidFill>
                  <a:schemeClr val="tx1">
                    <a:lumMod val="95000"/>
                    <a:lumOff val="5000"/>
                  </a:schemeClr>
                </a:solidFill>
              </a:rPr>
              <a:t>店</a:t>
            </a:r>
            <a:r>
              <a:rPr lang="zh-CN" altLang="zh-CN" b="1" dirty="0" smtClean="0">
                <a:solidFill>
                  <a:schemeClr val="tx1">
                    <a:lumMod val="95000"/>
                    <a:lumOff val="5000"/>
                  </a:schemeClr>
                </a:solidFill>
              </a:rPr>
              <a:t>长</a:t>
            </a:r>
            <a:r>
              <a:rPr lang="en-US" altLang="zh-CN" b="1" dirty="0" smtClean="0">
                <a:solidFill>
                  <a:schemeClr val="tx1">
                    <a:lumMod val="95000"/>
                    <a:lumOff val="5000"/>
                  </a:schemeClr>
                </a:solidFill>
              </a:rPr>
              <a:t>-</a:t>
            </a:r>
            <a:r>
              <a:rPr lang="zh-CN" altLang="zh-CN" b="1" dirty="0" smtClean="0">
                <a:solidFill>
                  <a:schemeClr val="tx1">
                    <a:lumMod val="95000"/>
                    <a:lumOff val="5000"/>
                  </a:schemeClr>
                </a:solidFill>
              </a:rPr>
              <a:t>营</a:t>
            </a:r>
            <a:r>
              <a:rPr lang="zh-CN" altLang="zh-CN" b="1" dirty="0">
                <a:solidFill>
                  <a:schemeClr val="tx1">
                    <a:lumMod val="95000"/>
                    <a:lumOff val="5000"/>
                  </a:schemeClr>
                </a:solidFill>
              </a:rPr>
              <a:t>业</a:t>
            </a:r>
            <a:r>
              <a:rPr lang="zh-CN" altLang="zh-CN" b="1" dirty="0" smtClean="0">
                <a:solidFill>
                  <a:schemeClr val="tx1">
                    <a:lumMod val="95000"/>
                    <a:lumOff val="5000"/>
                  </a:schemeClr>
                </a:solidFill>
              </a:rPr>
              <a:t>员</a:t>
            </a:r>
            <a:r>
              <a:rPr lang="en-US" altLang="zh-CN" b="1" dirty="0" smtClean="0">
                <a:solidFill>
                  <a:schemeClr val="tx1">
                    <a:lumMod val="95000"/>
                    <a:lumOff val="5000"/>
                  </a:schemeClr>
                </a:solidFill>
              </a:rPr>
              <a:t>-</a:t>
            </a:r>
            <a:r>
              <a:rPr lang="zh-CN" altLang="zh-CN" b="1" dirty="0" smtClean="0">
                <a:solidFill>
                  <a:schemeClr val="tx1">
                    <a:lumMod val="95000"/>
                    <a:lumOff val="5000"/>
                  </a:schemeClr>
                </a:solidFill>
              </a:rPr>
              <a:t>副</a:t>
            </a:r>
            <a:r>
              <a:rPr lang="zh-CN" altLang="zh-CN" b="1" dirty="0">
                <a:solidFill>
                  <a:schemeClr val="tx1">
                    <a:lumMod val="95000"/>
                    <a:lumOff val="5000"/>
                  </a:schemeClr>
                </a:solidFill>
              </a:rPr>
              <a:t>店</a:t>
            </a:r>
            <a:r>
              <a:rPr lang="zh-CN" altLang="zh-CN" b="1" dirty="0" smtClean="0">
                <a:solidFill>
                  <a:schemeClr val="tx1">
                    <a:lumMod val="95000"/>
                    <a:lumOff val="5000"/>
                  </a:schemeClr>
                </a:solidFill>
              </a:rPr>
              <a:t>长</a:t>
            </a:r>
            <a:r>
              <a:rPr lang="en-US" altLang="zh-CN" b="1" dirty="0" smtClean="0">
                <a:solidFill>
                  <a:schemeClr val="tx1">
                    <a:lumMod val="95000"/>
                    <a:lumOff val="5000"/>
                  </a:schemeClr>
                </a:solidFill>
              </a:rPr>
              <a:t>-</a:t>
            </a:r>
            <a:r>
              <a:rPr lang="zh-CN" altLang="zh-CN" b="1" dirty="0" smtClean="0">
                <a:solidFill>
                  <a:schemeClr val="tx1">
                    <a:lumMod val="95000"/>
                    <a:lumOff val="5000"/>
                  </a:schemeClr>
                </a:solidFill>
              </a:rPr>
              <a:t>店长</a:t>
            </a:r>
            <a:r>
              <a:rPr lang="zh-CN" altLang="en-US" b="1" dirty="0" smtClean="0">
                <a:solidFill>
                  <a:schemeClr val="tx1">
                    <a:lumMod val="95000"/>
                    <a:lumOff val="5000"/>
                  </a:schemeClr>
                </a:solidFill>
              </a:rPr>
              <a:t>；</a:t>
            </a:r>
            <a:r>
              <a:rPr lang="en-US" altLang="zh-CN" b="1" dirty="0" smtClean="0">
                <a:solidFill>
                  <a:schemeClr val="tx1">
                    <a:lumMod val="95000"/>
                    <a:lumOff val="5000"/>
                  </a:schemeClr>
                </a:solidFill>
              </a:rPr>
              <a:t>2000.6-2003.6  </a:t>
            </a:r>
            <a:r>
              <a:rPr lang="zh-CN" altLang="zh-CN" b="1" dirty="0" smtClean="0">
                <a:solidFill>
                  <a:schemeClr val="tx1">
                    <a:lumMod val="95000"/>
                    <a:lumOff val="5000"/>
                  </a:schemeClr>
                </a:solidFill>
              </a:rPr>
              <a:t>绵</a:t>
            </a:r>
            <a:r>
              <a:rPr lang="zh-CN" altLang="zh-CN" b="1" dirty="0">
                <a:solidFill>
                  <a:schemeClr val="tx1">
                    <a:lumMod val="95000"/>
                    <a:lumOff val="5000"/>
                  </a:schemeClr>
                </a:solidFill>
              </a:rPr>
              <a:t>阳天诚大药</a:t>
            </a:r>
            <a:r>
              <a:rPr lang="zh-CN" altLang="zh-CN" b="1" dirty="0" smtClean="0">
                <a:solidFill>
                  <a:schemeClr val="tx1">
                    <a:lumMod val="95000"/>
                    <a:lumOff val="5000"/>
                  </a:schemeClr>
                </a:solidFill>
              </a:rPr>
              <a:t>房</a:t>
            </a:r>
            <a:r>
              <a:rPr lang="en-US" altLang="zh-CN" b="1" dirty="0" smtClean="0">
                <a:solidFill>
                  <a:schemeClr val="tx1">
                    <a:lumMod val="95000"/>
                    <a:lumOff val="5000"/>
                  </a:schemeClr>
                </a:solidFill>
              </a:rPr>
              <a:t>  18</a:t>
            </a:r>
            <a:r>
              <a:rPr lang="zh-CN" altLang="zh-CN" b="1" dirty="0" smtClean="0">
                <a:solidFill>
                  <a:schemeClr val="tx1">
                    <a:lumMod val="95000"/>
                    <a:lumOff val="5000"/>
                  </a:schemeClr>
                </a:solidFill>
              </a:rPr>
              <a:t>店</a:t>
            </a:r>
            <a:r>
              <a:rPr lang="zh-CN" altLang="en-US" b="1" dirty="0" smtClean="0">
                <a:solidFill>
                  <a:schemeClr val="tx1">
                    <a:lumMod val="95000"/>
                    <a:lumOff val="5000"/>
                  </a:schemeClr>
                </a:solidFill>
              </a:rPr>
              <a:t>、</a:t>
            </a:r>
            <a:r>
              <a:rPr lang="en-US" altLang="zh-CN" b="1" dirty="0" smtClean="0">
                <a:solidFill>
                  <a:schemeClr val="tx1">
                    <a:lumMod val="95000"/>
                    <a:lumOff val="5000"/>
                  </a:schemeClr>
                </a:solidFill>
              </a:rPr>
              <a:t>53</a:t>
            </a:r>
            <a:r>
              <a:rPr lang="zh-CN" altLang="zh-CN" b="1" dirty="0" smtClean="0">
                <a:solidFill>
                  <a:schemeClr val="tx1">
                    <a:lumMod val="95000"/>
                    <a:lumOff val="5000"/>
                  </a:schemeClr>
                </a:solidFill>
              </a:rPr>
              <a:t>店</a:t>
            </a:r>
            <a:r>
              <a:rPr lang="zh-CN" altLang="en-US" b="1" dirty="0" smtClean="0">
                <a:solidFill>
                  <a:schemeClr val="tx1">
                    <a:lumMod val="95000"/>
                    <a:lumOff val="5000"/>
                  </a:schemeClr>
                </a:solidFill>
              </a:rPr>
              <a:t>、</a:t>
            </a:r>
            <a:r>
              <a:rPr lang="en-US" altLang="zh-CN" b="1" dirty="0" smtClean="0">
                <a:solidFill>
                  <a:schemeClr val="tx1">
                    <a:lumMod val="95000"/>
                    <a:lumOff val="5000"/>
                  </a:schemeClr>
                </a:solidFill>
              </a:rPr>
              <a:t>10</a:t>
            </a:r>
            <a:r>
              <a:rPr lang="zh-CN" altLang="zh-CN" b="1" dirty="0" smtClean="0">
                <a:solidFill>
                  <a:schemeClr val="tx1">
                    <a:lumMod val="95000"/>
                    <a:lumOff val="5000"/>
                  </a:schemeClr>
                </a:solidFill>
              </a:rPr>
              <a:t>店</a:t>
            </a:r>
            <a:r>
              <a:rPr lang="zh-CN" altLang="en-US" b="1" dirty="0" smtClean="0">
                <a:solidFill>
                  <a:schemeClr val="tx1">
                    <a:lumMod val="95000"/>
                    <a:lumOff val="5000"/>
                  </a:schemeClr>
                </a:solidFill>
              </a:rPr>
              <a:t>、</a:t>
            </a:r>
            <a:r>
              <a:rPr lang="zh-CN" altLang="zh-CN" b="1" dirty="0" smtClean="0">
                <a:solidFill>
                  <a:schemeClr val="tx1">
                    <a:lumMod val="95000"/>
                    <a:lumOff val="5000"/>
                  </a:schemeClr>
                </a:solidFill>
              </a:rPr>
              <a:t>成</a:t>
            </a:r>
            <a:r>
              <a:rPr lang="zh-CN" altLang="zh-CN" b="1" dirty="0">
                <a:solidFill>
                  <a:schemeClr val="tx1">
                    <a:lumMod val="95000"/>
                    <a:lumOff val="5000"/>
                  </a:schemeClr>
                </a:solidFill>
              </a:rPr>
              <a:t>都总</a:t>
            </a:r>
            <a:r>
              <a:rPr lang="zh-CN" altLang="zh-CN" b="1" dirty="0" smtClean="0">
                <a:solidFill>
                  <a:schemeClr val="tx1">
                    <a:lumMod val="95000"/>
                    <a:lumOff val="5000"/>
                  </a:schemeClr>
                </a:solidFill>
              </a:rPr>
              <a:t>店</a:t>
            </a:r>
            <a:r>
              <a:rPr lang="zh-CN" altLang="en-US" b="1" dirty="0" smtClean="0">
                <a:solidFill>
                  <a:schemeClr val="tx1">
                    <a:lumMod val="95000"/>
                    <a:lumOff val="5000"/>
                  </a:schemeClr>
                </a:solidFill>
              </a:rPr>
              <a:t>担任</a:t>
            </a:r>
            <a:r>
              <a:rPr lang="zh-CN" altLang="zh-CN" b="1" dirty="0" smtClean="0">
                <a:solidFill>
                  <a:schemeClr val="tx1">
                    <a:lumMod val="95000"/>
                    <a:lumOff val="5000"/>
                  </a:schemeClr>
                </a:solidFill>
              </a:rPr>
              <a:t>营</a:t>
            </a:r>
            <a:r>
              <a:rPr lang="zh-CN" altLang="zh-CN" b="1" dirty="0">
                <a:solidFill>
                  <a:schemeClr val="tx1">
                    <a:lumMod val="95000"/>
                    <a:lumOff val="5000"/>
                  </a:schemeClr>
                </a:solidFill>
              </a:rPr>
              <a:t>业</a:t>
            </a:r>
            <a:r>
              <a:rPr lang="zh-CN" altLang="zh-CN" b="1" dirty="0" smtClean="0">
                <a:solidFill>
                  <a:schemeClr val="tx1">
                    <a:lumMod val="95000"/>
                    <a:lumOff val="5000"/>
                  </a:schemeClr>
                </a:solidFill>
              </a:rPr>
              <a:t>员</a:t>
            </a:r>
            <a:r>
              <a:rPr lang="zh-CN" altLang="en-US" b="1" dirty="0" smtClean="0">
                <a:solidFill>
                  <a:schemeClr val="tx1">
                    <a:lumMod val="95000"/>
                    <a:lumOff val="5000"/>
                  </a:schemeClr>
                </a:solidFill>
              </a:rPr>
              <a:t>、</a:t>
            </a:r>
            <a:r>
              <a:rPr lang="zh-CN" altLang="zh-CN" b="1" dirty="0" smtClean="0">
                <a:solidFill>
                  <a:schemeClr val="tx1">
                    <a:lumMod val="95000"/>
                    <a:lumOff val="5000"/>
                  </a:schemeClr>
                </a:solidFill>
              </a:rPr>
              <a:t>店长</a:t>
            </a:r>
            <a:endParaRPr lang="zh-CN" altLang="zh-CN" kern="100" dirty="0">
              <a:solidFill>
                <a:schemeClr val="tx1">
                  <a:lumMod val="95000"/>
                  <a:lumOff val="5000"/>
                </a:schemeClr>
              </a:solidFill>
              <a:latin typeface="Times New Roman"/>
              <a:cs typeface="Times New Roman"/>
            </a:endParaRPr>
          </a:p>
        </p:txBody>
      </p:sp>
      <p:sp>
        <p:nvSpPr>
          <p:cNvPr id="17" name="圆柱形 16"/>
          <p:cNvSpPr/>
          <p:nvPr/>
        </p:nvSpPr>
        <p:spPr>
          <a:xfrm>
            <a:off x="714348" y="4714884"/>
            <a:ext cx="1357322" cy="928694"/>
          </a:xfrm>
          <a:prstGeom prst="can">
            <a:avLst/>
          </a:prstGeom>
          <a:solidFill>
            <a:srgbClr val="0070C0"/>
          </a:solidFill>
          <a:ln>
            <a:solidFill>
              <a:schemeClr val="accent2">
                <a:lumMod val="40000"/>
                <a:lumOff val="6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dirty="0">
                <a:solidFill>
                  <a:schemeClr val="tx1">
                    <a:lumMod val="95000"/>
                    <a:lumOff val="5000"/>
                  </a:schemeClr>
                </a:solidFill>
                <a:latin typeface="Aharoni" pitchFamily="2" charset="-79"/>
                <a:cs typeface="Aharoni" pitchFamily="2" charset="-79"/>
              </a:rPr>
              <a:t>工作</a:t>
            </a:r>
            <a:r>
              <a:rPr lang="zh-CN" altLang="en-US" sz="2200" b="1" dirty="0" smtClean="0">
                <a:solidFill>
                  <a:schemeClr val="tx1">
                    <a:lumMod val="95000"/>
                    <a:lumOff val="5000"/>
                  </a:schemeClr>
                </a:solidFill>
                <a:latin typeface="Aharoni" pitchFamily="2" charset="-79"/>
                <a:cs typeface="Aharoni" pitchFamily="2" charset="-79"/>
              </a:rPr>
              <a:t>经历</a:t>
            </a:r>
            <a:endParaRPr lang="zh-CN" altLang="en-US" sz="2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0-#ppt_w/2"/>
                                          </p:val>
                                        </p:tav>
                                        <p:tav tm="100000">
                                          <p:val>
                                            <p:strVal val="#ppt_x"/>
                                          </p:val>
                                        </p:tav>
                                      </p:tavLst>
                                    </p:anim>
                                    <p:anim calcmode="lin" valueType="num">
                                      <p:cBhvr additive="base">
                                        <p:cTn id="13" dur="500" fill="hold"/>
                                        <p:tgtEl>
                                          <p:spTgt spid="1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0-#ppt_w/2"/>
                                          </p:val>
                                        </p:tav>
                                        <p:tav tm="100000">
                                          <p:val>
                                            <p:strVal val="#ppt_x"/>
                                          </p:val>
                                        </p:tav>
                                      </p:tavLst>
                                    </p:anim>
                                    <p:anim calcmode="lin" valueType="num">
                                      <p:cBhvr additive="base">
                                        <p:cTn id="18"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1604" y="-12166"/>
            <a:ext cx="7572396" cy="369332"/>
          </a:xfrm>
          <a:prstGeom prst="rect">
            <a:avLst/>
          </a:prstGeom>
          <a:solidFill>
            <a:srgbClr val="00B0F0"/>
          </a:solidFill>
        </p:spPr>
        <p:txBody>
          <a:bodyPr wrap="square" rtlCol="0">
            <a:spAutoFit/>
          </a:bodyPr>
          <a:lstStyle/>
          <a:p>
            <a:pPr algn="ctr"/>
            <a:r>
              <a:rPr lang="zh-CN" altLang="en-US" dirty="0" smtClean="0">
                <a:latin typeface="楷体" pitchFamily="49" charset="-122"/>
                <a:ea typeface="楷体" pitchFamily="49" charset="-122"/>
              </a:rPr>
              <a:t>健康世界      太极无限</a:t>
            </a:r>
            <a:endParaRPr lang="zh-CN" altLang="en-US" dirty="0">
              <a:latin typeface="楷体" pitchFamily="49" charset="-122"/>
              <a:ea typeface="楷体" pitchFamily="49" charset="-122"/>
            </a:endParaRPr>
          </a:p>
        </p:txBody>
      </p:sp>
      <p:sp>
        <p:nvSpPr>
          <p:cNvPr id="6" name="TextBox 5"/>
          <p:cNvSpPr txBox="1"/>
          <p:nvPr/>
        </p:nvSpPr>
        <p:spPr>
          <a:xfrm>
            <a:off x="1928794" y="642918"/>
            <a:ext cx="5357850" cy="830997"/>
          </a:xfrm>
          <a:prstGeom prst="rect">
            <a:avLst/>
          </a:prstGeom>
          <a:noFill/>
        </p:spPr>
        <p:txBody>
          <a:bodyPr wrap="square" rtlCol="0">
            <a:spAutoFit/>
          </a:bodyPr>
          <a:lstStyle/>
          <a:p>
            <a:r>
              <a:rPr lang="en-US" altLang="zh-CN" sz="4800" b="1" dirty="0" smtClean="0"/>
              <a:t>Parte2  </a:t>
            </a:r>
            <a:r>
              <a:rPr lang="zh-CN" altLang="en-US" sz="4800" b="1" dirty="0"/>
              <a:t>工作总结</a:t>
            </a:r>
          </a:p>
        </p:txBody>
      </p:sp>
      <p:pic>
        <p:nvPicPr>
          <p:cNvPr id="7" name="图片 6" descr="%CA%E9.jpg"/>
          <p:cNvPicPr>
            <a:picLocks noChangeAspect="1"/>
          </p:cNvPicPr>
          <p:nvPr/>
        </p:nvPicPr>
        <p:blipFill>
          <a:blip r:embed="rId2" cstate="print"/>
          <a:srcRect r="34212"/>
          <a:stretch>
            <a:fillRect/>
          </a:stretch>
        </p:blipFill>
        <p:spPr>
          <a:xfrm>
            <a:off x="71432" y="60174"/>
            <a:ext cx="1428734" cy="1440000"/>
          </a:xfrm>
          <a:prstGeom prst="rect">
            <a:avLst/>
          </a:prstGeom>
          <a:ln w="88900" cap="sq" cmpd="thickThin">
            <a:solidFill>
              <a:schemeClr val="accent3">
                <a:lumMod val="75000"/>
              </a:schemeClr>
            </a:solidFill>
            <a:prstDash val="solid"/>
            <a:miter lim="800000"/>
          </a:ln>
          <a:effectLst>
            <a:innerShdw blurRad="76200">
              <a:srgbClr val="000000"/>
            </a:innerShdw>
          </a:effectLst>
        </p:spPr>
      </p:pic>
      <p:graphicFrame>
        <p:nvGraphicFramePr>
          <p:cNvPr id="9" name="表格 8"/>
          <p:cNvGraphicFramePr>
            <a:graphicFrameLocks noGrp="1"/>
          </p:cNvGraphicFramePr>
          <p:nvPr/>
        </p:nvGraphicFramePr>
        <p:xfrm>
          <a:off x="428596" y="1857364"/>
          <a:ext cx="8215369" cy="4367954"/>
        </p:xfrm>
        <a:graphic>
          <a:graphicData uri="http://schemas.openxmlformats.org/drawingml/2006/table">
            <a:tbl>
              <a:tblPr>
                <a:tableStyleId>{35758FB7-9AC5-4552-8A53-C91805E547FA}</a:tableStyleId>
              </a:tblPr>
              <a:tblGrid>
                <a:gridCol w="637400"/>
                <a:gridCol w="991510"/>
                <a:gridCol w="1628909"/>
                <a:gridCol w="1345621"/>
                <a:gridCol w="1274798"/>
                <a:gridCol w="779044"/>
                <a:gridCol w="1558087"/>
              </a:tblGrid>
              <a:tr h="177617">
                <a:tc gridSpan="7">
                  <a:txBody>
                    <a:bodyPr/>
                    <a:lstStyle/>
                    <a:p>
                      <a:pPr algn="ctr" fontAlgn="ctr"/>
                      <a:r>
                        <a:rPr lang="zh-CN" altLang="en-US" sz="2800" b="1" u="none" strike="noStrike" dirty="0"/>
                        <a:t>东北片区分门店销售情况表 </a:t>
                      </a:r>
                      <a:r>
                        <a:rPr lang="zh-CN" altLang="en-US" sz="2800" b="1" u="none" strike="noStrike" dirty="0" smtClean="0"/>
                        <a:t>  </a:t>
                      </a:r>
                      <a:endParaRPr lang="en-US" altLang="zh-CN" sz="2800" b="1" u="none" strike="noStrike" dirty="0" smtClean="0"/>
                    </a:p>
                    <a:p>
                      <a:pPr algn="ctr" fontAlgn="ctr"/>
                      <a:r>
                        <a:rPr lang="zh-CN" altLang="en-US" sz="1400" b="1" u="none" strike="noStrike" dirty="0" smtClean="0"/>
                        <a:t>                                                                                                                                                      单</a:t>
                      </a:r>
                      <a:r>
                        <a:rPr lang="zh-CN" altLang="en-US" sz="1400" b="1" u="none" strike="noStrike" dirty="0"/>
                        <a:t>位：万元</a:t>
                      </a:r>
                      <a:endParaRPr lang="zh-CN" altLang="en-US" sz="1400" b="1" i="0" u="none" strike="noStrike" dirty="0">
                        <a:latin typeface="宋体"/>
                      </a:endParaRPr>
                    </a:p>
                  </a:txBody>
                  <a:tcPr marL="6578" marR="6578" marT="6578"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64460">
                <a:tc>
                  <a:txBody>
                    <a:bodyPr/>
                    <a:lstStyle/>
                    <a:p>
                      <a:pPr algn="ctr" fontAlgn="ctr"/>
                      <a:r>
                        <a:rPr lang="zh-CN" altLang="en-US" sz="1900" b="1" u="none" strike="noStrike" dirty="0"/>
                        <a:t>序号</a:t>
                      </a:r>
                      <a:endParaRPr lang="zh-CN" altLang="en-US" sz="1900" b="1" i="0" u="none" strike="noStrike" dirty="0">
                        <a:latin typeface="宋体"/>
                      </a:endParaRPr>
                    </a:p>
                  </a:txBody>
                  <a:tcPr marL="6578" marR="6578" marT="6578" marB="0" anchor="ctr"/>
                </a:tc>
                <a:tc>
                  <a:txBody>
                    <a:bodyPr/>
                    <a:lstStyle/>
                    <a:p>
                      <a:pPr algn="ctr" fontAlgn="ctr"/>
                      <a:r>
                        <a:rPr lang="zh-CN" altLang="en-US" sz="1900" b="1" u="none" strike="noStrike" dirty="0"/>
                        <a:t>门店</a:t>
                      </a:r>
                      <a:r>
                        <a:rPr lang="en-US" sz="1900" b="1" u="none" strike="noStrike" dirty="0"/>
                        <a:t>id</a:t>
                      </a:r>
                      <a:endParaRPr lang="en-US" sz="1900" b="1" i="0" u="none" strike="noStrike" dirty="0">
                        <a:latin typeface="宋体"/>
                      </a:endParaRPr>
                    </a:p>
                  </a:txBody>
                  <a:tcPr marL="6578" marR="6578" marT="6578" marB="0" anchor="ctr"/>
                </a:tc>
                <a:tc>
                  <a:txBody>
                    <a:bodyPr/>
                    <a:lstStyle/>
                    <a:p>
                      <a:pPr algn="ctr" fontAlgn="ctr"/>
                      <a:r>
                        <a:rPr lang="zh-CN" altLang="en-US" sz="1900" b="1" u="none" strike="noStrike" dirty="0"/>
                        <a:t>门店</a:t>
                      </a:r>
                      <a:endParaRPr lang="zh-CN" altLang="en-US" sz="1900" b="1" i="0" u="none" strike="noStrike" dirty="0">
                        <a:latin typeface="宋体"/>
                      </a:endParaRPr>
                    </a:p>
                  </a:txBody>
                  <a:tcPr marL="6578" marR="6578" marT="6578" marB="0" anchor="ctr"/>
                </a:tc>
                <a:tc>
                  <a:txBody>
                    <a:bodyPr/>
                    <a:lstStyle/>
                    <a:p>
                      <a:pPr algn="ctr" fontAlgn="ctr"/>
                      <a:r>
                        <a:rPr lang="en-US" altLang="zh-CN" sz="1900" b="1" u="none" strike="noStrike" dirty="0"/>
                        <a:t>13</a:t>
                      </a:r>
                      <a:r>
                        <a:rPr lang="zh-CN" altLang="en-US" sz="1900" b="1" u="none" strike="noStrike" dirty="0"/>
                        <a:t>年销售额</a:t>
                      </a:r>
                      <a:endParaRPr lang="zh-CN" altLang="en-US" sz="1900" b="1" i="0" u="none" strike="noStrike" dirty="0">
                        <a:latin typeface="宋体"/>
                      </a:endParaRPr>
                    </a:p>
                  </a:txBody>
                  <a:tcPr marL="6578" marR="6578" marT="6578" marB="0" anchor="ctr"/>
                </a:tc>
                <a:tc>
                  <a:txBody>
                    <a:bodyPr/>
                    <a:lstStyle/>
                    <a:p>
                      <a:pPr algn="ctr" fontAlgn="ctr"/>
                      <a:r>
                        <a:rPr lang="en-US" altLang="zh-CN" sz="1900" b="1" u="none" strike="noStrike" dirty="0"/>
                        <a:t>14</a:t>
                      </a:r>
                      <a:r>
                        <a:rPr lang="zh-CN" altLang="en-US" sz="1900" b="1" u="none" strike="noStrike" dirty="0"/>
                        <a:t>年销售额</a:t>
                      </a:r>
                      <a:endParaRPr lang="zh-CN" altLang="en-US" sz="1900" b="1" i="0" u="none" strike="noStrike" dirty="0">
                        <a:latin typeface="宋体"/>
                      </a:endParaRPr>
                    </a:p>
                  </a:txBody>
                  <a:tcPr marL="6578" marR="6578" marT="6578" marB="0" anchor="ctr"/>
                </a:tc>
                <a:tc>
                  <a:txBody>
                    <a:bodyPr/>
                    <a:lstStyle/>
                    <a:p>
                      <a:pPr algn="ctr" fontAlgn="ctr"/>
                      <a:r>
                        <a:rPr lang="zh-CN" altLang="en-US" sz="1900" b="1" u="none" strike="noStrike" dirty="0"/>
                        <a:t>增长额</a:t>
                      </a:r>
                      <a:endParaRPr lang="zh-CN" altLang="en-US" sz="1900" b="1" i="0" u="none" strike="noStrike" dirty="0">
                        <a:latin typeface="宋体"/>
                      </a:endParaRPr>
                    </a:p>
                  </a:txBody>
                  <a:tcPr marL="6578" marR="6578" marT="6578" marB="0" anchor="ctr"/>
                </a:tc>
                <a:tc>
                  <a:txBody>
                    <a:bodyPr/>
                    <a:lstStyle/>
                    <a:p>
                      <a:pPr algn="ctr" fontAlgn="ctr"/>
                      <a:r>
                        <a:rPr lang="zh-CN" altLang="en-US" sz="1900" b="1" u="none" strike="noStrike" dirty="0"/>
                        <a:t>增长率</a:t>
                      </a:r>
                      <a:endParaRPr lang="zh-CN" altLang="en-US" sz="1900" b="1" i="0" u="none" strike="noStrike" dirty="0">
                        <a:latin typeface="宋体"/>
                      </a:endParaRPr>
                    </a:p>
                  </a:txBody>
                  <a:tcPr marL="6578" marR="6578" marT="6578" marB="0" anchor="ctr"/>
                </a:tc>
              </a:tr>
              <a:tr h="164460">
                <a:tc>
                  <a:txBody>
                    <a:bodyPr/>
                    <a:lstStyle/>
                    <a:p>
                      <a:pPr algn="ctr" fontAlgn="ctr"/>
                      <a:r>
                        <a:rPr lang="en-US" altLang="zh-CN" sz="2000" b="1" u="none" strike="noStrike" dirty="0"/>
                        <a:t>1</a:t>
                      </a:r>
                      <a:endParaRPr lang="en-US" altLang="zh-CN" sz="2000" b="1" i="0" u="none" strike="noStrike" dirty="0">
                        <a:solidFill>
                          <a:srgbClr val="000000"/>
                        </a:solidFill>
                        <a:latin typeface="宋体"/>
                      </a:endParaRPr>
                    </a:p>
                  </a:txBody>
                  <a:tcPr marL="6578" marR="6578" marT="6578" marB="0" anchor="ctr">
                    <a:solidFill>
                      <a:srgbClr val="FF0000"/>
                    </a:solidFill>
                  </a:tcPr>
                </a:tc>
                <a:tc>
                  <a:txBody>
                    <a:bodyPr/>
                    <a:lstStyle/>
                    <a:p>
                      <a:pPr algn="ctr" fontAlgn="b"/>
                      <a:r>
                        <a:rPr lang="en-US" altLang="zh-CN" sz="2000" b="1" u="none" strike="noStrike"/>
                        <a:t>515</a:t>
                      </a:r>
                      <a:endParaRPr lang="en-US" altLang="zh-CN" sz="2000" b="1" i="0" u="none" strike="noStrike">
                        <a:solidFill>
                          <a:srgbClr val="000000"/>
                        </a:solidFill>
                        <a:latin typeface="新宋体"/>
                      </a:endParaRPr>
                    </a:p>
                  </a:txBody>
                  <a:tcPr marL="6578" marR="6578" marT="6578" marB="0" anchor="b">
                    <a:solidFill>
                      <a:srgbClr val="FF0000"/>
                    </a:solidFill>
                  </a:tcPr>
                </a:tc>
                <a:tc>
                  <a:txBody>
                    <a:bodyPr/>
                    <a:lstStyle/>
                    <a:p>
                      <a:pPr algn="l" fontAlgn="b"/>
                      <a:r>
                        <a:rPr lang="zh-CN" altLang="en-US" sz="2000" b="1" u="none" strike="noStrike"/>
                        <a:t>崔家店路药店</a:t>
                      </a:r>
                      <a:endParaRPr lang="zh-CN" altLang="en-US" sz="2000" b="1" i="0" u="none" strike="noStrike">
                        <a:solidFill>
                          <a:srgbClr val="000000"/>
                        </a:solidFill>
                        <a:latin typeface="新宋体"/>
                      </a:endParaRPr>
                    </a:p>
                  </a:txBody>
                  <a:tcPr marL="6578" marR="6578" marT="6578" marB="0" anchor="b">
                    <a:solidFill>
                      <a:srgbClr val="FF0000"/>
                    </a:solidFill>
                  </a:tcPr>
                </a:tc>
                <a:tc>
                  <a:txBody>
                    <a:bodyPr/>
                    <a:lstStyle/>
                    <a:p>
                      <a:pPr algn="ctr" fontAlgn="b"/>
                      <a:r>
                        <a:rPr lang="en-US" altLang="zh-CN" sz="2000" b="1" u="none" strike="noStrike" dirty="0"/>
                        <a:t>77.678</a:t>
                      </a:r>
                      <a:endParaRPr lang="en-US" altLang="zh-CN" sz="2000" b="1" i="0" u="none" strike="noStrike" dirty="0">
                        <a:solidFill>
                          <a:srgbClr val="000000"/>
                        </a:solidFill>
                        <a:latin typeface="宋体"/>
                      </a:endParaRPr>
                    </a:p>
                  </a:txBody>
                  <a:tcPr marL="6578" marR="6578" marT="6578" marB="0" anchor="b">
                    <a:solidFill>
                      <a:srgbClr val="FF0000"/>
                    </a:solidFill>
                  </a:tcPr>
                </a:tc>
                <a:tc>
                  <a:txBody>
                    <a:bodyPr/>
                    <a:lstStyle/>
                    <a:p>
                      <a:pPr algn="ctr" fontAlgn="b"/>
                      <a:r>
                        <a:rPr lang="en-US" altLang="zh-CN" sz="2000" b="1" u="none" strike="noStrike"/>
                        <a:t>110.4505</a:t>
                      </a:r>
                      <a:endParaRPr lang="en-US" altLang="zh-CN" sz="2000" b="1" i="0" u="none" strike="noStrike">
                        <a:latin typeface="宋体"/>
                      </a:endParaRPr>
                    </a:p>
                  </a:txBody>
                  <a:tcPr marL="6578" marR="6578" marT="6578" marB="0" anchor="b">
                    <a:solidFill>
                      <a:srgbClr val="FF0000"/>
                    </a:solidFill>
                  </a:tcPr>
                </a:tc>
                <a:tc>
                  <a:txBody>
                    <a:bodyPr/>
                    <a:lstStyle/>
                    <a:p>
                      <a:pPr algn="r" fontAlgn="ctr"/>
                      <a:r>
                        <a:rPr lang="en-US" altLang="zh-CN" sz="2000" b="1" u="none" strike="noStrike"/>
                        <a:t>32.773</a:t>
                      </a:r>
                      <a:endParaRPr lang="en-US" altLang="zh-CN" sz="2000" b="1" i="0" u="none" strike="noStrike">
                        <a:solidFill>
                          <a:srgbClr val="000000"/>
                        </a:solidFill>
                        <a:latin typeface="宋体"/>
                      </a:endParaRPr>
                    </a:p>
                  </a:txBody>
                  <a:tcPr marL="6578" marR="6578" marT="6578" marB="0" anchor="ctr">
                    <a:solidFill>
                      <a:srgbClr val="FF0000"/>
                    </a:solidFill>
                  </a:tcPr>
                </a:tc>
                <a:tc>
                  <a:txBody>
                    <a:bodyPr/>
                    <a:lstStyle/>
                    <a:p>
                      <a:pPr algn="r" fontAlgn="ctr"/>
                      <a:r>
                        <a:rPr lang="en-US" altLang="zh-CN" sz="2000" b="1" u="none" strike="noStrike" dirty="0"/>
                        <a:t>42.19%</a:t>
                      </a:r>
                      <a:endParaRPr lang="en-US" altLang="zh-CN" sz="2000" b="1" i="0" u="none" strike="noStrike" dirty="0">
                        <a:solidFill>
                          <a:srgbClr val="000000"/>
                        </a:solidFill>
                        <a:latin typeface="宋体"/>
                      </a:endParaRPr>
                    </a:p>
                  </a:txBody>
                  <a:tcPr marL="6578" marR="6578" marT="6578" marB="0" anchor="ctr">
                    <a:solidFill>
                      <a:srgbClr val="FF0000"/>
                    </a:solidFill>
                  </a:tcPr>
                </a:tc>
              </a:tr>
              <a:tr h="164460">
                <a:tc>
                  <a:txBody>
                    <a:bodyPr/>
                    <a:lstStyle/>
                    <a:p>
                      <a:pPr algn="ctr" fontAlgn="ctr"/>
                      <a:r>
                        <a:rPr lang="en-US" altLang="zh-CN" sz="2000" b="1" u="none" strike="noStrike"/>
                        <a:t>2</a:t>
                      </a:r>
                      <a:endParaRPr lang="en-US" altLang="zh-CN" sz="2000" b="1" i="0" u="none" strike="noStrike">
                        <a:solidFill>
                          <a:srgbClr val="000000"/>
                        </a:solidFill>
                        <a:latin typeface="宋体"/>
                      </a:endParaRPr>
                    </a:p>
                  </a:txBody>
                  <a:tcPr marL="6578" marR="6578" marT="6578" marB="0" anchor="ctr">
                    <a:solidFill>
                      <a:srgbClr val="FF0000"/>
                    </a:solidFill>
                  </a:tcPr>
                </a:tc>
                <a:tc>
                  <a:txBody>
                    <a:bodyPr/>
                    <a:lstStyle/>
                    <a:p>
                      <a:pPr algn="ctr" fontAlgn="b"/>
                      <a:r>
                        <a:rPr lang="en-US" altLang="zh-CN" sz="2000" b="1" u="none" strike="noStrike" dirty="0"/>
                        <a:t>712</a:t>
                      </a:r>
                      <a:endParaRPr lang="en-US" altLang="zh-CN" sz="2000" b="1" i="0" u="none" strike="noStrike" dirty="0">
                        <a:solidFill>
                          <a:srgbClr val="000000"/>
                        </a:solidFill>
                        <a:latin typeface="新宋体"/>
                      </a:endParaRPr>
                    </a:p>
                  </a:txBody>
                  <a:tcPr marL="6578" marR="6578" marT="6578" marB="0" anchor="b">
                    <a:solidFill>
                      <a:srgbClr val="FF0000"/>
                    </a:solidFill>
                  </a:tcPr>
                </a:tc>
                <a:tc>
                  <a:txBody>
                    <a:bodyPr/>
                    <a:lstStyle/>
                    <a:p>
                      <a:pPr algn="l" fontAlgn="b"/>
                      <a:r>
                        <a:rPr lang="zh-CN" altLang="en-US" sz="2000" b="1" u="none" strike="noStrike" dirty="0"/>
                        <a:t>华泰路药店</a:t>
                      </a:r>
                      <a:endParaRPr lang="zh-CN" altLang="en-US" sz="2000" b="1" i="0" u="none" strike="noStrike" dirty="0">
                        <a:solidFill>
                          <a:srgbClr val="000000"/>
                        </a:solidFill>
                        <a:latin typeface="新宋体"/>
                      </a:endParaRPr>
                    </a:p>
                  </a:txBody>
                  <a:tcPr marL="6578" marR="6578" marT="6578" marB="0" anchor="b">
                    <a:solidFill>
                      <a:srgbClr val="FF0000"/>
                    </a:solidFill>
                  </a:tcPr>
                </a:tc>
                <a:tc>
                  <a:txBody>
                    <a:bodyPr/>
                    <a:lstStyle/>
                    <a:p>
                      <a:pPr algn="ctr" fontAlgn="b"/>
                      <a:r>
                        <a:rPr lang="en-US" altLang="zh-CN" sz="2000" b="1" u="none" strike="noStrike" dirty="0"/>
                        <a:t>245.8795</a:t>
                      </a:r>
                      <a:endParaRPr lang="en-US" altLang="zh-CN" sz="2000" b="1" i="0" u="none" strike="noStrike" dirty="0">
                        <a:solidFill>
                          <a:srgbClr val="000000"/>
                        </a:solidFill>
                        <a:latin typeface="宋体"/>
                      </a:endParaRPr>
                    </a:p>
                  </a:txBody>
                  <a:tcPr marL="6578" marR="6578" marT="6578" marB="0" anchor="b">
                    <a:solidFill>
                      <a:srgbClr val="FF0000"/>
                    </a:solidFill>
                  </a:tcPr>
                </a:tc>
                <a:tc>
                  <a:txBody>
                    <a:bodyPr/>
                    <a:lstStyle/>
                    <a:p>
                      <a:pPr algn="ctr" fontAlgn="b"/>
                      <a:r>
                        <a:rPr lang="en-US" altLang="zh-CN" sz="2000" b="1" u="none" strike="noStrike" dirty="0"/>
                        <a:t>293.2379</a:t>
                      </a:r>
                      <a:endParaRPr lang="en-US" altLang="zh-CN" sz="2000" b="1" i="0" u="none" strike="noStrike" dirty="0">
                        <a:latin typeface="宋体"/>
                      </a:endParaRPr>
                    </a:p>
                  </a:txBody>
                  <a:tcPr marL="6578" marR="6578" marT="6578" marB="0" anchor="b">
                    <a:solidFill>
                      <a:srgbClr val="FF0000"/>
                    </a:solidFill>
                  </a:tcPr>
                </a:tc>
                <a:tc>
                  <a:txBody>
                    <a:bodyPr/>
                    <a:lstStyle/>
                    <a:p>
                      <a:pPr algn="r" fontAlgn="ctr"/>
                      <a:r>
                        <a:rPr lang="en-US" altLang="zh-CN" sz="2000" b="1" u="none" strike="noStrike" dirty="0"/>
                        <a:t>47.358</a:t>
                      </a:r>
                      <a:endParaRPr lang="en-US" altLang="zh-CN" sz="2000" b="1" i="0" u="none" strike="noStrike" dirty="0">
                        <a:solidFill>
                          <a:srgbClr val="000000"/>
                        </a:solidFill>
                        <a:latin typeface="宋体"/>
                      </a:endParaRPr>
                    </a:p>
                  </a:txBody>
                  <a:tcPr marL="6578" marR="6578" marT="6578" marB="0" anchor="ctr">
                    <a:solidFill>
                      <a:srgbClr val="FF0000"/>
                    </a:solidFill>
                  </a:tcPr>
                </a:tc>
                <a:tc>
                  <a:txBody>
                    <a:bodyPr/>
                    <a:lstStyle/>
                    <a:p>
                      <a:pPr algn="r" fontAlgn="ctr"/>
                      <a:r>
                        <a:rPr lang="en-US" altLang="zh-CN" sz="2000" b="1" u="none" strike="noStrike" dirty="0"/>
                        <a:t>19.26%</a:t>
                      </a:r>
                      <a:endParaRPr lang="en-US" altLang="zh-CN" sz="2000" b="1" i="0" u="none" strike="noStrike" dirty="0">
                        <a:solidFill>
                          <a:srgbClr val="000000"/>
                        </a:solidFill>
                        <a:latin typeface="宋体"/>
                      </a:endParaRPr>
                    </a:p>
                  </a:txBody>
                  <a:tcPr marL="6578" marR="6578" marT="6578" marB="0" anchor="ctr">
                    <a:solidFill>
                      <a:srgbClr val="FF0000"/>
                    </a:solidFill>
                  </a:tcPr>
                </a:tc>
              </a:tr>
              <a:tr h="164460">
                <a:tc>
                  <a:txBody>
                    <a:bodyPr/>
                    <a:lstStyle/>
                    <a:p>
                      <a:pPr algn="ctr" fontAlgn="ctr"/>
                      <a:r>
                        <a:rPr lang="en-US" altLang="zh-CN" sz="2000" b="1" u="none" strike="noStrike"/>
                        <a:t>3</a:t>
                      </a:r>
                      <a:endParaRPr lang="en-US" altLang="zh-CN" sz="2000" b="1" i="0" u="none" strike="noStrike">
                        <a:solidFill>
                          <a:srgbClr val="000000"/>
                        </a:solidFill>
                        <a:latin typeface="宋体"/>
                      </a:endParaRPr>
                    </a:p>
                  </a:txBody>
                  <a:tcPr marL="6578" marR="6578" marT="6578" marB="0" anchor="ctr">
                    <a:solidFill>
                      <a:srgbClr val="FF0000"/>
                    </a:solidFill>
                  </a:tcPr>
                </a:tc>
                <a:tc>
                  <a:txBody>
                    <a:bodyPr/>
                    <a:lstStyle/>
                    <a:p>
                      <a:pPr algn="ctr" fontAlgn="b"/>
                      <a:r>
                        <a:rPr lang="en-US" altLang="zh-CN" sz="2000" b="1" u="none" strike="noStrike" dirty="0"/>
                        <a:t>511</a:t>
                      </a:r>
                      <a:endParaRPr lang="en-US" altLang="zh-CN" sz="2000" b="1" i="0" u="none" strike="noStrike" dirty="0">
                        <a:solidFill>
                          <a:srgbClr val="000000"/>
                        </a:solidFill>
                        <a:latin typeface="新宋体"/>
                      </a:endParaRPr>
                    </a:p>
                  </a:txBody>
                  <a:tcPr marL="6578" marR="6578" marT="6578" marB="0" anchor="b">
                    <a:solidFill>
                      <a:srgbClr val="FF0000"/>
                    </a:solidFill>
                  </a:tcPr>
                </a:tc>
                <a:tc>
                  <a:txBody>
                    <a:bodyPr/>
                    <a:lstStyle/>
                    <a:p>
                      <a:pPr algn="l" fontAlgn="b"/>
                      <a:r>
                        <a:rPr lang="zh-CN" altLang="en-US" sz="2000" b="1" u="none" strike="noStrike" dirty="0"/>
                        <a:t>杉板桥店</a:t>
                      </a:r>
                      <a:endParaRPr lang="zh-CN" altLang="en-US" sz="2000" b="1" i="0" u="none" strike="noStrike" dirty="0">
                        <a:solidFill>
                          <a:srgbClr val="000000"/>
                        </a:solidFill>
                        <a:latin typeface="新宋体"/>
                      </a:endParaRPr>
                    </a:p>
                  </a:txBody>
                  <a:tcPr marL="6578" marR="6578" marT="6578" marB="0" anchor="b">
                    <a:solidFill>
                      <a:srgbClr val="FF0000"/>
                    </a:solidFill>
                  </a:tcPr>
                </a:tc>
                <a:tc>
                  <a:txBody>
                    <a:bodyPr/>
                    <a:lstStyle/>
                    <a:p>
                      <a:pPr algn="ctr" fontAlgn="b"/>
                      <a:r>
                        <a:rPr lang="en-US" altLang="zh-CN" sz="2000" b="1" u="none" strike="noStrike" dirty="0"/>
                        <a:t>68.407</a:t>
                      </a:r>
                      <a:endParaRPr lang="en-US" altLang="zh-CN" sz="2000" b="1" i="0" u="none" strike="noStrike" dirty="0">
                        <a:solidFill>
                          <a:srgbClr val="000000"/>
                        </a:solidFill>
                        <a:latin typeface="宋体"/>
                      </a:endParaRPr>
                    </a:p>
                  </a:txBody>
                  <a:tcPr marL="6578" marR="6578" marT="6578" marB="0" anchor="b">
                    <a:solidFill>
                      <a:srgbClr val="FF0000"/>
                    </a:solidFill>
                  </a:tcPr>
                </a:tc>
                <a:tc>
                  <a:txBody>
                    <a:bodyPr/>
                    <a:lstStyle/>
                    <a:p>
                      <a:pPr algn="ctr" fontAlgn="b"/>
                      <a:r>
                        <a:rPr lang="en-US" altLang="zh-CN" sz="2000" b="1" u="none" strike="noStrike" dirty="0"/>
                        <a:t>78.7454</a:t>
                      </a:r>
                      <a:endParaRPr lang="en-US" altLang="zh-CN" sz="2000" b="1" i="0" u="none" strike="noStrike" dirty="0">
                        <a:latin typeface="宋体"/>
                      </a:endParaRPr>
                    </a:p>
                  </a:txBody>
                  <a:tcPr marL="6578" marR="6578" marT="6578" marB="0" anchor="b">
                    <a:solidFill>
                      <a:srgbClr val="FF0000"/>
                    </a:solidFill>
                  </a:tcPr>
                </a:tc>
                <a:tc>
                  <a:txBody>
                    <a:bodyPr/>
                    <a:lstStyle/>
                    <a:p>
                      <a:pPr algn="r" fontAlgn="ctr"/>
                      <a:r>
                        <a:rPr lang="en-US" altLang="zh-CN" sz="2000" b="1" u="none" strike="noStrike" dirty="0"/>
                        <a:t>10.338</a:t>
                      </a:r>
                      <a:endParaRPr lang="en-US" altLang="zh-CN" sz="2000" b="1" i="0" u="none" strike="noStrike" dirty="0">
                        <a:solidFill>
                          <a:srgbClr val="000000"/>
                        </a:solidFill>
                        <a:latin typeface="宋体"/>
                      </a:endParaRPr>
                    </a:p>
                  </a:txBody>
                  <a:tcPr marL="6578" marR="6578" marT="6578" marB="0" anchor="ctr">
                    <a:solidFill>
                      <a:srgbClr val="FF0000"/>
                    </a:solidFill>
                  </a:tcPr>
                </a:tc>
                <a:tc>
                  <a:txBody>
                    <a:bodyPr/>
                    <a:lstStyle/>
                    <a:p>
                      <a:pPr algn="r" fontAlgn="ctr"/>
                      <a:r>
                        <a:rPr lang="en-US" altLang="zh-CN" sz="2000" b="1" u="none" strike="noStrike" dirty="0"/>
                        <a:t>15.11%</a:t>
                      </a:r>
                      <a:endParaRPr lang="en-US" altLang="zh-CN" sz="2000" b="1" i="0" u="none" strike="noStrike" dirty="0">
                        <a:solidFill>
                          <a:srgbClr val="000000"/>
                        </a:solidFill>
                        <a:latin typeface="宋体"/>
                      </a:endParaRPr>
                    </a:p>
                  </a:txBody>
                  <a:tcPr marL="6578" marR="6578" marT="6578" marB="0" anchor="ctr">
                    <a:solidFill>
                      <a:srgbClr val="FF0000"/>
                    </a:solidFill>
                  </a:tcPr>
                </a:tc>
              </a:tr>
              <a:tr h="164460">
                <a:tc>
                  <a:txBody>
                    <a:bodyPr/>
                    <a:lstStyle/>
                    <a:p>
                      <a:pPr algn="ctr" fontAlgn="ctr"/>
                      <a:r>
                        <a:rPr lang="en-US" altLang="zh-CN" sz="2000" b="1" u="none" strike="noStrike"/>
                        <a:t>4</a:t>
                      </a:r>
                      <a:endParaRPr lang="en-US" altLang="zh-CN" sz="2000" b="1" i="0" u="none" strike="noStrike">
                        <a:solidFill>
                          <a:srgbClr val="000000"/>
                        </a:solidFill>
                        <a:latin typeface="宋体"/>
                      </a:endParaRPr>
                    </a:p>
                  </a:txBody>
                  <a:tcPr marL="6578" marR="6578" marT="6578" marB="0" anchor="ctr"/>
                </a:tc>
                <a:tc>
                  <a:txBody>
                    <a:bodyPr/>
                    <a:lstStyle/>
                    <a:p>
                      <a:pPr algn="ctr" fontAlgn="b"/>
                      <a:r>
                        <a:rPr lang="en-US" altLang="zh-CN" sz="2000" b="1" u="none" strike="noStrike" dirty="0"/>
                        <a:t>517</a:t>
                      </a:r>
                      <a:endParaRPr lang="en-US" altLang="zh-CN" sz="2000" b="1" i="0" u="none" strike="noStrike" dirty="0">
                        <a:solidFill>
                          <a:srgbClr val="000000"/>
                        </a:solidFill>
                        <a:latin typeface="新宋体"/>
                      </a:endParaRPr>
                    </a:p>
                  </a:txBody>
                  <a:tcPr marL="6578" marR="6578" marT="6578" marB="0" anchor="b"/>
                </a:tc>
                <a:tc>
                  <a:txBody>
                    <a:bodyPr/>
                    <a:lstStyle/>
                    <a:p>
                      <a:pPr algn="l" fontAlgn="b"/>
                      <a:r>
                        <a:rPr lang="zh-CN" altLang="en-US" sz="2000" b="1" u="none" strike="noStrike" dirty="0"/>
                        <a:t>北东街店</a:t>
                      </a:r>
                      <a:endParaRPr lang="zh-CN" altLang="en-US" sz="2000" b="1" i="0" u="none" strike="noStrike" dirty="0">
                        <a:solidFill>
                          <a:srgbClr val="000000"/>
                        </a:solidFill>
                        <a:latin typeface="新宋体"/>
                      </a:endParaRPr>
                    </a:p>
                  </a:txBody>
                  <a:tcPr marL="6578" marR="6578" marT="6578" marB="0" anchor="b"/>
                </a:tc>
                <a:tc>
                  <a:txBody>
                    <a:bodyPr/>
                    <a:lstStyle/>
                    <a:p>
                      <a:pPr algn="ctr" fontAlgn="b"/>
                      <a:r>
                        <a:rPr lang="en-US" altLang="zh-CN" sz="2000" b="1" u="none" strike="noStrike" dirty="0"/>
                        <a:t>147.6644</a:t>
                      </a:r>
                      <a:endParaRPr lang="en-US" altLang="zh-CN" sz="2000" b="1" i="0" u="none" strike="noStrike" dirty="0">
                        <a:solidFill>
                          <a:srgbClr val="000000"/>
                        </a:solidFill>
                        <a:latin typeface="宋体"/>
                      </a:endParaRPr>
                    </a:p>
                  </a:txBody>
                  <a:tcPr marL="6578" marR="6578" marT="6578" marB="0" anchor="b"/>
                </a:tc>
                <a:tc>
                  <a:txBody>
                    <a:bodyPr/>
                    <a:lstStyle/>
                    <a:p>
                      <a:pPr algn="ctr" fontAlgn="b"/>
                      <a:r>
                        <a:rPr lang="en-US" altLang="zh-CN" sz="2000" b="1" u="none" strike="noStrike" dirty="0"/>
                        <a:t>166.0607</a:t>
                      </a:r>
                      <a:endParaRPr lang="en-US" altLang="zh-CN" sz="2000" b="1" i="0" u="none" strike="noStrike" dirty="0">
                        <a:latin typeface="宋体"/>
                      </a:endParaRPr>
                    </a:p>
                  </a:txBody>
                  <a:tcPr marL="6578" marR="6578" marT="6578" marB="0" anchor="b"/>
                </a:tc>
                <a:tc>
                  <a:txBody>
                    <a:bodyPr/>
                    <a:lstStyle/>
                    <a:p>
                      <a:pPr algn="r" fontAlgn="ctr"/>
                      <a:r>
                        <a:rPr lang="en-US" altLang="zh-CN" sz="2000" b="1" u="none" strike="noStrike" dirty="0"/>
                        <a:t>18.396</a:t>
                      </a:r>
                      <a:endParaRPr lang="en-US" altLang="zh-CN" sz="2000" b="1" i="0" u="none" strike="noStrike" dirty="0">
                        <a:solidFill>
                          <a:srgbClr val="000000"/>
                        </a:solidFill>
                        <a:latin typeface="宋体"/>
                      </a:endParaRPr>
                    </a:p>
                  </a:txBody>
                  <a:tcPr marL="6578" marR="6578" marT="6578" marB="0" anchor="ctr"/>
                </a:tc>
                <a:tc>
                  <a:txBody>
                    <a:bodyPr/>
                    <a:lstStyle/>
                    <a:p>
                      <a:pPr algn="r" fontAlgn="ctr"/>
                      <a:r>
                        <a:rPr lang="en-US" altLang="zh-CN" sz="2000" b="1" u="none" strike="noStrike" dirty="0"/>
                        <a:t>12.46%</a:t>
                      </a:r>
                      <a:endParaRPr lang="en-US" altLang="zh-CN" sz="2000" b="1" i="0" u="none" strike="noStrike" dirty="0">
                        <a:solidFill>
                          <a:srgbClr val="000000"/>
                        </a:solidFill>
                        <a:latin typeface="宋体"/>
                      </a:endParaRPr>
                    </a:p>
                  </a:txBody>
                  <a:tcPr marL="6578" marR="6578" marT="6578" marB="0" anchor="ctr"/>
                </a:tc>
              </a:tr>
              <a:tr h="164460">
                <a:tc>
                  <a:txBody>
                    <a:bodyPr/>
                    <a:lstStyle/>
                    <a:p>
                      <a:pPr algn="ctr" fontAlgn="ctr"/>
                      <a:r>
                        <a:rPr lang="en-US" altLang="zh-CN" sz="2000" b="1" u="none" strike="noStrike"/>
                        <a:t>5</a:t>
                      </a:r>
                      <a:endParaRPr lang="en-US" altLang="zh-CN" sz="2000" b="1" i="0" u="none" strike="noStrike">
                        <a:solidFill>
                          <a:srgbClr val="000000"/>
                        </a:solidFill>
                        <a:latin typeface="宋体"/>
                      </a:endParaRPr>
                    </a:p>
                  </a:txBody>
                  <a:tcPr marL="6578" marR="6578" marT="6578" marB="0" anchor="ctr"/>
                </a:tc>
                <a:tc>
                  <a:txBody>
                    <a:bodyPr/>
                    <a:lstStyle/>
                    <a:p>
                      <a:pPr algn="ctr" fontAlgn="b"/>
                      <a:r>
                        <a:rPr lang="en-US" altLang="zh-CN" sz="2000" b="1" u="none" strike="noStrike" dirty="0"/>
                        <a:t>355</a:t>
                      </a:r>
                      <a:endParaRPr lang="en-US" altLang="zh-CN" sz="2000" b="1" i="0" u="none" strike="noStrike" dirty="0">
                        <a:solidFill>
                          <a:srgbClr val="000000"/>
                        </a:solidFill>
                        <a:latin typeface="新宋体"/>
                      </a:endParaRPr>
                    </a:p>
                  </a:txBody>
                  <a:tcPr marL="6578" marR="6578" marT="6578" marB="0" anchor="b"/>
                </a:tc>
                <a:tc>
                  <a:txBody>
                    <a:bodyPr/>
                    <a:lstStyle/>
                    <a:p>
                      <a:pPr algn="l" fontAlgn="b"/>
                      <a:r>
                        <a:rPr lang="zh-CN" altLang="en-US" sz="2000" b="1" u="none" strike="noStrike" dirty="0"/>
                        <a:t>双林路药店</a:t>
                      </a:r>
                      <a:endParaRPr lang="zh-CN" altLang="en-US" sz="2000" b="1" i="0" u="none" strike="noStrike" dirty="0">
                        <a:solidFill>
                          <a:srgbClr val="000000"/>
                        </a:solidFill>
                        <a:latin typeface="新宋体"/>
                      </a:endParaRPr>
                    </a:p>
                  </a:txBody>
                  <a:tcPr marL="6578" marR="6578" marT="6578" marB="0" anchor="b"/>
                </a:tc>
                <a:tc>
                  <a:txBody>
                    <a:bodyPr/>
                    <a:lstStyle/>
                    <a:p>
                      <a:pPr algn="ctr" fontAlgn="b"/>
                      <a:r>
                        <a:rPr lang="en-US" altLang="zh-CN" sz="2000" b="1" u="none" strike="noStrike"/>
                        <a:t>234.2807</a:t>
                      </a:r>
                      <a:endParaRPr lang="en-US" altLang="zh-CN" sz="2000" b="1" i="0" u="none" strike="noStrike">
                        <a:solidFill>
                          <a:srgbClr val="000000"/>
                        </a:solidFill>
                        <a:latin typeface="宋体"/>
                      </a:endParaRPr>
                    </a:p>
                  </a:txBody>
                  <a:tcPr marL="6578" marR="6578" marT="6578" marB="0" anchor="b"/>
                </a:tc>
                <a:tc>
                  <a:txBody>
                    <a:bodyPr/>
                    <a:lstStyle/>
                    <a:p>
                      <a:pPr algn="ctr" fontAlgn="b"/>
                      <a:r>
                        <a:rPr lang="en-US" altLang="zh-CN" sz="2000" b="1" u="none" strike="noStrike" dirty="0"/>
                        <a:t>251.696</a:t>
                      </a:r>
                      <a:endParaRPr lang="en-US" altLang="zh-CN" sz="2000" b="1" i="0" u="none" strike="noStrike" dirty="0">
                        <a:latin typeface="宋体"/>
                      </a:endParaRPr>
                    </a:p>
                  </a:txBody>
                  <a:tcPr marL="6578" marR="6578" marT="6578" marB="0" anchor="b"/>
                </a:tc>
                <a:tc>
                  <a:txBody>
                    <a:bodyPr/>
                    <a:lstStyle/>
                    <a:p>
                      <a:pPr algn="r" fontAlgn="ctr"/>
                      <a:r>
                        <a:rPr lang="en-US" altLang="zh-CN" sz="2000" b="1" u="none" strike="noStrike"/>
                        <a:t>17.415</a:t>
                      </a:r>
                      <a:endParaRPr lang="en-US" altLang="zh-CN" sz="2000" b="1" i="0" u="none" strike="noStrike">
                        <a:solidFill>
                          <a:srgbClr val="000000"/>
                        </a:solidFill>
                        <a:latin typeface="宋体"/>
                      </a:endParaRPr>
                    </a:p>
                  </a:txBody>
                  <a:tcPr marL="6578" marR="6578" marT="6578" marB="0" anchor="ctr"/>
                </a:tc>
                <a:tc>
                  <a:txBody>
                    <a:bodyPr/>
                    <a:lstStyle/>
                    <a:p>
                      <a:pPr algn="r" fontAlgn="ctr"/>
                      <a:r>
                        <a:rPr lang="en-US" altLang="zh-CN" sz="2000" b="1" u="none" strike="noStrike" dirty="0"/>
                        <a:t>7.43%</a:t>
                      </a:r>
                      <a:endParaRPr lang="en-US" altLang="zh-CN" sz="2000" b="1" i="0" u="none" strike="noStrike" dirty="0">
                        <a:solidFill>
                          <a:srgbClr val="000000"/>
                        </a:solidFill>
                        <a:latin typeface="宋体"/>
                      </a:endParaRPr>
                    </a:p>
                  </a:txBody>
                  <a:tcPr marL="6578" marR="6578" marT="6578" marB="0" anchor="ctr"/>
                </a:tc>
              </a:tr>
              <a:tr h="164460">
                <a:tc>
                  <a:txBody>
                    <a:bodyPr/>
                    <a:lstStyle/>
                    <a:p>
                      <a:pPr algn="ctr" fontAlgn="ctr"/>
                      <a:r>
                        <a:rPr lang="en-US" altLang="zh-CN" sz="2000" b="1" u="none" strike="noStrike"/>
                        <a:t>6</a:t>
                      </a:r>
                      <a:endParaRPr lang="en-US" altLang="zh-CN" sz="2000" b="1" i="0" u="none" strike="noStrike">
                        <a:solidFill>
                          <a:srgbClr val="000000"/>
                        </a:solidFill>
                        <a:latin typeface="宋体"/>
                      </a:endParaRPr>
                    </a:p>
                  </a:txBody>
                  <a:tcPr marL="6578" marR="6578" marT="6578" marB="0" anchor="ctr"/>
                </a:tc>
                <a:tc>
                  <a:txBody>
                    <a:bodyPr/>
                    <a:lstStyle/>
                    <a:p>
                      <a:pPr algn="ctr" fontAlgn="b"/>
                      <a:r>
                        <a:rPr lang="en-US" altLang="zh-CN" sz="2000" b="1" u="none" strike="noStrike" dirty="0"/>
                        <a:t>391</a:t>
                      </a:r>
                      <a:endParaRPr lang="en-US" altLang="zh-CN" sz="2000" b="1" i="0" u="none" strike="noStrike" dirty="0">
                        <a:solidFill>
                          <a:srgbClr val="000000"/>
                        </a:solidFill>
                        <a:latin typeface="新宋体"/>
                      </a:endParaRPr>
                    </a:p>
                  </a:txBody>
                  <a:tcPr marL="6578" marR="6578" marT="6578" marB="0" anchor="b"/>
                </a:tc>
                <a:tc>
                  <a:txBody>
                    <a:bodyPr/>
                    <a:lstStyle/>
                    <a:p>
                      <a:pPr algn="l" fontAlgn="b"/>
                      <a:r>
                        <a:rPr lang="zh-CN" altLang="en-US" sz="2000" b="1" u="none" strike="noStrike" dirty="0"/>
                        <a:t>金丝街药店</a:t>
                      </a:r>
                      <a:endParaRPr lang="zh-CN" altLang="en-US" sz="2000" b="1" i="0" u="none" strike="noStrike" dirty="0">
                        <a:solidFill>
                          <a:srgbClr val="000000"/>
                        </a:solidFill>
                        <a:latin typeface="新宋体"/>
                      </a:endParaRPr>
                    </a:p>
                  </a:txBody>
                  <a:tcPr marL="6578" marR="6578" marT="6578" marB="0" anchor="b"/>
                </a:tc>
                <a:tc>
                  <a:txBody>
                    <a:bodyPr/>
                    <a:lstStyle/>
                    <a:p>
                      <a:pPr algn="ctr" fontAlgn="b"/>
                      <a:r>
                        <a:rPr lang="en-US" altLang="zh-CN" sz="2000" b="1" u="none" strike="noStrike" dirty="0"/>
                        <a:t>154.523</a:t>
                      </a:r>
                      <a:endParaRPr lang="en-US" altLang="zh-CN" sz="2000" b="1" i="0" u="none" strike="noStrike" dirty="0">
                        <a:solidFill>
                          <a:srgbClr val="000000"/>
                        </a:solidFill>
                        <a:latin typeface="宋体"/>
                      </a:endParaRPr>
                    </a:p>
                  </a:txBody>
                  <a:tcPr marL="6578" marR="6578" marT="6578" marB="0" anchor="b"/>
                </a:tc>
                <a:tc>
                  <a:txBody>
                    <a:bodyPr/>
                    <a:lstStyle/>
                    <a:p>
                      <a:pPr algn="ctr" fontAlgn="b"/>
                      <a:r>
                        <a:rPr lang="en-US" altLang="zh-CN" sz="2000" b="1" u="none" strike="noStrike" dirty="0"/>
                        <a:t>160.7911</a:t>
                      </a:r>
                      <a:endParaRPr lang="en-US" altLang="zh-CN" sz="2000" b="1" i="0" u="none" strike="noStrike" dirty="0">
                        <a:latin typeface="宋体"/>
                      </a:endParaRPr>
                    </a:p>
                  </a:txBody>
                  <a:tcPr marL="6578" marR="6578" marT="6578" marB="0" anchor="b"/>
                </a:tc>
                <a:tc>
                  <a:txBody>
                    <a:bodyPr/>
                    <a:lstStyle/>
                    <a:p>
                      <a:pPr algn="r" fontAlgn="ctr"/>
                      <a:r>
                        <a:rPr lang="en-US" altLang="zh-CN" sz="2000" b="1" u="none" strike="noStrike" dirty="0"/>
                        <a:t>6.2681</a:t>
                      </a:r>
                      <a:endParaRPr lang="en-US" altLang="zh-CN" sz="2000" b="1" i="0" u="none" strike="noStrike" dirty="0">
                        <a:solidFill>
                          <a:srgbClr val="000000"/>
                        </a:solidFill>
                        <a:latin typeface="宋体"/>
                      </a:endParaRPr>
                    </a:p>
                  </a:txBody>
                  <a:tcPr marL="6578" marR="6578" marT="6578" marB="0" anchor="ctr"/>
                </a:tc>
                <a:tc>
                  <a:txBody>
                    <a:bodyPr/>
                    <a:lstStyle/>
                    <a:p>
                      <a:pPr algn="r" fontAlgn="ctr"/>
                      <a:r>
                        <a:rPr lang="en-US" altLang="zh-CN" sz="2000" b="1" u="none" strike="noStrike" dirty="0"/>
                        <a:t>4.06%</a:t>
                      </a:r>
                      <a:endParaRPr lang="en-US" altLang="zh-CN" sz="2000" b="1" i="0" u="none" strike="noStrike" dirty="0">
                        <a:solidFill>
                          <a:srgbClr val="000000"/>
                        </a:solidFill>
                        <a:latin typeface="宋体"/>
                      </a:endParaRPr>
                    </a:p>
                  </a:txBody>
                  <a:tcPr marL="6578" marR="6578" marT="6578" marB="0" anchor="ctr"/>
                </a:tc>
              </a:tr>
              <a:tr h="164460">
                <a:tc>
                  <a:txBody>
                    <a:bodyPr/>
                    <a:lstStyle/>
                    <a:p>
                      <a:pPr algn="ctr" fontAlgn="ctr"/>
                      <a:r>
                        <a:rPr lang="en-US" altLang="zh-CN" sz="2000" b="1" u="none" strike="noStrike"/>
                        <a:t>7</a:t>
                      </a:r>
                      <a:endParaRPr lang="en-US" altLang="zh-CN" sz="2000" b="1" i="0" u="none" strike="noStrike">
                        <a:solidFill>
                          <a:srgbClr val="000000"/>
                        </a:solidFill>
                        <a:latin typeface="宋体"/>
                      </a:endParaRPr>
                    </a:p>
                  </a:txBody>
                  <a:tcPr marL="6578" marR="6578" marT="6578" marB="0" anchor="ctr"/>
                </a:tc>
                <a:tc>
                  <a:txBody>
                    <a:bodyPr/>
                    <a:lstStyle/>
                    <a:p>
                      <a:pPr algn="ctr" fontAlgn="b"/>
                      <a:r>
                        <a:rPr lang="en-US" altLang="zh-CN" sz="2000" b="1" u="none" strike="noStrike" dirty="0"/>
                        <a:t>578</a:t>
                      </a:r>
                      <a:endParaRPr lang="en-US" altLang="zh-CN" sz="2000" b="1" i="0" u="none" strike="noStrike" dirty="0">
                        <a:solidFill>
                          <a:srgbClr val="000000"/>
                        </a:solidFill>
                        <a:latin typeface="新宋体"/>
                      </a:endParaRPr>
                    </a:p>
                  </a:txBody>
                  <a:tcPr marL="6578" marR="6578" marT="6578" marB="0" anchor="b"/>
                </a:tc>
                <a:tc>
                  <a:txBody>
                    <a:bodyPr/>
                    <a:lstStyle/>
                    <a:p>
                      <a:pPr algn="l" fontAlgn="b"/>
                      <a:r>
                        <a:rPr lang="zh-CN" altLang="en-US" sz="2000" b="1" u="none" strike="noStrike" dirty="0"/>
                        <a:t>华油路药店</a:t>
                      </a:r>
                      <a:endParaRPr lang="zh-CN" altLang="en-US" sz="2000" b="1" i="0" u="none" strike="noStrike" dirty="0">
                        <a:solidFill>
                          <a:srgbClr val="000000"/>
                        </a:solidFill>
                        <a:latin typeface="新宋体"/>
                      </a:endParaRPr>
                    </a:p>
                  </a:txBody>
                  <a:tcPr marL="6578" marR="6578" marT="6578" marB="0" anchor="b"/>
                </a:tc>
                <a:tc>
                  <a:txBody>
                    <a:bodyPr/>
                    <a:lstStyle/>
                    <a:p>
                      <a:pPr algn="ctr" fontAlgn="b"/>
                      <a:r>
                        <a:rPr lang="en-US" altLang="zh-CN" sz="2000" b="1" u="none" strike="noStrike" dirty="0"/>
                        <a:t>168.5932</a:t>
                      </a:r>
                      <a:endParaRPr lang="en-US" altLang="zh-CN" sz="2000" b="1" i="0" u="none" strike="noStrike" dirty="0">
                        <a:solidFill>
                          <a:srgbClr val="000000"/>
                        </a:solidFill>
                        <a:latin typeface="宋体"/>
                      </a:endParaRPr>
                    </a:p>
                  </a:txBody>
                  <a:tcPr marL="6578" marR="6578" marT="6578" marB="0" anchor="b"/>
                </a:tc>
                <a:tc>
                  <a:txBody>
                    <a:bodyPr/>
                    <a:lstStyle/>
                    <a:p>
                      <a:pPr algn="ctr" fontAlgn="b"/>
                      <a:r>
                        <a:rPr lang="en-US" altLang="zh-CN" sz="2000" b="1" u="none" strike="noStrike"/>
                        <a:t>170.4011</a:t>
                      </a:r>
                      <a:endParaRPr lang="en-US" altLang="zh-CN" sz="2000" b="1" i="0" u="none" strike="noStrike">
                        <a:latin typeface="宋体"/>
                      </a:endParaRPr>
                    </a:p>
                  </a:txBody>
                  <a:tcPr marL="6578" marR="6578" marT="6578" marB="0" anchor="b"/>
                </a:tc>
                <a:tc>
                  <a:txBody>
                    <a:bodyPr/>
                    <a:lstStyle/>
                    <a:p>
                      <a:pPr algn="r" fontAlgn="ctr"/>
                      <a:r>
                        <a:rPr lang="en-US" altLang="zh-CN" sz="2000" b="1" u="none" strike="noStrike" dirty="0"/>
                        <a:t>1.8079</a:t>
                      </a:r>
                      <a:endParaRPr lang="en-US" altLang="zh-CN" sz="2000" b="1" i="0" u="none" strike="noStrike" dirty="0">
                        <a:solidFill>
                          <a:srgbClr val="000000"/>
                        </a:solidFill>
                        <a:latin typeface="宋体"/>
                      </a:endParaRPr>
                    </a:p>
                  </a:txBody>
                  <a:tcPr marL="6578" marR="6578" marT="6578" marB="0" anchor="ctr"/>
                </a:tc>
                <a:tc>
                  <a:txBody>
                    <a:bodyPr/>
                    <a:lstStyle/>
                    <a:p>
                      <a:pPr algn="r" fontAlgn="ctr"/>
                      <a:r>
                        <a:rPr lang="en-US" altLang="zh-CN" sz="2000" b="1" u="none" strike="noStrike" dirty="0"/>
                        <a:t>1.07%</a:t>
                      </a:r>
                      <a:endParaRPr lang="en-US" altLang="zh-CN" sz="2000" b="1" i="0" u="none" strike="noStrike" dirty="0">
                        <a:solidFill>
                          <a:srgbClr val="000000"/>
                        </a:solidFill>
                        <a:latin typeface="宋体"/>
                      </a:endParaRPr>
                    </a:p>
                  </a:txBody>
                  <a:tcPr marL="6578" marR="6578" marT="6578" marB="0" anchor="ctr"/>
                </a:tc>
              </a:tr>
              <a:tr h="164460">
                <a:tc>
                  <a:txBody>
                    <a:bodyPr/>
                    <a:lstStyle/>
                    <a:p>
                      <a:pPr algn="ctr" fontAlgn="ctr"/>
                      <a:r>
                        <a:rPr lang="en-US" altLang="zh-CN" sz="2000" b="1" u="none" strike="noStrike" dirty="0"/>
                        <a:t>8</a:t>
                      </a:r>
                      <a:endParaRPr lang="en-US" altLang="zh-CN" sz="2000" b="1" i="0" u="none" strike="noStrike" dirty="0">
                        <a:solidFill>
                          <a:srgbClr val="000000"/>
                        </a:solidFill>
                        <a:latin typeface="宋体"/>
                      </a:endParaRPr>
                    </a:p>
                  </a:txBody>
                  <a:tcPr marL="6578" marR="6578" marT="6578" marB="0" anchor="ctr">
                    <a:solidFill>
                      <a:srgbClr val="00B050"/>
                    </a:solidFill>
                  </a:tcPr>
                </a:tc>
                <a:tc>
                  <a:txBody>
                    <a:bodyPr/>
                    <a:lstStyle/>
                    <a:p>
                      <a:pPr algn="ctr" fontAlgn="b"/>
                      <a:r>
                        <a:rPr lang="en-US" altLang="zh-CN" sz="2000" b="1" u="none" strike="noStrike" dirty="0"/>
                        <a:t>545</a:t>
                      </a:r>
                      <a:endParaRPr lang="en-US" altLang="zh-CN" sz="2000" b="1" i="0" u="none" strike="noStrike" dirty="0">
                        <a:solidFill>
                          <a:srgbClr val="000000"/>
                        </a:solidFill>
                        <a:latin typeface="新宋体"/>
                      </a:endParaRPr>
                    </a:p>
                  </a:txBody>
                  <a:tcPr marL="6578" marR="6578" marT="6578" marB="0" anchor="b">
                    <a:solidFill>
                      <a:srgbClr val="00B050"/>
                    </a:solidFill>
                  </a:tcPr>
                </a:tc>
                <a:tc>
                  <a:txBody>
                    <a:bodyPr/>
                    <a:lstStyle/>
                    <a:p>
                      <a:pPr algn="l" fontAlgn="b"/>
                      <a:r>
                        <a:rPr lang="zh-CN" altLang="en-US" sz="2000" b="1" u="none" strike="noStrike" dirty="0"/>
                        <a:t>龙潭西路店</a:t>
                      </a:r>
                      <a:endParaRPr lang="zh-CN" altLang="en-US" sz="2000" b="1" i="0" u="none" strike="noStrike" dirty="0">
                        <a:solidFill>
                          <a:srgbClr val="000000"/>
                        </a:solidFill>
                        <a:latin typeface="新宋体"/>
                      </a:endParaRPr>
                    </a:p>
                  </a:txBody>
                  <a:tcPr marL="6578" marR="6578" marT="6578" marB="0" anchor="b">
                    <a:solidFill>
                      <a:srgbClr val="00B050"/>
                    </a:solidFill>
                  </a:tcPr>
                </a:tc>
                <a:tc>
                  <a:txBody>
                    <a:bodyPr/>
                    <a:lstStyle/>
                    <a:p>
                      <a:pPr algn="ctr" fontAlgn="b"/>
                      <a:r>
                        <a:rPr lang="en-US" altLang="zh-CN" sz="2000" b="1" u="none" strike="noStrike"/>
                        <a:t>94.7345</a:t>
                      </a:r>
                      <a:endParaRPr lang="en-US" altLang="zh-CN" sz="2000" b="1" i="0" u="none" strike="noStrike">
                        <a:solidFill>
                          <a:srgbClr val="000000"/>
                        </a:solidFill>
                        <a:latin typeface="宋体"/>
                      </a:endParaRPr>
                    </a:p>
                  </a:txBody>
                  <a:tcPr marL="6578" marR="6578" marT="6578" marB="0" anchor="b">
                    <a:solidFill>
                      <a:srgbClr val="00B050"/>
                    </a:solidFill>
                  </a:tcPr>
                </a:tc>
                <a:tc>
                  <a:txBody>
                    <a:bodyPr/>
                    <a:lstStyle/>
                    <a:p>
                      <a:pPr algn="ctr" fontAlgn="b"/>
                      <a:r>
                        <a:rPr lang="en-US" altLang="zh-CN" sz="2000" b="1" u="none" strike="noStrike"/>
                        <a:t>87.2695</a:t>
                      </a:r>
                      <a:endParaRPr lang="en-US" altLang="zh-CN" sz="2000" b="1" i="0" u="none" strike="noStrike">
                        <a:latin typeface="宋体"/>
                      </a:endParaRPr>
                    </a:p>
                  </a:txBody>
                  <a:tcPr marL="6578" marR="6578" marT="6578" marB="0" anchor="b">
                    <a:solidFill>
                      <a:srgbClr val="00B050"/>
                    </a:solidFill>
                  </a:tcPr>
                </a:tc>
                <a:tc>
                  <a:txBody>
                    <a:bodyPr/>
                    <a:lstStyle/>
                    <a:p>
                      <a:pPr algn="r" fontAlgn="ctr"/>
                      <a:r>
                        <a:rPr lang="en-US" altLang="zh-CN" sz="2000" b="1" u="none" strike="noStrike" dirty="0"/>
                        <a:t>-7.465</a:t>
                      </a:r>
                      <a:endParaRPr lang="en-US" altLang="zh-CN" sz="2000" b="1" i="0" u="none" strike="noStrike" dirty="0">
                        <a:solidFill>
                          <a:srgbClr val="000000"/>
                        </a:solidFill>
                        <a:latin typeface="宋体"/>
                      </a:endParaRPr>
                    </a:p>
                  </a:txBody>
                  <a:tcPr marL="6578" marR="6578" marT="6578" marB="0" anchor="ctr">
                    <a:solidFill>
                      <a:srgbClr val="00B050"/>
                    </a:solidFill>
                  </a:tcPr>
                </a:tc>
                <a:tc>
                  <a:txBody>
                    <a:bodyPr/>
                    <a:lstStyle/>
                    <a:p>
                      <a:pPr algn="r" fontAlgn="ctr"/>
                      <a:r>
                        <a:rPr lang="en-US" altLang="zh-CN" sz="2000" b="1" u="none" strike="noStrike" dirty="0"/>
                        <a:t>-7.88%</a:t>
                      </a:r>
                      <a:endParaRPr lang="en-US" altLang="zh-CN" sz="2000" b="1" i="0" u="none" strike="noStrike" dirty="0">
                        <a:solidFill>
                          <a:srgbClr val="000000"/>
                        </a:solidFill>
                        <a:latin typeface="宋体"/>
                      </a:endParaRPr>
                    </a:p>
                  </a:txBody>
                  <a:tcPr marL="6578" marR="6578" marT="6578" marB="0" anchor="ctr">
                    <a:solidFill>
                      <a:srgbClr val="00B050"/>
                    </a:solidFill>
                  </a:tcPr>
                </a:tc>
              </a:tr>
              <a:tr h="164460">
                <a:tc>
                  <a:txBody>
                    <a:bodyPr/>
                    <a:lstStyle/>
                    <a:p>
                      <a:pPr algn="ctr" fontAlgn="ctr"/>
                      <a:r>
                        <a:rPr lang="en-US" altLang="zh-CN" sz="2000" b="1" u="none" strike="noStrike" dirty="0"/>
                        <a:t>9</a:t>
                      </a:r>
                      <a:endParaRPr lang="en-US" altLang="zh-CN" sz="2000" b="1" i="0" u="none" strike="noStrike" dirty="0">
                        <a:solidFill>
                          <a:srgbClr val="000000"/>
                        </a:solidFill>
                        <a:latin typeface="宋体"/>
                      </a:endParaRPr>
                    </a:p>
                  </a:txBody>
                  <a:tcPr marL="6578" marR="6578" marT="6578" marB="0" anchor="ctr">
                    <a:solidFill>
                      <a:srgbClr val="00B050"/>
                    </a:solidFill>
                  </a:tcPr>
                </a:tc>
                <a:tc>
                  <a:txBody>
                    <a:bodyPr/>
                    <a:lstStyle/>
                    <a:p>
                      <a:pPr algn="ctr" fontAlgn="b"/>
                      <a:r>
                        <a:rPr lang="en-US" altLang="zh-CN" sz="2000" b="1" u="none" strike="noStrike" dirty="0"/>
                        <a:t>596</a:t>
                      </a:r>
                      <a:endParaRPr lang="en-US" altLang="zh-CN" sz="2000" b="1" i="0" u="none" strike="noStrike" dirty="0">
                        <a:solidFill>
                          <a:srgbClr val="000000"/>
                        </a:solidFill>
                        <a:latin typeface="新宋体"/>
                      </a:endParaRPr>
                    </a:p>
                  </a:txBody>
                  <a:tcPr marL="6578" marR="6578" marT="6578" marB="0" anchor="b">
                    <a:solidFill>
                      <a:srgbClr val="00B050"/>
                    </a:solidFill>
                  </a:tcPr>
                </a:tc>
                <a:tc>
                  <a:txBody>
                    <a:bodyPr/>
                    <a:lstStyle/>
                    <a:p>
                      <a:pPr algn="l" fontAlgn="b"/>
                      <a:r>
                        <a:rPr lang="zh-CN" altLang="en-US" sz="2000" b="1" u="none" strike="noStrike" dirty="0"/>
                        <a:t>玉双路药店</a:t>
                      </a:r>
                      <a:endParaRPr lang="zh-CN" altLang="en-US" sz="2000" b="1" i="0" u="none" strike="noStrike" dirty="0">
                        <a:solidFill>
                          <a:srgbClr val="000000"/>
                        </a:solidFill>
                        <a:latin typeface="新宋体"/>
                      </a:endParaRPr>
                    </a:p>
                  </a:txBody>
                  <a:tcPr marL="6578" marR="6578" marT="6578" marB="0" anchor="b">
                    <a:solidFill>
                      <a:srgbClr val="00B050"/>
                    </a:solidFill>
                  </a:tcPr>
                </a:tc>
                <a:tc>
                  <a:txBody>
                    <a:bodyPr/>
                    <a:lstStyle/>
                    <a:p>
                      <a:pPr algn="ctr" fontAlgn="b"/>
                      <a:r>
                        <a:rPr lang="en-US" altLang="zh-CN" sz="2000" b="1" u="none" strike="noStrike"/>
                        <a:t>77.8865</a:t>
                      </a:r>
                      <a:endParaRPr lang="en-US" altLang="zh-CN" sz="2000" b="1" i="0" u="none" strike="noStrike">
                        <a:solidFill>
                          <a:srgbClr val="000000"/>
                        </a:solidFill>
                        <a:latin typeface="宋体"/>
                      </a:endParaRPr>
                    </a:p>
                  </a:txBody>
                  <a:tcPr marL="6578" marR="6578" marT="6578" marB="0" anchor="b">
                    <a:solidFill>
                      <a:srgbClr val="00B050"/>
                    </a:solidFill>
                  </a:tcPr>
                </a:tc>
                <a:tc>
                  <a:txBody>
                    <a:bodyPr/>
                    <a:lstStyle/>
                    <a:p>
                      <a:pPr algn="ctr" fontAlgn="b"/>
                      <a:r>
                        <a:rPr lang="en-US" altLang="zh-CN" sz="2000" b="1" u="none" strike="noStrike"/>
                        <a:t>71.4424</a:t>
                      </a:r>
                      <a:endParaRPr lang="en-US" altLang="zh-CN" sz="2000" b="1" i="0" u="none" strike="noStrike">
                        <a:latin typeface="宋体"/>
                      </a:endParaRPr>
                    </a:p>
                  </a:txBody>
                  <a:tcPr marL="6578" marR="6578" marT="6578" marB="0" anchor="b">
                    <a:solidFill>
                      <a:srgbClr val="00B050"/>
                    </a:solidFill>
                  </a:tcPr>
                </a:tc>
                <a:tc>
                  <a:txBody>
                    <a:bodyPr/>
                    <a:lstStyle/>
                    <a:p>
                      <a:pPr algn="r" fontAlgn="ctr"/>
                      <a:r>
                        <a:rPr lang="en-US" altLang="zh-CN" sz="2000" b="1" u="none" strike="noStrike" dirty="0"/>
                        <a:t>-6.444</a:t>
                      </a:r>
                      <a:endParaRPr lang="en-US" altLang="zh-CN" sz="2000" b="1" i="0" u="none" strike="noStrike" dirty="0">
                        <a:solidFill>
                          <a:srgbClr val="000000"/>
                        </a:solidFill>
                        <a:latin typeface="宋体"/>
                      </a:endParaRPr>
                    </a:p>
                  </a:txBody>
                  <a:tcPr marL="6578" marR="6578" marT="6578" marB="0" anchor="ctr">
                    <a:solidFill>
                      <a:srgbClr val="00B050"/>
                    </a:solidFill>
                  </a:tcPr>
                </a:tc>
                <a:tc>
                  <a:txBody>
                    <a:bodyPr/>
                    <a:lstStyle/>
                    <a:p>
                      <a:pPr algn="r" fontAlgn="ctr"/>
                      <a:r>
                        <a:rPr lang="en-US" altLang="zh-CN" sz="2000" b="1" u="none" strike="noStrike" dirty="0"/>
                        <a:t>-8.27%</a:t>
                      </a:r>
                      <a:endParaRPr lang="en-US" altLang="zh-CN" sz="2000" b="1" i="0" u="none" strike="noStrike" dirty="0">
                        <a:solidFill>
                          <a:srgbClr val="000000"/>
                        </a:solidFill>
                        <a:latin typeface="宋体"/>
                      </a:endParaRPr>
                    </a:p>
                  </a:txBody>
                  <a:tcPr marL="6578" marR="6578" marT="6578" marB="0" anchor="ctr">
                    <a:solidFill>
                      <a:srgbClr val="00B050"/>
                    </a:solidFill>
                  </a:tcPr>
                </a:tc>
              </a:tr>
              <a:tr h="164460">
                <a:tc>
                  <a:txBody>
                    <a:bodyPr/>
                    <a:lstStyle/>
                    <a:p>
                      <a:pPr algn="ctr" fontAlgn="ctr"/>
                      <a:r>
                        <a:rPr lang="en-US" altLang="zh-CN" sz="2000" b="1" u="none" strike="noStrike"/>
                        <a:t>10</a:t>
                      </a:r>
                      <a:endParaRPr lang="en-US" altLang="zh-CN" sz="2000" b="1" i="0" u="none" strike="noStrike">
                        <a:solidFill>
                          <a:srgbClr val="000000"/>
                        </a:solidFill>
                        <a:latin typeface="宋体"/>
                      </a:endParaRPr>
                    </a:p>
                  </a:txBody>
                  <a:tcPr marL="6578" marR="6578" marT="6578" marB="0" anchor="ctr">
                    <a:solidFill>
                      <a:srgbClr val="00B050"/>
                    </a:solidFill>
                  </a:tcPr>
                </a:tc>
                <a:tc>
                  <a:txBody>
                    <a:bodyPr/>
                    <a:lstStyle/>
                    <a:p>
                      <a:pPr algn="ctr" fontAlgn="b"/>
                      <a:r>
                        <a:rPr lang="en-US" altLang="zh-CN" sz="2000" b="1" u="none" strike="noStrike" dirty="0"/>
                        <a:t>589</a:t>
                      </a:r>
                      <a:endParaRPr lang="en-US" altLang="zh-CN" sz="2000" b="1" i="0" u="none" strike="noStrike" dirty="0">
                        <a:solidFill>
                          <a:srgbClr val="000000"/>
                        </a:solidFill>
                        <a:latin typeface="新宋体"/>
                      </a:endParaRPr>
                    </a:p>
                  </a:txBody>
                  <a:tcPr marL="6578" marR="6578" marT="6578" marB="0" anchor="b">
                    <a:solidFill>
                      <a:srgbClr val="00B050"/>
                    </a:solidFill>
                  </a:tcPr>
                </a:tc>
                <a:tc>
                  <a:txBody>
                    <a:bodyPr/>
                    <a:lstStyle/>
                    <a:p>
                      <a:pPr algn="l" fontAlgn="b"/>
                      <a:r>
                        <a:rPr lang="zh-CN" altLang="en-US" sz="2000" b="1" u="none" strike="noStrike" dirty="0"/>
                        <a:t>双建路店</a:t>
                      </a:r>
                      <a:endParaRPr lang="zh-CN" altLang="en-US" sz="2000" b="1" i="0" u="none" strike="noStrike" dirty="0">
                        <a:solidFill>
                          <a:srgbClr val="000000"/>
                        </a:solidFill>
                        <a:latin typeface="新宋体"/>
                      </a:endParaRPr>
                    </a:p>
                  </a:txBody>
                  <a:tcPr marL="6578" marR="6578" marT="6578" marB="0" anchor="b">
                    <a:solidFill>
                      <a:srgbClr val="00B050"/>
                    </a:solidFill>
                  </a:tcPr>
                </a:tc>
                <a:tc>
                  <a:txBody>
                    <a:bodyPr/>
                    <a:lstStyle/>
                    <a:p>
                      <a:pPr algn="ctr" fontAlgn="b"/>
                      <a:r>
                        <a:rPr lang="en-US" altLang="zh-CN" sz="2000" b="1" u="none" strike="noStrike" dirty="0"/>
                        <a:t>47.4052</a:t>
                      </a:r>
                      <a:endParaRPr lang="en-US" altLang="zh-CN" sz="2000" b="1" i="0" u="none" strike="noStrike" dirty="0">
                        <a:solidFill>
                          <a:srgbClr val="000000"/>
                        </a:solidFill>
                        <a:latin typeface="宋体"/>
                      </a:endParaRPr>
                    </a:p>
                  </a:txBody>
                  <a:tcPr marL="6578" marR="6578" marT="6578" marB="0" anchor="b">
                    <a:solidFill>
                      <a:srgbClr val="00B050"/>
                    </a:solidFill>
                  </a:tcPr>
                </a:tc>
                <a:tc>
                  <a:txBody>
                    <a:bodyPr/>
                    <a:lstStyle/>
                    <a:p>
                      <a:pPr algn="ctr" fontAlgn="b"/>
                      <a:r>
                        <a:rPr lang="en-US" altLang="zh-CN" sz="2000" b="1" u="none" strike="noStrike" dirty="0"/>
                        <a:t>30.2304</a:t>
                      </a:r>
                      <a:endParaRPr lang="en-US" altLang="zh-CN" sz="2000" b="1" i="0" u="none" strike="noStrike" dirty="0">
                        <a:latin typeface="宋体"/>
                      </a:endParaRPr>
                    </a:p>
                  </a:txBody>
                  <a:tcPr marL="6578" marR="6578" marT="6578" marB="0" anchor="b">
                    <a:solidFill>
                      <a:srgbClr val="00B050"/>
                    </a:solidFill>
                  </a:tcPr>
                </a:tc>
                <a:tc>
                  <a:txBody>
                    <a:bodyPr/>
                    <a:lstStyle/>
                    <a:p>
                      <a:pPr algn="r" fontAlgn="ctr"/>
                      <a:r>
                        <a:rPr lang="en-US" altLang="zh-CN" sz="2000" b="1" u="none" strike="noStrike" dirty="0"/>
                        <a:t>-17.17</a:t>
                      </a:r>
                      <a:endParaRPr lang="en-US" altLang="zh-CN" sz="2000" b="1" i="0" u="none" strike="noStrike" dirty="0">
                        <a:solidFill>
                          <a:srgbClr val="000000"/>
                        </a:solidFill>
                        <a:latin typeface="宋体"/>
                      </a:endParaRPr>
                    </a:p>
                  </a:txBody>
                  <a:tcPr marL="6578" marR="6578" marT="6578" marB="0" anchor="ctr">
                    <a:solidFill>
                      <a:srgbClr val="00B050"/>
                    </a:solidFill>
                  </a:tcPr>
                </a:tc>
                <a:tc>
                  <a:txBody>
                    <a:bodyPr/>
                    <a:lstStyle/>
                    <a:p>
                      <a:pPr algn="r" fontAlgn="ctr"/>
                      <a:r>
                        <a:rPr lang="en-US" altLang="zh-CN" sz="2000" b="1" u="none" strike="noStrike" dirty="0"/>
                        <a:t>-36.23%</a:t>
                      </a:r>
                      <a:endParaRPr lang="en-US" altLang="zh-CN" sz="2000" b="1" i="0" u="none" strike="noStrike" dirty="0">
                        <a:solidFill>
                          <a:srgbClr val="000000"/>
                        </a:solidFill>
                        <a:latin typeface="宋体"/>
                      </a:endParaRPr>
                    </a:p>
                  </a:txBody>
                  <a:tcPr marL="6578" marR="6578" marT="6578" marB="0" anchor="ctr">
                    <a:solidFill>
                      <a:srgbClr val="00B050"/>
                    </a:solidFill>
                  </a:tcPr>
                </a:tc>
              </a:tr>
              <a:tr h="164460">
                <a:tc>
                  <a:txBody>
                    <a:bodyPr/>
                    <a:lstStyle/>
                    <a:p>
                      <a:pPr algn="ctr" fontAlgn="ctr"/>
                      <a:r>
                        <a:rPr lang="zh-CN" altLang="en-US" sz="2000" u="none" strike="noStrike"/>
                        <a:t>　</a:t>
                      </a:r>
                      <a:endParaRPr lang="zh-CN" altLang="en-US" sz="2000" b="0" i="0" u="none" strike="noStrike">
                        <a:latin typeface="宋体"/>
                      </a:endParaRPr>
                    </a:p>
                  </a:txBody>
                  <a:tcPr marL="6578" marR="6578" marT="6578" marB="0" anchor="ctr"/>
                </a:tc>
                <a:tc>
                  <a:txBody>
                    <a:bodyPr/>
                    <a:lstStyle/>
                    <a:p>
                      <a:pPr algn="ctr" fontAlgn="ctr"/>
                      <a:r>
                        <a:rPr lang="zh-CN" altLang="en-US" sz="2000" u="none" strike="noStrike" dirty="0"/>
                        <a:t>　</a:t>
                      </a:r>
                      <a:endParaRPr lang="zh-CN" altLang="en-US" sz="2000" b="0" i="0" u="none" strike="noStrike" dirty="0">
                        <a:latin typeface="宋体"/>
                      </a:endParaRPr>
                    </a:p>
                  </a:txBody>
                  <a:tcPr marL="6578" marR="6578" marT="6578" marB="0" anchor="ctr"/>
                </a:tc>
                <a:tc>
                  <a:txBody>
                    <a:bodyPr/>
                    <a:lstStyle/>
                    <a:p>
                      <a:pPr algn="l" fontAlgn="ctr"/>
                      <a:r>
                        <a:rPr lang="zh-CN" altLang="en-US" sz="2000" b="1" u="none" strike="noStrike"/>
                        <a:t>合计</a:t>
                      </a:r>
                      <a:endParaRPr lang="zh-CN" altLang="en-US" sz="2000" b="1" i="0" u="none" strike="noStrike">
                        <a:latin typeface="宋体"/>
                      </a:endParaRPr>
                    </a:p>
                  </a:txBody>
                  <a:tcPr marL="6578" marR="6578" marT="6578" marB="0" anchor="ctr"/>
                </a:tc>
                <a:tc>
                  <a:txBody>
                    <a:bodyPr/>
                    <a:lstStyle/>
                    <a:p>
                      <a:pPr algn="ctr" fontAlgn="b"/>
                      <a:r>
                        <a:rPr lang="en-US" altLang="zh-CN" sz="2000" b="1" u="none" strike="noStrike"/>
                        <a:t>131.7052</a:t>
                      </a:r>
                      <a:endParaRPr lang="en-US" altLang="zh-CN" sz="2000" b="1" i="0" u="none" strike="noStrike">
                        <a:latin typeface="宋体"/>
                      </a:endParaRPr>
                    </a:p>
                  </a:txBody>
                  <a:tcPr marL="6578" marR="6578" marT="6578" marB="0" anchor="b"/>
                </a:tc>
                <a:tc>
                  <a:txBody>
                    <a:bodyPr/>
                    <a:lstStyle/>
                    <a:p>
                      <a:pPr algn="ctr" fontAlgn="b"/>
                      <a:r>
                        <a:rPr lang="en-US" altLang="zh-CN" sz="2000" b="1" u="none" strike="noStrike" dirty="0"/>
                        <a:t>1419.5339</a:t>
                      </a:r>
                      <a:endParaRPr lang="en-US" altLang="zh-CN" sz="2000" b="1" i="0" u="none" strike="noStrike" dirty="0">
                        <a:latin typeface="宋体"/>
                      </a:endParaRPr>
                    </a:p>
                  </a:txBody>
                  <a:tcPr marL="6578" marR="6578" marT="6578" marB="0" anchor="b"/>
                </a:tc>
                <a:tc>
                  <a:txBody>
                    <a:bodyPr/>
                    <a:lstStyle/>
                    <a:p>
                      <a:pPr algn="r" fontAlgn="ctr"/>
                      <a:r>
                        <a:rPr lang="en-US" altLang="zh-CN" sz="2000" b="1" u="none" strike="noStrike"/>
                        <a:t>103.27</a:t>
                      </a:r>
                      <a:endParaRPr lang="en-US" altLang="zh-CN" sz="2000" b="1" i="0" u="none" strike="noStrike">
                        <a:solidFill>
                          <a:srgbClr val="000000"/>
                        </a:solidFill>
                        <a:latin typeface="宋体"/>
                      </a:endParaRPr>
                    </a:p>
                  </a:txBody>
                  <a:tcPr marL="6578" marR="6578" marT="6578" marB="0" anchor="ctr"/>
                </a:tc>
                <a:tc>
                  <a:txBody>
                    <a:bodyPr/>
                    <a:lstStyle/>
                    <a:p>
                      <a:pPr algn="r" fontAlgn="ctr"/>
                      <a:r>
                        <a:rPr lang="en-US" altLang="zh-CN" sz="2000" b="1" u="none" strike="noStrike" dirty="0"/>
                        <a:t>0.784122419</a:t>
                      </a:r>
                      <a:endParaRPr lang="en-US" altLang="zh-CN" sz="2000" b="1" i="0" u="none" strike="noStrike" dirty="0">
                        <a:solidFill>
                          <a:srgbClr val="000000"/>
                        </a:solidFill>
                        <a:latin typeface="宋体"/>
                      </a:endParaRPr>
                    </a:p>
                  </a:txBody>
                  <a:tcPr marL="6578" marR="6578" marT="6578" marB="0"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1604" y="-12166"/>
            <a:ext cx="7572396" cy="369332"/>
          </a:xfrm>
          <a:prstGeom prst="rect">
            <a:avLst/>
          </a:prstGeom>
          <a:solidFill>
            <a:srgbClr val="00B0F0"/>
          </a:solidFill>
        </p:spPr>
        <p:txBody>
          <a:bodyPr wrap="square" rtlCol="0">
            <a:spAutoFit/>
          </a:bodyPr>
          <a:lstStyle/>
          <a:p>
            <a:pPr algn="ctr"/>
            <a:r>
              <a:rPr lang="zh-CN" altLang="en-US" dirty="0" smtClean="0">
                <a:latin typeface="楷体" pitchFamily="49" charset="-122"/>
                <a:ea typeface="楷体" pitchFamily="49" charset="-122"/>
              </a:rPr>
              <a:t>健康世界      太极无限</a:t>
            </a:r>
            <a:endParaRPr lang="zh-CN" altLang="en-US" dirty="0">
              <a:latin typeface="楷体" pitchFamily="49" charset="-122"/>
              <a:ea typeface="楷体" pitchFamily="49" charset="-122"/>
            </a:endParaRPr>
          </a:p>
        </p:txBody>
      </p:sp>
      <p:sp>
        <p:nvSpPr>
          <p:cNvPr id="5" name="TextBox 4"/>
          <p:cNvSpPr txBox="1"/>
          <p:nvPr/>
        </p:nvSpPr>
        <p:spPr>
          <a:xfrm>
            <a:off x="1928794" y="642918"/>
            <a:ext cx="5357850" cy="830997"/>
          </a:xfrm>
          <a:prstGeom prst="rect">
            <a:avLst/>
          </a:prstGeom>
          <a:noFill/>
        </p:spPr>
        <p:txBody>
          <a:bodyPr wrap="square" rtlCol="0">
            <a:spAutoFit/>
          </a:bodyPr>
          <a:lstStyle/>
          <a:p>
            <a:r>
              <a:rPr lang="en-US" altLang="zh-CN" sz="4800" b="1" dirty="0" smtClean="0"/>
              <a:t>Parte2  </a:t>
            </a:r>
            <a:r>
              <a:rPr lang="zh-CN" altLang="en-US" sz="4800" b="1" dirty="0"/>
              <a:t>工作总结</a:t>
            </a:r>
          </a:p>
        </p:txBody>
      </p:sp>
      <p:pic>
        <p:nvPicPr>
          <p:cNvPr id="6" name="图片 5" descr="%CA%E9.jpg"/>
          <p:cNvPicPr>
            <a:picLocks noChangeAspect="1"/>
          </p:cNvPicPr>
          <p:nvPr/>
        </p:nvPicPr>
        <p:blipFill>
          <a:blip r:embed="rId3" cstate="print"/>
          <a:srcRect r="34212"/>
          <a:stretch>
            <a:fillRect/>
          </a:stretch>
        </p:blipFill>
        <p:spPr>
          <a:xfrm>
            <a:off x="71432" y="60174"/>
            <a:ext cx="1428734" cy="1440000"/>
          </a:xfrm>
          <a:prstGeom prst="rect">
            <a:avLst/>
          </a:prstGeom>
          <a:ln w="88900" cap="sq" cmpd="thickThin">
            <a:solidFill>
              <a:schemeClr val="accent3">
                <a:lumMod val="75000"/>
              </a:schemeClr>
            </a:solidFill>
            <a:prstDash val="solid"/>
            <a:miter lim="800000"/>
          </a:ln>
          <a:effectLst>
            <a:innerShdw blurRad="76200">
              <a:srgbClr val="000000"/>
            </a:innerShdw>
          </a:effectLst>
        </p:spPr>
      </p:pic>
      <p:sp>
        <p:nvSpPr>
          <p:cNvPr id="7" name="矩形 6"/>
          <p:cNvSpPr/>
          <p:nvPr/>
        </p:nvSpPr>
        <p:spPr>
          <a:xfrm>
            <a:off x="0" y="1571612"/>
            <a:ext cx="1571604" cy="528638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b="1" dirty="0" smtClean="0">
                <a:solidFill>
                  <a:schemeClr val="tx1">
                    <a:lumMod val="75000"/>
                    <a:lumOff val="25000"/>
                  </a:schemeClr>
                </a:solidFill>
              </a:rPr>
              <a:t>销</a:t>
            </a:r>
            <a:endParaRPr lang="en-US" altLang="zh-CN" sz="6000" b="1" dirty="0" smtClean="0">
              <a:solidFill>
                <a:schemeClr val="tx1">
                  <a:lumMod val="75000"/>
                  <a:lumOff val="25000"/>
                </a:schemeClr>
              </a:solidFill>
            </a:endParaRPr>
          </a:p>
          <a:p>
            <a:pPr algn="ctr"/>
            <a:r>
              <a:rPr lang="zh-CN" altLang="en-US" sz="6000" b="1" dirty="0" smtClean="0">
                <a:solidFill>
                  <a:schemeClr val="tx1">
                    <a:lumMod val="75000"/>
                    <a:lumOff val="25000"/>
                  </a:schemeClr>
                </a:solidFill>
              </a:rPr>
              <a:t>售</a:t>
            </a:r>
            <a:endParaRPr lang="en-US" altLang="zh-CN" sz="6000" b="1" dirty="0" smtClean="0">
              <a:solidFill>
                <a:schemeClr val="tx1">
                  <a:lumMod val="75000"/>
                  <a:lumOff val="25000"/>
                </a:schemeClr>
              </a:solidFill>
            </a:endParaRPr>
          </a:p>
          <a:p>
            <a:pPr algn="ctr"/>
            <a:r>
              <a:rPr lang="zh-CN" altLang="en-US" sz="6000" b="1" dirty="0" smtClean="0">
                <a:solidFill>
                  <a:schemeClr val="tx1">
                    <a:lumMod val="75000"/>
                    <a:lumOff val="25000"/>
                  </a:schemeClr>
                </a:solidFill>
              </a:rPr>
              <a:t>分</a:t>
            </a:r>
            <a:endParaRPr lang="en-US" altLang="zh-CN" sz="6000" b="1" dirty="0" smtClean="0">
              <a:solidFill>
                <a:schemeClr val="tx1">
                  <a:lumMod val="75000"/>
                  <a:lumOff val="25000"/>
                </a:schemeClr>
              </a:solidFill>
            </a:endParaRPr>
          </a:p>
          <a:p>
            <a:pPr algn="ctr"/>
            <a:r>
              <a:rPr lang="zh-CN" altLang="en-US" sz="6000" b="1" dirty="0" smtClean="0">
                <a:solidFill>
                  <a:schemeClr val="tx1">
                    <a:lumMod val="75000"/>
                    <a:lumOff val="25000"/>
                  </a:schemeClr>
                </a:solidFill>
              </a:rPr>
              <a:t>析</a:t>
            </a:r>
            <a:endParaRPr lang="zh-CN" altLang="en-US" sz="6000" b="1" dirty="0">
              <a:solidFill>
                <a:schemeClr val="tx1">
                  <a:lumMod val="75000"/>
                  <a:lumOff val="25000"/>
                </a:schemeClr>
              </a:solidFill>
            </a:endParaRPr>
          </a:p>
        </p:txBody>
      </p:sp>
      <p:pic>
        <p:nvPicPr>
          <p:cNvPr id="13" name="图片 12" descr="5379797_154428073447_2.jpg"/>
          <p:cNvPicPr>
            <a:picLocks noChangeAspect="1"/>
          </p:cNvPicPr>
          <p:nvPr/>
        </p:nvPicPr>
        <p:blipFill>
          <a:blip r:embed="rId4" cstate="print"/>
          <a:srcRect r="1562" b="5983"/>
          <a:stretch>
            <a:fillRect/>
          </a:stretch>
        </p:blipFill>
        <p:spPr>
          <a:xfrm>
            <a:off x="1714480" y="1571612"/>
            <a:ext cx="1061829" cy="720000"/>
          </a:xfrm>
          <a:prstGeom prst="rect">
            <a:avLst/>
          </a:prstGeom>
        </p:spPr>
      </p:pic>
      <p:sp>
        <p:nvSpPr>
          <p:cNvPr id="14" name="矩形 13"/>
          <p:cNvSpPr/>
          <p:nvPr/>
        </p:nvSpPr>
        <p:spPr>
          <a:xfrm>
            <a:off x="2571736" y="1500174"/>
            <a:ext cx="6357950" cy="589072"/>
          </a:xfrm>
          <a:prstGeom prst="rect">
            <a:avLst/>
          </a:prstGeom>
          <a:solidFill>
            <a:schemeClr val="bg1"/>
          </a:solidFill>
        </p:spPr>
        <p:txBody>
          <a:bodyPr wrap="square">
            <a:spAutoFit/>
          </a:bodyPr>
          <a:lstStyle/>
          <a:p>
            <a:pPr>
              <a:lnSpc>
                <a:spcPct val="150000"/>
              </a:lnSpc>
            </a:pPr>
            <a:r>
              <a:rPr lang="zh-CN" altLang="en-US" dirty="0" smtClean="0"/>
              <a:t>    </a:t>
            </a:r>
            <a:r>
              <a:rPr lang="zh-CN" altLang="en-US" sz="2000" dirty="0" smtClean="0"/>
              <a:t>全年总销售任务</a:t>
            </a:r>
            <a:r>
              <a:rPr lang="en-US" altLang="zh-CN" sz="2400" b="1" dirty="0" smtClean="0"/>
              <a:t>1598.887</a:t>
            </a:r>
            <a:r>
              <a:rPr lang="zh-CN" altLang="en-US" sz="2000" dirty="0" smtClean="0"/>
              <a:t>万，毛利任务</a:t>
            </a:r>
            <a:r>
              <a:rPr lang="en-US" altLang="zh-CN" sz="2400" b="1" dirty="0" smtClean="0"/>
              <a:t>534.6697</a:t>
            </a:r>
            <a:r>
              <a:rPr lang="zh-CN" altLang="en-US" sz="2000" dirty="0" smtClean="0"/>
              <a:t>万。</a:t>
            </a:r>
            <a:endParaRPr lang="en-US" altLang="zh-CN" sz="2000" dirty="0" smtClean="0"/>
          </a:p>
        </p:txBody>
      </p:sp>
      <p:sp>
        <p:nvSpPr>
          <p:cNvPr id="15" name="矩形 14"/>
          <p:cNvSpPr/>
          <p:nvPr/>
        </p:nvSpPr>
        <p:spPr>
          <a:xfrm>
            <a:off x="2714612" y="3143248"/>
            <a:ext cx="6143668" cy="5493812"/>
          </a:xfrm>
          <a:prstGeom prst="rect">
            <a:avLst/>
          </a:prstGeom>
          <a:solidFill>
            <a:schemeClr val="bg1">
              <a:lumMod val="75000"/>
            </a:schemeClr>
          </a:solidFill>
        </p:spPr>
        <p:txBody>
          <a:bodyPr wrap="square">
            <a:spAutoFit/>
          </a:bodyPr>
          <a:lstStyle/>
          <a:p>
            <a:pPr lvl="0" indent="457200">
              <a:lnSpc>
                <a:spcPct val="150000"/>
              </a:lnSpc>
            </a:pPr>
            <a:r>
              <a:rPr lang="en-US" altLang="zh-CN" dirty="0" smtClean="0">
                <a:solidFill>
                  <a:prstClr val="black"/>
                </a:solidFill>
              </a:rPr>
              <a:t>1</a:t>
            </a:r>
            <a:r>
              <a:rPr lang="en-US" altLang="zh-CN" dirty="0">
                <a:solidFill>
                  <a:prstClr val="black"/>
                </a:solidFill>
              </a:rPr>
              <a:t>.</a:t>
            </a:r>
            <a:r>
              <a:rPr lang="zh-CN" altLang="en-US" dirty="0">
                <a:solidFill>
                  <a:prstClr val="black"/>
                </a:solidFill>
              </a:rPr>
              <a:t>双建路</a:t>
            </a:r>
            <a:r>
              <a:rPr lang="zh-CN" altLang="en-US" dirty="0" smtClean="0">
                <a:solidFill>
                  <a:prstClr val="black"/>
                </a:solidFill>
              </a:rPr>
              <a:t>店：（</a:t>
            </a:r>
            <a:r>
              <a:rPr lang="en-US" altLang="zh-CN" dirty="0" smtClean="0">
                <a:solidFill>
                  <a:prstClr val="black"/>
                </a:solidFill>
              </a:rPr>
              <a:t>1</a:t>
            </a:r>
            <a:r>
              <a:rPr lang="zh-CN" altLang="en-US" dirty="0" smtClean="0">
                <a:solidFill>
                  <a:prstClr val="black"/>
                </a:solidFill>
              </a:rPr>
              <a:t>）人员变动，</a:t>
            </a:r>
            <a:r>
              <a:rPr lang="zh-CN" altLang="en-US" dirty="0">
                <a:solidFill>
                  <a:prstClr val="black"/>
                </a:solidFill>
              </a:rPr>
              <a:t>该店</a:t>
            </a:r>
            <a:r>
              <a:rPr lang="en-US" altLang="zh-CN" dirty="0" smtClean="0">
                <a:solidFill>
                  <a:prstClr val="black"/>
                </a:solidFill>
              </a:rPr>
              <a:t>5</a:t>
            </a:r>
            <a:r>
              <a:rPr lang="zh-CN" altLang="en-US" dirty="0">
                <a:solidFill>
                  <a:prstClr val="black"/>
                </a:solidFill>
              </a:rPr>
              <a:t>月、</a:t>
            </a:r>
            <a:r>
              <a:rPr lang="en-US" altLang="zh-CN" dirty="0">
                <a:solidFill>
                  <a:prstClr val="black"/>
                </a:solidFill>
              </a:rPr>
              <a:t>9</a:t>
            </a:r>
            <a:r>
              <a:rPr lang="zh-CN" altLang="en-US" dirty="0">
                <a:solidFill>
                  <a:prstClr val="black"/>
                </a:solidFill>
              </a:rPr>
              <a:t>月经历了</a:t>
            </a:r>
            <a:r>
              <a:rPr lang="en-US" altLang="zh-CN" dirty="0">
                <a:solidFill>
                  <a:prstClr val="black"/>
                </a:solidFill>
              </a:rPr>
              <a:t>2</a:t>
            </a:r>
            <a:r>
              <a:rPr lang="zh-CN" altLang="en-US" dirty="0">
                <a:solidFill>
                  <a:prstClr val="black"/>
                </a:solidFill>
              </a:rPr>
              <a:t>次人员变</a:t>
            </a:r>
            <a:r>
              <a:rPr lang="zh-CN" altLang="en-US" dirty="0" smtClean="0">
                <a:solidFill>
                  <a:prstClr val="black"/>
                </a:solidFill>
              </a:rPr>
              <a:t>化，销</a:t>
            </a:r>
            <a:r>
              <a:rPr lang="zh-CN" altLang="en-US" dirty="0">
                <a:solidFill>
                  <a:prstClr val="black"/>
                </a:solidFill>
              </a:rPr>
              <a:t>售成逐步下</a:t>
            </a:r>
            <a:r>
              <a:rPr lang="zh-CN" altLang="en-US" dirty="0" smtClean="0">
                <a:solidFill>
                  <a:prstClr val="black"/>
                </a:solidFill>
              </a:rPr>
              <a:t>滑态势；（</a:t>
            </a:r>
            <a:r>
              <a:rPr lang="en-US" altLang="zh-CN" dirty="0" smtClean="0">
                <a:solidFill>
                  <a:prstClr val="black"/>
                </a:solidFill>
              </a:rPr>
              <a:t>2</a:t>
            </a:r>
            <a:r>
              <a:rPr lang="zh-CN" altLang="en-US" dirty="0" smtClean="0">
                <a:solidFill>
                  <a:prstClr val="black"/>
                </a:solidFill>
              </a:rPr>
              <a:t>）竞争激烈，该店周</a:t>
            </a:r>
            <a:r>
              <a:rPr lang="zh-CN" altLang="en-US" dirty="0">
                <a:solidFill>
                  <a:prstClr val="black"/>
                </a:solidFill>
              </a:rPr>
              <a:t>边大型药房多，竞</a:t>
            </a:r>
            <a:r>
              <a:rPr lang="zh-CN" altLang="en-US" dirty="0" smtClean="0">
                <a:solidFill>
                  <a:prstClr val="black"/>
                </a:solidFill>
              </a:rPr>
              <a:t>争异常激</a:t>
            </a:r>
            <a:r>
              <a:rPr lang="zh-CN" altLang="en-US" dirty="0">
                <a:solidFill>
                  <a:prstClr val="black"/>
                </a:solidFill>
              </a:rPr>
              <a:t>烈</a:t>
            </a:r>
            <a:r>
              <a:rPr lang="zh-CN" altLang="en-US" dirty="0" smtClean="0">
                <a:solidFill>
                  <a:prstClr val="black"/>
                </a:solidFill>
              </a:rPr>
              <a:t>。</a:t>
            </a:r>
            <a:endParaRPr lang="en-US" altLang="zh-CN" dirty="0" smtClean="0">
              <a:solidFill>
                <a:prstClr val="black"/>
              </a:solidFill>
            </a:endParaRPr>
          </a:p>
          <a:p>
            <a:pPr lvl="0" indent="457200">
              <a:lnSpc>
                <a:spcPct val="150000"/>
              </a:lnSpc>
            </a:pPr>
            <a:r>
              <a:rPr lang="zh-CN" altLang="en-US" dirty="0" smtClean="0">
                <a:solidFill>
                  <a:prstClr val="black"/>
                </a:solidFill>
              </a:rPr>
              <a:t> </a:t>
            </a:r>
            <a:r>
              <a:rPr lang="en-US" altLang="zh-CN" dirty="0">
                <a:solidFill>
                  <a:prstClr val="black"/>
                </a:solidFill>
              </a:rPr>
              <a:t>2.</a:t>
            </a:r>
            <a:r>
              <a:rPr lang="zh-CN" altLang="en-US" dirty="0">
                <a:solidFill>
                  <a:prstClr val="black"/>
                </a:solidFill>
              </a:rPr>
              <a:t>玉双路</a:t>
            </a:r>
            <a:r>
              <a:rPr lang="zh-CN" altLang="en-US" dirty="0" smtClean="0">
                <a:solidFill>
                  <a:prstClr val="black"/>
                </a:solidFill>
              </a:rPr>
              <a:t>店：人</a:t>
            </a:r>
            <a:r>
              <a:rPr lang="zh-CN" altLang="en-US" dirty="0">
                <a:solidFill>
                  <a:prstClr val="black"/>
                </a:solidFill>
              </a:rPr>
              <a:t>员变</a:t>
            </a:r>
            <a:r>
              <a:rPr lang="zh-CN" altLang="en-US" dirty="0" smtClean="0">
                <a:solidFill>
                  <a:prstClr val="black"/>
                </a:solidFill>
              </a:rPr>
              <a:t>化较大，原</a:t>
            </a:r>
            <a:r>
              <a:rPr lang="zh-CN" altLang="en-US" dirty="0">
                <a:solidFill>
                  <a:prstClr val="black"/>
                </a:solidFill>
              </a:rPr>
              <a:t>有人员于</a:t>
            </a:r>
            <a:r>
              <a:rPr lang="en-US" altLang="zh-CN" dirty="0">
                <a:solidFill>
                  <a:prstClr val="black"/>
                </a:solidFill>
              </a:rPr>
              <a:t>6</a:t>
            </a:r>
            <a:r>
              <a:rPr lang="zh-CN" altLang="en-US" dirty="0">
                <a:solidFill>
                  <a:prstClr val="black"/>
                </a:solidFill>
              </a:rPr>
              <a:t>月陆续离职，现有人员全部重组。现</a:t>
            </a:r>
            <a:r>
              <a:rPr lang="zh-CN" altLang="en-US" b="1" dirty="0">
                <a:solidFill>
                  <a:srgbClr val="FF0000"/>
                </a:solidFill>
              </a:rPr>
              <a:t>销量正逐步回升</a:t>
            </a:r>
            <a:r>
              <a:rPr lang="zh-CN" altLang="en-US" dirty="0">
                <a:solidFill>
                  <a:prstClr val="black"/>
                </a:solidFill>
              </a:rPr>
              <a:t>。</a:t>
            </a:r>
            <a:endParaRPr lang="en-US" altLang="zh-CN" dirty="0" smtClean="0">
              <a:solidFill>
                <a:prstClr val="black"/>
              </a:solidFill>
            </a:endParaRPr>
          </a:p>
          <a:p>
            <a:pPr lvl="0" indent="457200">
              <a:lnSpc>
                <a:spcPct val="150000"/>
              </a:lnSpc>
            </a:pPr>
            <a:r>
              <a:rPr lang="en-US" altLang="zh-CN" dirty="0">
                <a:solidFill>
                  <a:prstClr val="black"/>
                </a:solidFill>
              </a:rPr>
              <a:t>3.</a:t>
            </a:r>
            <a:r>
              <a:rPr lang="zh-CN" altLang="en-US" dirty="0">
                <a:solidFill>
                  <a:prstClr val="black"/>
                </a:solidFill>
              </a:rPr>
              <a:t>龙潭西路</a:t>
            </a:r>
            <a:r>
              <a:rPr lang="zh-CN" altLang="en-US" dirty="0" smtClean="0">
                <a:solidFill>
                  <a:prstClr val="black"/>
                </a:solidFill>
              </a:rPr>
              <a:t>店：门店销售管理人员经验欠缺。原</a:t>
            </a:r>
            <a:r>
              <a:rPr lang="zh-CN" altLang="en-US" dirty="0">
                <a:solidFill>
                  <a:prstClr val="black"/>
                </a:solidFill>
              </a:rPr>
              <a:t>店长销售管理经验不足，上半年销售完成率较低，通过</a:t>
            </a:r>
            <a:r>
              <a:rPr lang="en-US" altLang="zh-CN" dirty="0">
                <a:solidFill>
                  <a:prstClr val="black"/>
                </a:solidFill>
              </a:rPr>
              <a:t>5</a:t>
            </a:r>
            <a:r>
              <a:rPr lang="zh-CN" altLang="en-US" dirty="0">
                <a:solidFill>
                  <a:prstClr val="black"/>
                </a:solidFill>
              </a:rPr>
              <a:t>月店长调</a:t>
            </a:r>
            <a:r>
              <a:rPr lang="zh-CN" altLang="en-US" dirty="0" smtClean="0">
                <a:solidFill>
                  <a:prstClr val="black"/>
                </a:solidFill>
              </a:rPr>
              <a:t>整，</a:t>
            </a:r>
            <a:r>
              <a:rPr lang="zh-CN" altLang="en-US" b="1" dirty="0">
                <a:solidFill>
                  <a:srgbClr val="FF0000"/>
                </a:solidFill>
              </a:rPr>
              <a:t>销售逐步有所提升</a:t>
            </a:r>
            <a:r>
              <a:rPr lang="zh-CN" altLang="en-US" dirty="0" smtClean="0">
                <a:solidFill>
                  <a:prstClr val="black"/>
                </a:solidFill>
              </a:rPr>
              <a:t>。</a:t>
            </a:r>
            <a:endParaRPr lang="en-US" altLang="zh-CN" dirty="0" smtClean="0">
              <a:solidFill>
                <a:prstClr val="black"/>
              </a:solidFill>
            </a:endParaRPr>
          </a:p>
          <a:p>
            <a:pPr lvl="0" indent="457200">
              <a:lnSpc>
                <a:spcPct val="150000"/>
              </a:lnSpc>
            </a:pPr>
            <a:r>
              <a:rPr lang="en-US" altLang="zh-CN" dirty="0">
                <a:solidFill>
                  <a:prstClr val="black"/>
                </a:solidFill>
              </a:rPr>
              <a:t>4.</a:t>
            </a:r>
            <a:r>
              <a:rPr lang="zh-CN" altLang="en-US" dirty="0">
                <a:solidFill>
                  <a:prstClr val="black"/>
                </a:solidFill>
              </a:rPr>
              <a:t>华油路</a:t>
            </a:r>
            <a:r>
              <a:rPr lang="zh-CN" altLang="en-US" dirty="0" smtClean="0">
                <a:solidFill>
                  <a:prstClr val="black"/>
                </a:solidFill>
              </a:rPr>
              <a:t>店：人员不稳定。原</a:t>
            </a:r>
            <a:r>
              <a:rPr lang="zh-CN" altLang="en-US" dirty="0">
                <a:solidFill>
                  <a:prstClr val="black"/>
                </a:solidFill>
              </a:rPr>
              <a:t>店长何莉莎休产假，老员工调后勤</a:t>
            </a:r>
            <a:r>
              <a:rPr lang="zh-CN" altLang="en-US" dirty="0" smtClean="0">
                <a:solidFill>
                  <a:prstClr val="black"/>
                </a:solidFill>
              </a:rPr>
              <a:t>，</a:t>
            </a:r>
            <a:r>
              <a:rPr lang="en-US" altLang="zh-CN" dirty="0" smtClean="0">
                <a:solidFill>
                  <a:prstClr val="black"/>
                </a:solidFill>
              </a:rPr>
              <a:t>5</a:t>
            </a:r>
            <a:r>
              <a:rPr lang="zh-CN" altLang="en-US" dirty="0" smtClean="0">
                <a:solidFill>
                  <a:prstClr val="black"/>
                </a:solidFill>
              </a:rPr>
              <a:t>月份任职的店长不</a:t>
            </a:r>
            <a:r>
              <a:rPr lang="zh-CN" altLang="en-US" dirty="0">
                <a:solidFill>
                  <a:prstClr val="black"/>
                </a:solidFill>
              </a:rPr>
              <a:t>到半年离职，现任店长于</a:t>
            </a:r>
            <a:r>
              <a:rPr lang="en-US" altLang="zh-CN" dirty="0">
                <a:solidFill>
                  <a:prstClr val="black"/>
                </a:solidFill>
              </a:rPr>
              <a:t>11</a:t>
            </a:r>
            <a:r>
              <a:rPr lang="zh-CN" altLang="en-US" dirty="0">
                <a:solidFill>
                  <a:prstClr val="black"/>
                </a:solidFill>
              </a:rPr>
              <a:t>月任职，人员全部重组。人</a:t>
            </a:r>
            <a:r>
              <a:rPr lang="zh-CN" altLang="en-US" dirty="0" smtClean="0">
                <a:solidFill>
                  <a:prstClr val="black"/>
                </a:solidFill>
              </a:rPr>
              <a:t>员的不断变</a:t>
            </a:r>
            <a:r>
              <a:rPr lang="zh-CN" altLang="en-US" dirty="0">
                <a:solidFill>
                  <a:prstClr val="black"/>
                </a:solidFill>
              </a:rPr>
              <a:t>化</a:t>
            </a:r>
            <a:r>
              <a:rPr lang="zh-CN" altLang="en-US" dirty="0" smtClean="0">
                <a:solidFill>
                  <a:prstClr val="black"/>
                </a:solidFill>
              </a:rPr>
              <a:t>，导致周</a:t>
            </a:r>
            <a:r>
              <a:rPr lang="zh-CN" altLang="en-US" dirty="0">
                <a:solidFill>
                  <a:prstClr val="black"/>
                </a:solidFill>
              </a:rPr>
              <a:t>边顾客有不同程度流失</a:t>
            </a:r>
            <a:r>
              <a:rPr lang="zh-CN" altLang="en-US" dirty="0" smtClean="0">
                <a:solidFill>
                  <a:prstClr val="black"/>
                </a:solidFill>
              </a:rPr>
              <a:t>。</a:t>
            </a:r>
            <a:endParaRPr lang="en-US" altLang="zh-CN" dirty="0" smtClean="0">
              <a:solidFill>
                <a:prstClr val="black"/>
              </a:solidFill>
            </a:endParaRPr>
          </a:p>
          <a:p>
            <a:pPr lvl="0" indent="457200">
              <a:lnSpc>
                <a:spcPct val="150000"/>
              </a:lnSpc>
            </a:pPr>
            <a:r>
              <a:rPr lang="en-US" altLang="zh-CN" dirty="0" smtClean="0">
                <a:solidFill>
                  <a:prstClr val="black"/>
                </a:solidFill>
              </a:rPr>
              <a:t>5.</a:t>
            </a:r>
            <a:r>
              <a:rPr lang="zh-CN" altLang="en-US" dirty="0" smtClean="0">
                <a:solidFill>
                  <a:prstClr val="black"/>
                </a:solidFill>
              </a:rPr>
              <a:t>双</a:t>
            </a:r>
            <a:r>
              <a:rPr lang="zh-CN" altLang="en-US" dirty="0">
                <a:solidFill>
                  <a:prstClr val="black"/>
                </a:solidFill>
              </a:rPr>
              <a:t>林路</a:t>
            </a:r>
            <a:r>
              <a:rPr lang="zh-CN" altLang="en-US" dirty="0" smtClean="0">
                <a:solidFill>
                  <a:prstClr val="black"/>
                </a:solidFill>
              </a:rPr>
              <a:t>店：虽</a:t>
            </a:r>
            <a:r>
              <a:rPr lang="zh-CN" altLang="en-US" dirty="0">
                <a:solidFill>
                  <a:prstClr val="black"/>
                </a:solidFill>
              </a:rPr>
              <a:t>然销售额增长了，但</a:t>
            </a:r>
            <a:r>
              <a:rPr lang="zh-CN" altLang="en-US" b="1" dirty="0">
                <a:solidFill>
                  <a:srgbClr val="0070C0"/>
                </a:solidFill>
              </a:rPr>
              <a:t>销售笔数有所下滑</a:t>
            </a:r>
            <a:r>
              <a:rPr lang="zh-CN" altLang="en-US" dirty="0">
                <a:solidFill>
                  <a:prstClr val="black"/>
                </a:solidFill>
              </a:rPr>
              <a:t>。</a:t>
            </a:r>
          </a:p>
        </p:txBody>
      </p:sp>
      <p:sp>
        <p:nvSpPr>
          <p:cNvPr id="16" name="矩形 15"/>
          <p:cNvSpPr/>
          <p:nvPr/>
        </p:nvSpPr>
        <p:spPr>
          <a:xfrm>
            <a:off x="2786050" y="2285992"/>
            <a:ext cx="6000792" cy="830997"/>
          </a:xfrm>
          <a:prstGeom prst="rect">
            <a:avLst/>
          </a:prstGeom>
        </p:spPr>
        <p:txBody>
          <a:bodyPr wrap="square">
            <a:spAutoFit/>
          </a:bodyPr>
          <a:lstStyle/>
          <a:p>
            <a:r>
              <a:rPr lang="zh-CN" altLang="en-US" sz="2000" dirty="0">
                <a:solidFill>
                  <a:prstClr val="black"/>
                </a:solidFill>
              </a:rPr>
              <a:t>实际销售</a:t>
            </a:r>
            <a:r>
              <a:rPr lang="en-US" altLang="zh-CN" sz="2400" b="1" dirty="0">
                <a:solidFill>
                  <a:prstClr val="black"/>
                </a:solidFill>
              </a:rPr>
              <a:t>1419.5339</a:t>
            </a:r>
            <a:r>
              <a:rPr lang="zh-CN" altLang="en-US" sz="2000" dirty="0">
                <a:solidFill>
                  <a:prstClr val="black"/>
                </a:solidFill>
              </a:rPr>
              <a:t>万，任务完成率</a:t>
            </a:r>
            <a:r>
              <a:rPr lang="en-US" altLang="zh-CN" sz="2400" b="1" dirty="0">
                <a:solidFill>
                  <a:prstClr val="black"/>
                </a:solidFill>
              </a:rPr>
              <a:t>88.78%</a:t>
            </a:r>
            <a:r>
              <a:rPr lang="zh-CN" altLang="en-US" sz="2000" dirty="0">
                <a:solidFill>
                  <a:prstClr val="black"/>
                </a:solidFill>
              </a:rPr>
              <a:t>，增长率</a:t>
            </a:r>
            <a:r>
              <a:rPr lang="en-US" altLang="zh-CN" sz="2400" b="1" dirty="0">
                <a:solidFill>
                  <a:prstClr val="black"/>
                </a:solidFill>
              </a:rPr>
              <a:t>7.8412%</a:t>
            </a:r>
            <a:r>
              <a:rPr lang="zh-CN" altLang="en-US" sz="2000" dirty="0">
                <a:solidFill>
                  <a:prstClr val="black"/>
                </a:solidFill>
              </a:rPr>
              <a:t>。</a:t>
            </a:r>
            <a:endParaRPr lang="zh-CN" altLang="en-US" dirty="0"/>
          </a:p>
        </p:txBody>
      </p:sp>
      <p:pic>
        <p:nvPicPr>
          <p:cNvPr id="17" name="图片 16" descr="5379797_154428073447_2.jpg"/>
          <p:cNvPicPr>
            <a:picLocks noChangeAspect="1"/>
          </p:cNvPicPr>
          <p:nvPr/>
        </p:nvPicPr>
        <p:blipFill>
          <a:blip r:embed="rId4" cstate="print"/>
          <a:srcRect r="1562" b="5983"/>
          <a:stretch>
            <a:fillRect/>
          </a:stretch>
        </p:blipFill>
        <p:spPr>
          <a:xfrm>
            <a:off x="1643042" y="2494686"/>
            <a:ext cx="1061829" cy="720000"/>
          </a:xfrm>
          <a:prstGeom prst="rect">
            <a:avLst/>
          </a:prstGeom>
        </p:spPr>
      </p:pic>
      <p:pic>
        <p:nvPicPr>
          <p:cNvPr id="18" name="图片 17" descr="5379797_154428073447_2.jpg"/>
          <p:cNvPicPr>
            <a:picLocks noChangeAspect="1"/>
          </p:cNvPicPr>
          <p:nvPr/>
        </p:nvPicPr>
        <p:blipFill>
          <a:blip r:embed="rId4" cstate="print"/>
          <a:srcRect r="1562" b="5983"/>
          <a:stretch>
            <a:fillRect/>
          </a:stretch>
        </p:blipFill>
        <p:spPr>
          <a:xfrm>
            <a:off x="1581345" y="3500438"/>
            <a:ext cx="1061829" cy="720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amond(in)">
                                      <p:cBhvr>
                                        <p:cTn id="7" dur="2000"/>
                                        <p:tgtEl>
                                          <p:spTgt spid="13"/>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diamond(in)">
                                      <p:cBhvr>
                                        <p:cTn id="11" dur="2000"/>
                                        <p:tgtEl>
                                          <p:spTgt spid="17"/>
                                        </p:tgtEl>
                                      </p:cBhvr>
                                    </p:animEffect>
                                  </p:childTnLst>
                                </p:cTn>
                              </p:par>
                            </p:childTnLst>
                          </p:cTn>
                        </p:par>
                        <p:par>
                          <p:cTn id="12" fill="hold">
                            <p:stCondLst>
                              <p:cond delay="4000"/>
                            </p:stCondLst>
                            <p:childTnLst>
                              <p:par>
                                <p:cTn id="13" presetID="8" presetClass="entr" presetSubtype="16"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diamond(in)">
                                      <p:cBhvr>
                                        <p:cTn id="15"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1604" y="-12166"/>
            <a:ext cx="7572396" cy="369332"/>
          </a:xfrm>
          <a:prstGeom prst="rect">
            <a:avLst/>
          </a:prstGeom>
          <a:solidFill>
            <a:srgbClr val="00B0F0"/>
          </a:solidFill>
        </p:spPr>
        <p:txBody>
          <a:bodyPr wrap="square" rtlCol="0">
            <a:spAutoFit/>
          </a:bodyPr>
          <a:lstStyle/>
          <a:p>
            <a:pPr algn="ctr"/>
            <a:r>
              <a:rPr lang="zh-CN" altLang="en-US" dirty="0" smtClean="0">
                <a:latin typeface="楷体" pitchFamily="49" charset="-122"/>
                <a:ea typeface="楷体" pitchFamily="49" charset="-122"/>
              </a:rPr>
              <a:t>健康世界      太极无限</a:t>
            </a:r>
            <a:endParaRPr lang="zh-CN" altLang="en-US" dirty="0">
              <a:latin typeface="楷体" pitchFamily="49" charset="-122"/>
              <a:ea typeface="楷体" pitchFamily="49" charset="-122"/>
            </a:endParaRPr>
          </a:p>
        </p:txBody>
      </p:sp>
      <p:sp>
        <p:nvSpPr>
          <p:cNvPr id="5" name="TextBox 4"/>
          <p:cNvSpPr txBox="1"/>
          <p:nvPr/>
        </p:nvSpPr>
        <p:spPr>
          <a:xfrm>
            <a:off x="1928794" y="642918"/>
            <a:ext cx="5357850" cy="830997"/>
          </a:xfrm>
          <a:prstGeom prst="rect">
            <a:avLst/>
          </a:prstGeom>
          <a:noFill/>
        </p:spPr>
        <p:txBody>
          <a:bodyPr wrap="square" rtlCol="0">
            <a:spAutoFit/>
          </a:bodyPr>
          <a:lstStyle/>
          <a:p>
            <a:r>
              <a:rPr lang="en-US" altLang="zh-CN" sz="4800" b="1" dirty="0" smtClean="0"/>
              <a:t>Parte3  </a:t>
            </a:r>
            <a:r>
              <a:rPr lang="zh-CN" altLang="en-US" sz="4800" b="1" dirty="0" smtClean="0"/>
              <a:t>新片区展</a:t>
            </a:r>
            <a:r>
              <a:rPr lang="zh-CN" altLang="en-US" sz="4800" b="1" dirty="0"/>
              <a:t>望</a:t>
            </a:r>
          </a:p>
        </p:txBody>
      </p:sp>
      <p:pic>
        <p:nvPicPr>
          <p:cNvPr id="7" name="图片 6" descr="2013071743350173.jpg"/>
          <p:cNvPicPr>
            <a:picLocks noChangeAspect="1"/>
          </p:cNvPicPr>
          <p:nvPr/>
        </p:nvPicPr>
        <p:blipFill>
          <a:blip r:embed="rId2" cstate="print"/>
          <a:srcRect l="10092" r="22615" b="5252"/>
          <a:stretch>
            <a:fillRect/>
          </a:stretch>
        </p:blipFill>
        <p:spPr>
          <a:xfrm>
            <a:off x="71406" y="60174"/>
            <a:ext cx="1428760" cy="1440000"/>
          </a:xfrm>
          <a:prstGeom prst="rect">
            <a:avLst/>
          </a:prstGeom>
          <a:ln w="88900" cap="sq" cmpd="thickThin">
            <a:solidFill>
              <a:schemeClr val="accent5">
                <a:lumMod val="60000"/>
                <a:lumOff val="40000"/>
              </a:schemeClr>
            </a:solidFill>
            <a:prstDash val="solid"/>
            <a:miter lim="800000"/>
          </a:ln>
          <a:effectLst>
            <a:innerShdw blurRad="76200">
              <a:srgbClr val="000000"/>
            </a:innerShdw>
          </a:effectLst>
        </p:spPr>
      </p:pic>
      <p:sp>
        <p:nvSpPr>
          <p:cNvPr id="9" name="矩形 8"/>
          <p:cNvSpPr/>
          <p:nvPr/>
        </p:nvSpPr>
        <p:spPr>
          <a:xfrm>
            <a:off x="0" y="1571612"/>
            <a:ext cx="1571604" cy="528638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b="1" dirty="0" smtClean="0">
                <a:solidFill>
                  <a:schemeClr val="tx1">
                    <a:lumMod val="75000"/>
                    <a:lumOff val="25000"/>
                  </a:schemeClr>
                </a:solidFill>
              </a:rPr>
              <a:t>销</a:t>
            </a:r>
            <a:endParaRPr lang="en-US" altLang="zh-CN" sz="6000" b="1" dirty="0" smtClean="0">
              <a:solidFill>
                <a:schemeClr val="tx1">
                  <a:lumMod val="75000"/>
                  <a:lumOff val="25000"/>
                </a:schemeClr>
              </a:solidFill>
            </a:endParaRPr>
          </a:p>
          <a:p>
            <a:pPr algn="ctr"/>
            <a:r>
              <a:rPr lang="zh-CN" altLang="en-US" sz="6000" b="1" dirty="0" smtClean="0">
                <a:solidFill>
                  <a:schemeClr val="tx1">
                    <a:lumMod val="75000"/>
                    <a:lumOff val="25000"/>
                  </a:schemeClr>
                </a:solidFill>
              </a:rPr>
              <a:t>售</a:t>
            </a:r>
            <a:endParaRPr lang="en-US" altLang="zh-CN" sz="6000" b="1" dirty="0" smtClean="0">
              <a:solidFill>
                <a:schemeClr val="tx1">
                  <a:lumMod val="75000"/>
                  <a:lumOff val="25000"/>
                </a:schemeClr>
              </a:solidFill>
            </a:endParaRPr>
          </a:p>
          <a:p>
            <a:pPr algn="ctr"/>
            <a:r>
              <a:rPr lang="zh-CN" altLang="en-US" sz="6000" b="1" dirty="0" smtClean="0">
                <a:solidFill>
                  <a:schemeClr val="tx1">
                    <a:lumMod val="75000"/>
                    <a:lumOff val="25000"/>
                  </a:schemeClr>
                </a:solidFill>
              </a:rPr>
              <a:t>计划</a:t>
            </a:r>
            <a:endParaRPr lang="zh-CN" altLang="en-US" sz="6000" b="1" dirty="0">
              <a:solidFill>
                <a:schemeClr val="tx1">
                  <a:lumMod val="75000"/>
                  <a:lumOff val="25000"/>
                </a:schemeClr>
              </a:solidFill>
            </a:endParaRPr>
          </a:p>
        </p:txBody>
      </p:sp>
      <p:graphicFrame>
        <p:nvGraphicFramePr>
          <p:cNvPr id="10" name="表格 9"/>
          <p:cNvGraphicFramePr>
            <a:graphicFrameLocks noGrp="1"/>
          </p:cNvGraphicFramePr>
          <p:nvPr/>
        </p:nvGraphicFramePr>
        <p:xfrm>
          <a:off x="2000232" y="1785926"/>
          <a:ext cx="6572297" cy="4534508"/>
        </p:xfrm>
        <a:graphic>
          <a:graphicData uri="http://schemas.openxmlformats.org/drawingml/2006/table">
            <a:tbl>
              <a:tblPr>
                <a:tableStyleId>{284E427A-3D55-4303-BF80-6455036E1DE7}</a:tableStyleId>
              </a:tblPr>
              <a:tblGrid>
                <a:gridCol w="589436"/>
                <a:gridCol w="818914"/>
                <a:gridCol w="1956039"/>
                <a:gridCol w="1665804"/>
                <a:gridCol w="1542104"/>
              </a:tblGrid>
              <a:tr h="288092">
                <a:tc>
                  <a:txBody>
                    <a:bodyPr/>
                    <a:lstStyle/>
                    <a:p>
                      <a:pPr algn="ctr" fontAlgn="ctr"/>
                      <a:r>
                        <a:rPr lang="zh-CN" altLang="en-US" sz="1500" b="1" u="none" strike="noStrike" dirty="0" smtClean="0"/>
                        <a:t>   序号</a:t>
                      </a:r>
                      <a:endParaRPr lang="en-US" sz="1500" b="1" i="0" u="none" strike="noStrike" dirty="0">
                        <a:latin typeface="宋体"/>
                      </a:endParaRPr>
                    </a:p>
                  </a:txBody>
                  <a:tcPr marL="7312" marR="7312" marT="7312" marB="0" anchor="ctr"/>
                </a:tc>
                <a:tc>
                  <a:txBody>
                    <a:bodyPr/>
                    <a:lstStyle/>
                    <a:p>
                      <a:pPr algn="ctr" fontAlgn="ctr"/>
                      <a:r>
                        <a:rPr lang="zh-CN" altLang="en-US" sz="1500" b="1" u="none" strike="noStrike" dirty="0" smtClean="0"/>
                        <a:t>   门店</a:t>
                      </a:r>
                      <a:r>
                        <a:rPr lang="en-US" sz="1500" b="1" u="none" strike="noStrike" dirty="0" smtClean="0"/>
                        <a:t>ID</a:t>
                      </a:r>
                      <a:endParaRPr lang="en-US" sz="1500" b="1" i="0" u="none" strike="noStrike" dirty="0">
                        <a:latin typeface="宋体"/>
                      </a:endParaRPr>
                    </a:p>
                  </a:txBody>
                  <a:tcPr marL="7312" marR="7312" marT="7312" marB="0" anchor="ctr"/>
                </a:tc>
                <a:tc>
                  <a:txBody>
                    <a:bodyPr/>
                    <a:lstStyle/>
                    <a:p>
                      <a:pPr algn="ctr" fontAlgn="ctr"/>
                      <a:r>
                        <a:rPr lang="zh-CN" altLang="en-US" sz="1500" b="1" u="none" strike="noStrike" dirty="0"/>
                        <a:t>门店名称</a:t>
                      </a:r>
                      <a:endParaRPr lang="zh-CN" altLang="en-US" sz="1500" b="1" i="0" u="none" strike="noStrike" dirty="0">
                        <a:latin typeface="宋体"/>
                      </a:endParaRPr>
                    </a:p>
                  </a:txBody>
                  <a:tcPr marL="7312" marR="7312" marT="7312" marB="0" anchor="ctr"/>
                </a:tc>
                <a:tc>
                  <a:txBody>
                    <a:bodyPr/>
                    <a:lstStyle/>
                    <a:p>
                      <a:pPr algn="ctr" fontAlgn="ctr"/>
                      <a:r>
                        <a:rPr lang="en-US" altLang="zh-CN" sz="1500" b="1" u="none" strike="noStrike" dirty="0"/>
                        <a:t>14</a:t>
                      </a:r>
                      <a:r>
                        <a:rPr lang="zh-CN" altLang="en-US" sz="1500" b="1" u="none" strike="noStrike" dirty="0"/>
                        <a:t>年销售额</a:t>
                      </a:r>
                      <a:endParaRPr lang="zh-CN" altLang="en-US" sz="1500" b="1" i="0" u="none" strike="noStrike" dirty="0">
                        <a:latin typeface="宋体"/>
                      </a:endParaRPr>
                    </a:p>
                  </a:txBody>
                  <a:tcPr marL="7312" marR="7312" marT="7312" marB="0" anchor="ctr"/>
                </a:tc>
                <a:tc>
                  <a:txBody>
                    <a:bodyPr/>
                    <a:lstStyle/>
                    <a:p>
                      <a:pPr algn="ctr" fontAlgn="ctr"/>
                      <a:r>
                        <a:rPr lang="en-US" altLang="zh-CN" sz="1500" b="1" u="none" strike="noStrike" dirty="0"/>
                        <a:t>15</a:t>
                      </a:r>
                      <a:r>
                        <a:rPr lang="zh-CN" altLang="en-US" sz="1500" b="1" u="none" strike="noStrike" smtClean="0"/>
                        <a:t>年计划销</a:t>
                      </a:r>
                      <a:r>
                        <a:rPr lang="zh-CN" altLang="en-US" sz="1500" b="1" u="none" strike="noStrike" dirty="0"/>
                        <a:t>售</a:t>
                      </a:r>
                      <a:endParaRPr lang="zh-CN" altLang="en-US" sz="1500" b="1" i="0" u="none" strike="noStrike" dirty="0">
                        <a:latin typeface="宋体"/>
                      </a:endParaRPr>
                    </a:p>
                  </a:txBody>
                  <a:tcPr marL="7312" marR="7312" marT="7312" marB="0" anchor="ctr"/>
                </a:tc>
              </a:tr>
              <a:tr h="182800">
                <a:tc>
                  <a:txBody>
                    <a:bodyPr/>
                    <a:lstStyle/>
                    <a:p>
                      <a:pPr algn="ctr" fontAlgn="ctr"/>
                      <a:r>
                        <a:rPr lang="en-US" altLang="zh-CN" sz="1500" u="none" strike="noStrike" dirty="0" smtClean="0"/>
                        <a:t>1</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355</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dirty="0"/>
                        <a:t>双林路药店</a:t>
                      </a:r>
                      <a:endParaRPr lang="zh-CN" altLang="en-US" sz="1500" b="0" i="0" u="none" strike="noStrike" dirty="0">
                        <a:latin typeface="宋体"/>
                      </a:endParaRPr>
                    </a:p>
                  </a:txBody>
                  <a:tcPr marL="7312" marR="7312" marT="7312" marB="0" anchor="ctr"/>
                </a:tc>
                <a:tc>
                  <a:txBody>
                    <a:bodyPr/>
                    <a:lstStyle/>
                    <a:p>
                      <a:pPr algn="ctr" fontAlgn="b"/>
                      <a:r>
                        <a:rPr lang="en-US" altLang="zh-CN" sz="1500" u="none" strike="noStrike"/>
                        <a:t>251.696</a:t>
                      </a:r>
                      <a:endParaRPr lang="en-US" altLang="zh-CN" sz="1500" b="0" i="0" u="none" strike="noStrike">
                        <a:latin typeface="宋体"/>
                      </a:endParaRPr>
                    </a:p>
                  </a:txBody>
                  <a:tcPr marL="7312" marR="7312" marT="7312" marB="0" anchor="b"/>
                </a:tc>
                <a:tc>
                  <a:txBody>
                    <a:bodyPr/>
                    <a:lstStyle/>
                    <a:p>
                      <a:pPr algn="ctr" fontAlgn="ctr"/>
                      <a:r>
                        <a:rPr lang="en-US" altLang="zh-CN" sz="1500" u="none" strike="noStrike" dirty="0"/>
                        <a:t>289.4504</a:t>
                      </a:r>
                      <a:endParaRPr lang="en-US" altLang="zh-CN" sz="1500" b="0" i="0" u="none" strike="noStrike" dirty="0">
                        <a:latin typeface="宋体"/>
                      </a:endParaRPr>
                    </a:p>
                  </a:txBody>
                  <a:tcPr marL="7312" marR="7312" marT="7312" marB="0" anchor="ctr"/>
                </a:tc>
              </a:tr>
              <a:tr h="182800">
                <a:tc>
                  <a:txBody>
                    <a:bodyPr/>
                    <a:lstStyle/>
                    <a:p>
                      <a:pPr algn="ctr" fontAlgn="ctr"/>
                      <a:r>
                        <a:rPr lang="en-US" altLang="zh-CN" sz="1500" u="none" strike="noStrike" dirty="0" smtClean="0"/>
                        <a:t>2</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511</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dirty="0"/>
                        <a:t>杉板桥南一路店</a:t>
                      </a:r>
                      <a:endParaRPr lang="zh-CN" altLang="en-US" sz="1500" b="0" i="0" u="none" strike="noStrike" dirty="0">
                        <a:latin typeface="宋体"/>
                      </a:endParaRPr>
                    </a:p>
                  </a:txBody>
                  <a:tcPr marL="7312" marR="7312" marT="7312" marB="0" anchor="ctr"/>
                </a:tc>
                <a:tc>
                  <a:txBody>
                    <a:bodyPr/>
                    <a:lstStyle/>
                    <a:p>
                      <a:pPr algn="ctr" fontAlgn="b"/>
                      <a:r>
                        <a:rPr lang="en-US" altLang="zh-CN" sz="1500" u="none" strike="noStrike"/>
                        <a:t>78.7454</a:t>
                      </a:r>
                      <a:endParaRPr lang="en-US" altLang="zh-CN" sz="1500" b="0" i="0" u="none" strike="noStrike">
                        <a:latin typeface="宋体"/>
                      </a:endParaRPr>
                    </a:p>
                  </a:txBody>
                  <a:tcPr marL="7312" marR="7312" marT="7312" marB="0" anchor="b"/>
                </a:tc>
                <a:tc>
                  <a:txBody>
                    <a:bodyPr/>
                    <a:lstStyle/>
                    <a:p>
                      <a:pPr algn="ctr" fontAlgn="ctr"/>
                      <a:r>
                        <a:rPr lang="en-US" altLang="zh-CN" sz="1500" u="none" strike="noStrike"/>
                        <a:t>90.55721</a:t>
                      </a:r>
                      <a:endParaRPr lang="en-US" altLang="zh-CN" sz="1500" b="0" i="0" u="none" strike="noStrike">
                        <a:latin typeface="宋体"/>
                      </a:endParaRPr>
                    </a:p>
                  </a:txBody>
                  <a:tcPr marL="7312" marR="7312" marT="7312" marB="0" anchor="ctr"/>
                </a:tc>
              </a:tr>
              <a:tr h="182800">
                <a:tc>
                  <a:txBody>
                    <a:bodyPr/>
                    <a:lstStyle/>
                    <a:p>
                      <a:pPr algn="ctr" fontAlgn="ctr"/>
                      <a:r>
                        <a:rPr lang="en-US" altLang="zh-CN" sz="1500" u="none" strike="noStrike" dirty="0" smtClean="0"/>
                        <a:t>3</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515</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dirty="0"/>
                        <a:t>崔家店路药店</a:t>
                      </a:r>
                      <a:endParaRPr lang="zh-CN" altLang="en-US" sz="1500" b="0" i="0" u="none" strike="noStrike" dirty="0">
                        <a:latin typeface="宋体"/>
                      </a:endParaRPr>
                    </a:p>
                  </a:txBody>
                  <a:tcPr marL="7312" marR="7312" marT="7312" marB="0" anchor="ctr"/>
                </a:tc>
                <a:tc>
                  <a:txBody>
                    <a:bodyPr/>
                    <a:lstStyle/>
                    <a:p>
                      <a:pPr algn="ctr" fontAlgn="b"/>
                      <a:r>
                        <a:rPr lang="en-US" altLang="zh-CN" sz="1500" u="none" strike="noStrike"/>
                        <a:t>110.4505</a:t>
                      </a:r>
                      <a:endParaRPr lang="en-US" altLang="zh-CN" sz="1500" b="0" i="0" u="none" strike="noStrike">
                        <a:latin typeface="宋体"/>
                      </a:endParaRPr>
                    </a:p>
                  </a:txBody>
                  <a:tcPr marL="7312" marR="7312" marT="7312" marB="0" anchor="b"/>
                </a:tc>
                <a:tc>
                  <a:txBody>
                    <a:bodyPr/>
                    <a:lstStyle/>
                    <a:p>
                      <a:pPr algn="ctr" fontAlgn="ctr"/>
                      <a:r>
                        <a:rPr lang="en-US" altLang="zh-CN" sz="1500" u="none" strike="noStrike" dirty="0"/>
                        <a:t>127.018075</a:t>
                      </a:r>
                      <a:endParaRPr lang="en-US" altLang="zh-CN" sz="1500" b="0" i="0" u="none" strike="noStrike" dirty="0">
                        <a:latin typeface="宋体"/>
                      </a:endParaRPr>
                    </a:p>
                  </a:txBody>
                  <a:tcPr marL="7312" marR="7312" marT="7312" marB="0" anchor="ctr"/>
                </a:tc>
              </a:tr>
              <a:tr h="182800">
                <a:tc>
                  <a:txBody>
                    <a:bodyPr/>
                    <a:lstStyle/>
                    <a:p>
                      <a:pPr algn="ctr" fontAlgn="ctr"/>
                      <a:r>
                        <a:rPr lang="en-US" altLang="zh-CN" sz="1500" u="none" strike="noStrike" dirty="0" smtClean="0"/>
                        <a:t>4</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545</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dirty="0"/>
                        <a:t>龙潭西路店</a:t>
                      </a:r>
                      <a:endParaRPr lang="zh-CN" altLang="en-US" sz="1500" b="0" i="0" u="none" strike="noStrike" dirty="0">
                        <a:latin typeface="宋体"/>
                      </a:endParaRPr>
                    </a:p>
                  </a:txBody>
                  <a:tcPr marL="7312" marR="7312" marT="7312" marB="0" anchor="ctr"/>
                </a:tc>
                <a:tc>
                  <a:txBody>
                    <a:bodyPr/>
                    <a:lstStyle/>
                    <a:p>
                      <a:pPr algn="ctr" fontAlgn="b"/>
                      <a:r>
                        <a:rPr lang="en-US" altLang="zh-CN" sz="1500" u="none" strike="noStrike"/>
                        <a:t>87.2695</a:t>
                      </a:r>
                      <a:endParaRPr lang="en-US" altLang="zh-CN" sz="1500" b="0" i="0" u="none" strike="noStrike">
                        <a:latin typeface="宋体"/>
                      </a:endParaRPr>
                    </a:p>
                  </a:txBody>
                  <a:tcPr marL="7312" marR="7312" marT="7312" marB="0" anchor="b"/>
                </a:tc>
                <a:tc>
                  <a:txBody>
                    <a:bodyPr/>
                    <a:lstStyle/>
                    <a:p>
                      <a:pPr algn="ctr" fontAlgn="ctr"/>
                      <a:r>
                        <a:rPr lang="en-US" altLang="zh-CN" sz="1500" u="none" strike="noStrike" dirty="0"/>
                        <a:t>100.359925</a:t>
                      </a:r>
                      <a:endParaRPr lang="en-US" altLang="zh-CN" sz="1500" b="0" i="0" u="none" strike="noStrike" dirty="0">
                        <a:latin typeface="宋体"/>
                      </a:endParaRPr>
                    </a:p>
                  </a:txBody>
                  <a:tcPr marL="7312" marR="7312" marT="7312" marB="0" anchor="ctr"/>
                </a:tc>
              </a:tr>
              <a:tr h="190112">
                <a:tc>
                  <a:txBody>
                    <a:bodyPr/>
                    <a:lstStyle/>
                    <a:p>
                      <a:pPr algn="ctr" fontAlgn="ctr"/>
                      <a:r>
                        <a:rPr lang="en-US" altLang="zh-CN" sz="1500" u="none" strike="noStrike" dirty="0" smtClean="0"/>
                        <a:t>5</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578</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dirty="0"/>
                        <a:t>华油路药店</a:t>
                      </a:r>
                      <a:endParaRPr lang="zh-CN" altLang="en-US" sz="1500" b="0" i="0" u="none" strike="noStrike" dirty="0">
                        <a:latin typeface="宋体"/>
                      </a:endParaRPr>
                    </a:p>
                  </a:txBody>
                  <a:tcPr marL="7312" marR="7312" marT="7312" marB="0" anchor="ctr"/>
                </a:tc>
                <a:tc>
                  <a:txBody>
                    <a:bodyPr/>
                    <a:lstStyle/>
                    <a:p>
                      <a:pPr algn="ctr" fontAlgn="b"/>
                      <a:r>
                        <a:rPr lang="en-US" altLang="zh-CN" sz="1500" u="none" strike="noStrike"/>
                        <a:t>170.4011</a:t>
                      </a:r>
                      <a:endParaRPr lang="en-US" altLang="zh-CN" sz="1500" b="0" i="0" u="none" strike="noStrike">
                        <a:latin typeface="宋体"/>
                      </a:endParaRPr>
                    </a:p>
                  </a:txBody>
                  <a:tcPr marL="7312" marR="7312" marT="7312" marB="0" anchor="b"/>
                </a:tc>
                <a:tc>
                  <a:txBody>
                    <a:bodyPr/>
                    <a:lstStyle/>
                    <a:p>
                      <a:pPr algn="ctr" fontAlgn="ctr"/>
                      <a:r>
                        <a:rPr lang="en-US" altLang="zh-CN" sz="1500" u="none" strike="noStrike"/>
                        <a:t>195.961265</a:t>
                      </a:r>
                      <a:endParaRPr lang="en-US" altLang="zh-CN" sz="1500" b="0" i="0" u="none" strike="noStrike">
                        <a:latin typeface="宋体"/>
                      </a:endParaRPr>
                    </a:p>
                  </a:txBody>
                  <a:tcPr marL="7312" marR="7312" marT="7312" marB="0" anchor="ctr"/>
                </a:tc>
              </a:tr>
              <a:tr h="182800">
                <a:tc>
                  <a:txBody>
                    <a:bodyPr/>
                    <a:lstStyle/>
                    <a:p>
                      <a:pPr algn="ctr" fontAlgn="ctr"/>
                      <a:r>
                        <a:rPr lang="en-US" altLang="zh-CN" sz="1500" u="none" strike="noStrike" dirty="0" smtClean="0"/>
                        <a:t>6</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a:t>596</a:t>
                      </a:r>
                      <a:endParaRPr lang="en-US" altLang="zh-CN" sz="1500" b="0" i="0" u="none" strike="noStrike">
                        <a:latin typeface="宋体"/>
                      </a:endParaRPr>
                    </a:p>
                  </a:txBody>
                  <a:tcPr marL="7312" marR="7312" marT="7312" marB="0" anchor="ctr"/>
                </a:tc>
                <a:tc>
                  <a:txBody>
                    <a:bodyPr/>
                    <a:lstStyle/>
                    <a:p>
                      <a:pPr algn="l" fontAlgn="ctr"/>
                      <a:r>
                        <a:rPr lang="zh-CN" altLang="en-US" sz="1500" u="none" strike="noStrike" dirty="0"/>
                        <a:t>玉双路药店</a:t>
                      </a:r>
                      <a:endParaRPr lang="zh-CN" altLang="en-US" sz="1500" b="0" i="0" u="none" strike="noStrike" dirty="0">
                        <a:latin typeface="宋体"/>
                      </a:endParaRPr>
                    </a:p>
                  </a:txBody>
                  <a:tcPr marL="7312" marR="7312" marT="7312" marB="0" anchor="ctr"/>
                </a:tc>
                <a:tc>
                  <a:txBody>
                    <a:bodyPr/>
                    <a:lstStyle/>
                    <a:p>
                      <a:pPr algn="ctr" fontAlgn="b"/>
                      <a:r>
                        <a:rPr lang="en-US" altLang="zh-CN" sz="1500" u="none" strike="noStrike" dirty="0"/>
                        <a:t>71.4424</a:t>
                      </a:r>
                      <a:endParaRPr lang="en-US" altLang="zh-CN" sz="1500" b="0" i="0" u="none" strike="noStrike" dirty="0">
                        <a:latin typeface="宋体"/>
                      </a:endParaRPr>
                    </a:p>
                  </a:txBody>
                  <a:tcPr marL="7312" marR="7312" marT="7312" marB="0" anchor="b"/>
                </a:tc>
                <a:tc>
                  <a:txBody>
                    <a:bodyPr/>
                    <a:lstStyle/>
                    <a:p>
                      <a:pPr algn="ctr" fontAlgn="ctr"/>
                      <a:r>
                        <a:rPr lang="en-US" altLang="zh-CN" sz="1500" u="none" strike="noStrike"/>
                        <a:t>82.15876</a:t>
                      </a:r>
                      <a:endParaRPr lang="en-US" altLang="zh-CN" sz="1500" b="0" i="0" u="none" strike="noStrike">
                        <a:latin typeface="宋体"/>
                      </a:endParaRPr>
                    </a:p>
                  </a:txBody>
                  <a:tcPr marL="7312" marR="7312" marT="7312" marB="0" anchor="ctr"/>
                </a:tc>
              </a:tr>
              <a:tr h="182800">
                <a:tc>
                  <a:txBody>
                    <a:bodyPr/>
                    <a:lstStyle/>
                    <a:p>
                      <a:pPr algn="ctr" fontAlgn="ctr"/>
                      <a:r>
                        <a:rPr lang="en-US" altLang="zh-CN" sz="1500" u="none" strike="noStrike" dirty="0" smtClean="0"/>
                        <a:t>7</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712</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a:t>华泰路药店</a:t>
                      </a:r>
                      <a:endParaRPr lang="zh-CN" altLang="en-US" sz="1500" b="0" i="0" u="none" strike="noStrike">
                        <a:latin typeface="宋体"/>
                      </a:endParaRPr>
                    </a:p>
                  </a:txBody>
                  <a:tcPr marL="7312" marR="7312" marT="7312" marB="0" anchor="ctr"/>
                </a:tc>
                <a:tc>
                  <a:txBody>
                    <a:bodyPr/>
                    <a:lstStyle/>
                    <a:p>
                      <a:pPr algn="ctr" fontAlgn="b"/>
                      <a:r>
                        <a:rPr lang="en-US" altLang="zh-CN" sz="1500" u="none" strike="noStrike" dirty="0"/>
                        <a:t>293.2379</a:t>
                      </a:r>
                      <a:endParaRPr lang="en-US" altLang="zh-CN" sz="1500" b="0" i="0" u="none" strike="noStrike" dirty="0">
                        <a:latin typeface="宋体"/>
                      </a:endParaRPr>
                    </a:p>
                  </a:txBody>
                  <a:tcPr marL="7312" marR="7312" marT="7312" marB="0" anchor="b"/>
                </a:tc>
                <a:tc>
                  <a:txBody>
                    <a:bodyPr/>
                    <a:lstStyle/>
                    <a:p>
                      <a:pPr algn="ctr" fontAlgn="ctr"/>
                      <a:r>
                        <a:rPr lang="en-US" altLang="zh-CN" sz="1500" u="none" strike="noStrike" dirty="0"/>
                        <a:t>337.223585</a:t>
                      </a:r>
                      <a:endParaRPr lang="en-US" altLang="zh-CN" sz="1500" b="0" i="0" u="none" strike="noStrike" dirty="0">
                        <a:latin typeface="宋体"/>
                      </a:endParaRPr>
                    </a:p>
                  </a:txBody>
                  <a:tcPr marL="7312" marR="7312" marT="7312" marB="0" anchor="ctr"/>
                </a:tc>
              </a:tr>
              <a:tr h="182800">
                <a:tc>
                  <a:txBody>
                    <a:bodyPr/>
                    <a:lstStyle/>
                    <a:p>
                      <a:pPr algn="ctr" fontAlgn="ctr"/>
                      <a:r>
                        <a:rPr lang="en-US" altLang="zh-CN" sz="1500" u="none" strike="noStrike" dirty="0" smtClean="0"/>
                        <a:t>8</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a:t>337</a:t>
                      </a:r>
                      <a:endParaRPr lang="en-US" altLang="zh-CN" sz="1500" b="0" i="0" u="none" strike="noStrike">
                        <a:latin typeface="宋体"/>
                      </a:endParaRPr>
                    </a:p>
                  </a:txBody>
                  <a:tcPr marL="7312" marR="7312" marT="7312" marB="0" anchor="ctr"/>
                </a:tc>
                <a:tc>
                  <a:txBody>
                    <a:bodyPr/>
                    <a:lstStyle/>
                    <a:p>
                      <a:pPr algn="l" fontAlgn="ctr"/>
                      <a:r>
                        <a:rPr lang="zh-CN" altLang="en-US" sz="1500" u="none" strike="noStrike"/>
                        <a:t>浆洗街药店</a:t>
                      </a:r>
                      <a:endParaRPr lang="zh-CN" altLang="en-US" sz="1500" b="0" i="0" u="none" strike="noStrike">
                        <a:latin typeface="宋体"/>
                      </a:endParaRPr>
                    </a:p>
                  </a:txBody>
                  <a:tcPr marL="7312" marR="7312" marT="7312" marB="0" anchor="ctr"/>
                </a:tc>
                <a:tc>
                  <a:txBody>
                    <a:bodyPr/>
                    <a:lstStyle/>
                    <a:p>
                      <a:pPr algn="ctr" fontAlgn="b"/>
                      <a:r>
                        <a:rPr lang="en-US" altLang="zh-CN" sz="1500" u="none" strike="noStrike" dirty="0"/>
                        <a:t>542.8213</a:t>
                      </a:r>
                      <a:endParaRPr lang="en-US" altLang="zh-CN" sz="1500" b="0" i="0" u="none" strike="noStrike" dirty="0">
                        <a:latin typeface="宋体"/>
                      </a:endParaRPr>
                    </a:p>
                  </a:txBody>
                  <a:tcPr marL="7312" marR="7312" marT="7312" marB="0" anchor="b"/>
                </a:tc>
                <a:tc>
                  <a:txBody>
                    <a:bodyPr/>
                    <a:lstStyle/>
                    <a:p>
                      <a:pPr algn="ctr" fontAlgn="ctr"/>
                      <a:r>
                        <a:rPr lang="en-US" altLang="zh-CN" sz="1500" u="none" strike="noStrike" dirty="0"/>
                        <a:t>624.244495</a:t>
                      </a:r>
                      <a:endParaRPr lang="en-US" altLang="zh-CN" sz="1500" b="0" i="0" u="none" strike="noStrike" dirty="0">
                        <a:latin typeface="宋体"/>
                      </a:endParaRPr>
                    </a:p>
                  </a:txBody>
                  <a:tcPr marL="7312" marR="7312" marT="7312" marB="0" anchor="ctr"/>
                </a:tc>
              </a:tr>
              <a:tr h="182800">
                <a:tc>
                  <a:txBody>
                    <a:bodyPr/>
                    <a:lstStyle/>
                    <a:p>
                      <a:pPr algn="ctr" fontAlgn="ctr"/>
                      <a:r>
                        <a:rPr lang="en-US" altLang="zh-CN" sz="1500" u="none" strike="noStrike" dirty="0" smtClean="0"/>
                        <a:t>9</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702</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a:t>一环路南一段药店</a:t>
                      </a:r>
                      <a:endParaRPr lang="zh-CN" altLang="en-US" sz="1500" b="0" i="0" u="none" strike="noStrike">
                        <a:latin typeface="宋体"/>
                      </a:endParaRPr>
                    </a:p>
                  </a:txBody>
                  <a:tcPr marL="7312" marR="7312" marT="7312" marB="0" anchor="ctr"/>
                </a:tc>
                <a:tc>
                  <a:txBody>
                    <a:bodyPr/>
                    <a:lstStyle/>
                    <a:p>
                      <a:pPr algn="ctr" fontAlgn="b"/>
                      <a:r>
                        <a:rPr lang="en-US" altLang="zh-CN" sz="1500" u="none" strike="noStrike" dirty="0"/>
                        <a:t>111.3957</a:t>
                      </a:r>
                      <a:endParaRPr lang="en-US" altLang="zh-CN" sz="1500" b="0" i="0" u="none" strike="noStrike" dirty="0">
                        <a:latin typeface="宋体"/>
                      </a:endParaRPr>
                    </a:p>
                  </a:txBody>
                  <a:tcPr marL="7312" marR="7312" marT="7312" marB="0" anchor="b"/>
                </a:tc>
                <a:tc>
                  <a:txBody>
                    <a:bodyPr/>
                    <a:lstStyle/>
                    <a:p>
                      <a:pPr algn="ctr" fontAlgn="b"/>
                      <a:r>
                        <a:rPr lang="en-US" altLang="zh-CN" sz="1500" u="none" strike="noStrike" dirty="0"/>
                        <a:t>128.105055</a:t>
                      </a:r>
                      <a:endParaRPr lang="en-US" altLang="zh-CN" sz="1500" b="0" i="0" u="none" strike="noStrike" dirty="0">
                        <a:latin typeface="宋体"/>
                      </a:endParaRPr>
                    </a:p>
                  </a:txBody>
                  <a:tcPr marL="7312" marR="7312" marT="7312" marB="0" anchor="b"/>
                </a:tc>
              </a:tr>
              <a:tr h="182800">
                <a:tc>
                  <a:txBody>
                    <a:bodyPr/>
                    <a:lstStyle/>
                    <a:p>
                      <a:pPr algn="ctr" fontAlgn="ctr"/>
                      <a:r>
                        <a:rPr lang="en-US" altLang="zh-CN" sz="1500" u="none" strike="noStrike" dirty="0" smtClean="0"/>
                        <a:t>10</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373</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dirty="0"/>
                        <a:t>通盈街药店</a:t>
                      </a:r>
                      <a:endParaRPr lang="zh-CN" altLang="en-US" sz="1500" b="0" i="0" u="none" strike="noStrike" dirty="0">
                        <a:latin typeface="宋体"/>
                      </a:endParaRPr>
                    </a:p>
                  </a:txBody>
                  <a:tcPr marL="7312" marR="7312" marT="7312" marB="0" anchor="ctr"/>
                </a:tc>
                <a:tc>
                  <a:txBody>
                    <a:bodyPr/>
                    <a:lstStyle/>
                    <a:p>
                      <a:pPr algn="ctr" fontAlgn="b"/>
                      <a:r>
                        <a:rPr lang="en-US" altLang="zh-CN" sz="1500" u="none" strike="noStrike" dirty="0"/>
                        <a:t>123.1088</a:t>
                      </a:r>
                      <a:endParaRPr lang="en-US" altLang="zh-CN" sz="1500" b="0" i="0" u="none" strike="noStrike" dirty="0">
                        <a:latin typeface="宋体"/>
                      </a:endParaRPr>
                    </a:p>
                  </a:txBody>
                  <a:tcPr marL="7312" marR="7312" marT="7312" marB="0" anchor="b"/>
                </a:tc>
                <a:tc>
                  <a:txBody>
                    <a:bodyPr/>
                    <a:lstStyle/>
                    <a:p>
                      <a:pPr algn="ctr" fontAlgn="b"/>
                      <a:r>
                        <a:rPr lang="en-US" altLang="zh-CN" sz="1500" u="none" strike="noStrike"/>
                        <a:t>141.57512</a:t>
                      </a:r>
                      <a:endParaRPr lang="en-US" altLang="zh-CN" sz="1500" b="0" i="0" u="none" strike="noStrike">
                        <a:latin typeface="宋体"/>
                      </a:endParaRPr>
                    </a:p>
                  </a:txBody>
                  <a:tcPr marL="7312" marR="7312" marT="7312" marB="0" anchor="b"/>
                </a:tc>
              </a:tr>
              <a:tr h="182800">
                <a:tc>
                  <a:txBody>
                    <a:bodyPr/>
                    <a:lstStyle/>
                    <a:p>
                      <a:pPr algn="ctr" fontAlgn="ctr"/>
                      <a:r>
                        <a:rPr lang="en-US" altLang="zh-CN" sz="1500" u="none" strike="noStrike" dirty="0" smtClean="0"/>
                        <a:t>11</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598</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a:t>水杉街药店</a:t>
                      </a:r>
                      <a:endParaRPr lang="zh-CN" altLang="en-US" sz="1500" b="0" i="0" u="none" strike="noStrike">
                        <a:latin typeface="宋体"/>
                      </a:endParaRPr>
                    </a:p>
                  </a:txBody>
                  <a:tcPr marL="7312" marR="7312" marT="7312" marB="0" anchor="ctr"/>
                </a:tc>
                <a:tc>
                  <a:txBody>
                    <a:bodyPr/>
                    <a:lstStyle/>
                    <a:p>
                      <a:pPr algn="ctr" fontAlgn="b"/>
                      <a:r>
                        <a:rPr lang="en-US" altLang="zh-CN" sz="1500" u="none" strike="noStrike" dirty="0"/>
                        <a:t>94.858</a:t>
                      </a:r>
                      <a:endParaRPr lang="en-US" altLang="zh-CN" sz="1500" b="0" i="0" u="none" strike="noStrike" dirty="0">
                        <a:latin typeface="宋体"/>
                      </a:endParaRPr>
                    </a:p>
                  </a:txBody>
                  <a:tcPr marL="7312" marR="7312" marT="7312" marB="0" anchor="b"/>
                </a:tc>
                <a:tc>
                  <a:txBody>
                    <a:bodyPr/>
                    <a:lstStyle/>
                    <a:p>
                      <a:pPr algn="ctr" fontAlgn="b"/>
                      <a:r>
                        <a:rPr lang="en-US" altLang="zh-CN" sz="1500" u="none" strike="noStrike" dirty="0"/>
                        <a:t>109.0867</a:t>
                      </a:r>
                      <a:endParaRPr lang="en-US" altLang="zh-CN" sz="1500" b="0" i="0" u="none" strike="noStrike" dirty="0">
                        <a:latin typeface="宋体"/>
                      </a:endParaRPr>
                    </a:p>
                  </a:txBody>
                  <a:tcPr marL="7312" marR="7312" marT="7312" marB="0" anchor="b"/>
                </a:tc>
              </a:tr>
              <a:tr h="182800">
                <a:tc>
                  <a:txBody>
                    <a:bodyPr/>
                    <a:lstStyle/>
                    <a:p>
                      <a:pPr algn="ctr" fontAlgn="ctr"/>
                      <a:r>
                        <a:rPr lang="en-US" altLang="zh-CN" sz="1500" u="none" strike="noStrike" dirty="0" smtClean="0"/>
                        <a:t>12</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a:t>707</a:t>
                      </a:r>
                      <a:endParaRPr lang="en-US" altLang="zh-CN" sz="1500" b="0" i="0" u="none" strike="noStrike">
                        <a:latin typeface="宋体"/>
                      </a:endParaRPr>
                    </a:p>
                  </a:txBody>
                  <a:tcPr marL="7312" marR="7312" marT="7312" marB="0" anchor="ctr"/>
                </a:tc>
                <a:tc>
                  <a:txBody>
                    <a:bodyPr/>
                    <a:lstStyle/>
                    <a:p>
                      <a:pPr algn="l" fontAlgn="ctr"/>
                      <a:r>
                        <a:rPr lang="zh-CN" altLang="en-US" sz="1500" u="none" strike="noStrike" dirty="0"/>
                        <a:t>万科路药店</a:t>
                      </a:r>
                      <a:endParaRPr lang="zh-CN" altLang="en-US" sz="1500" b="0" i="0" u="none" strike="noStrike" dirty="0">
                        <a:latin typeface="宋体"/>
                      </a:endParaRPr>
                    </a:p>
                  </a:txBody>
                  <a:tcPr marL="7312" marR="7312" marT="7312" marB="0" anchor="ctr"/>
                </a:tc>
                <a:tc>
                  <a:txBody>
                    <a:bodyPr/>
                    <a:lstStyle/>
                    <a:p>
                      <a:pPr algn="ctr" fontAlgn="b"/>
                      <a:r>
                        <a:rPr lang="en-US" altLang="zh-CN" sz="1500" u="none" strike="noStrike" dirty="0"/>
                        <a:t>230.492</a:t>
                      </a:r>
                      <a:endParaRPr lang="en-US" altLang="zh-CN" sz="1500" b="0" i="0" u="none" strike="noStrike" dirty="0">
                        <a:latin typeface="宋体"/>
                      </a:endParaRPr>
                    </a:p>
                  </a:txBody>
                  <a:tcPr marL="7312" marR="7312" marT="7312" marB="0" anchor="b"/>
                </a:tc>
                <a:tc>
                  <a:txBody>
                    <a:bodyPr/>
                    <a:lstStyle/>
                    <a:p>
                      <a:pPr algn="ctr" fontAlgn="b"/>
                      <a:r>
                        <a:rPr lang="en-US" altLang="zh-CN" sz="1500" u="none" strike="noStrike" dirty="0"/>
                        <a:t>265.0658</a:t>
                      </a:r>
                      <a:endParaRPr lang="en-US" altLang="zh-CN" sz="1500" b="0" i="0" u="none" strike="noStrike" dirty="0">
                        <a:latin typeface="宋体"/>
                      </a:endParaRPr>
                    </a:p>
                  </a:txBody>
                  <a:tcPr marL="7312" marR="7312" marT="7312" marB="0" anchor="b"/>
                </a:tc>
              </a:tr>
              <a:tr h="182800">
                <a:tc>
                  <a:txBody>
                    <a:bodyPr/>
                    <a:lstStyle/>
                    <a:p>
                      <a:pPr algn="ctr" fontAlgn="ctr"/>
                      <a:r>
                        <a:rPr lang="en-US" altLang="zh-CN" sz="1500" u="none" strike="noStrike" dirty="0" smtClean="0"/>
                        <a:t>13</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smtClean="0"/>
                        <a:t>723</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a:t>柳翠路药店</a:t>
                      </a:r>
                      <a:endParaRPr lang="zh-CN" altLang="en-US" sz="1500" b="0" i="0" u="none" strike="noStrike">
                        <a:latin typeface="宋体"/>
                      </a:endParaRPr>
                    </a:p>
                  </a:txBody>
                  <a:tcPr marL="7312" marR="7312" marT="7312" marB="0" anchor="ctr"/>
                </a:tc>
                <a:tc>
                  <a:txBody>
                    <a:bodyPr/>
                    <a:lstStyle/>
                    <a:p>
                      <a:pPr algn="ctr" fontAlgn="b"/>
                      <a:r>
                        <a:rPr lang="en-US" altLang="zh-CN" sz="1500" u="none" strike="noStrike" dirty="0"/>
                        <a:t>82.8343</a:t>
                      </a:r>
                      <a:endParaRPr lang="en-US" altLang="zh-CN" sz="1500" b="0" i="0" u="none" strike="noStrike" dirty="0">
                        <a:latin typeface="宋体"/>
                      </a:endParaRPr>
                    </a:p>
                  </a:txBody>
                  <a:tcPr marL="7312" marR="7312" marT="7312" marB="0" anchor="b"/>
                </a:tc>
                <a:tc>
                  <a:txBody>
                    <a:bodyPr/>
                    <a:lstStyle/>
                    <a:p>
                      <a:pPr algn="ctr" fontAlgn="b"/>
                      <a:r>
                        <a:rPr lang="en-US" altLang="zh-CN" sz="1500" u="none" strike="noStrike" dirty="0"/>
                        <a:t>95.259445</a:t>
                      </a:r>
                      <a:endParaRPr lang="en-US" altLang="zh-CN" sz="1500" b="0" i="0" u="none" strike="noStrike" dirty="0">
                        <a:latin typeface="宋体"/>
                      </a:endParaRPr>
                    </a:p>
                  </a:txBody>
                  <a:tcPr marL="7312" marR="7312" marT="7312" marB="0" anchor="b"/>
                </a:tc>
              </a:tr>
              <a:tr h="182800">
                <a:tc>
                  <a:txBody>
                    <a:bodyPr/>
                    <a:lstStyle/>
                    <a:p>
                      <a:pPr algn="ctr" fontAlgn="ctr"/>
                      <a:r>
                        <a:rPr lang="en-US" altLang="zh-CN" sz="1500" u="none" strike="noStrike" dirty="0" smtClean="0"/>
                        <a:t>14</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724</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a:t>观音桥街药店</a:t>
                      </a:r>
                      <a:endParaRPr lang="zh-CN" altLang="en-US" sz="1500" b="0" i="0" u="none" strike="noStrike">
                        <a:latin typeface="宋体"/>
                      </a:endParaRPr>
                    </a:p>
                  </a:txBody>
                  <a:tcPr marL="7312" marR="7312" marT="7312" marB="0" anchor="ctr"/>
                </a:tc>
                <a:tc>
                  <a:txBody>
                    <a:bodyPr/>
                    <a:lstStyle/>
                    <a:p>
                      <a:pPr algn="ctr" fontAlgn="b"/>
                      <a:r>
                        <a:rPr lang="en-US" altLang="zh-CN" sz="1500" u="none" strike="noStrike" dirty="0"/>
                        <a:t>137.8704</a:t>
                      </a:r>
                      <a:endParaRPr lang="en-US" altLang="zh-CN" sz="1500" b="0" i="0" u="none" strike="noStrike" dirty="0">
                        <a:latin typeface="宋体"/>
                      </a:endParaRPr>
                    </a:p>
                  </a:txBody>
                  <a:tcPr marL="7312" marR="7312" marT="7312" marB="0" anchor="b"/>
                </a:tc>
                <a:tc>
                  <a:txBody>
                    <a:bodyPr/>
                    <a:lstStyle/>
                    <a:p>
                      <a:pPr algn="ctr" fontAlgn="b"/>
                      <a:r>
                        <a:rPr lang="en-US" altLang="zh-CN" sz="1500" u="none" strike="noStrike" dirty="0"/>
                        <a:t>158.55096</a:t>
                      </a:r>
                      <a:endParaRPr lang="en-US" altLang="zh-CN" sz="1500" b="0" i="0" u="none" strike="noStrike" dirty="0">
                        <a:latin typeface="宋体"/>
                      </a:endParaRPr>
                    </a:p>
                  </a:txBody>
                  <a:tcPr marL="7312" marR="7312" marT="7312" marB="0" anchor="b"/>
                </a:tc>
              </a:tr>
              <a:tr h="128756">
                <a:tc>
                  <a:txBody>
                    <a:bodyPr/>
                    <a:lstStyle/>
                    <a:p>
                      <a:pPr algn="ctr" fontAlgn="ctr"/>
                      <a:r>
                        <a:rPr lang="en-US" altLang="zh-CN" sz="1500" u="none" strike="noStrike" dirty="0" smtClean="0"/>
                        <a:t>15</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547</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a:t>同安镇锦绣路店</a:t>
                      </a:r>
                      <a:endParaRPr lang="zh-CN" altLang="en-US" sz="1500" b="0" i="0" u="none" strike="noStrike">
                        <a:latin typeface="宋体"/>
                      </a:endParaRPr>
                    </a:p>
                  </a:txBody>
                  <a:tcPr marL="7312" marR="7312" marT="7312" marB="0" anchor="ctr"/>
                </a:tc>
                <a:tc>
                  <a:txBody>
                    <a:bodyPr/>
                    <a:lstStyle/>
                    <a:p>
                      <a:pPr algn="ctr" fontAlgn="b"/>
                      <a:r>
                        <a:rPr lang="en-US" altLang="zh-CN" sz="1500" u="none" strike="noStrike"/>
                        <a:t>66.933</a:t>
                      </a:r>
                      <a:endParaRPr lang="en-US" altLang="zh-CN" sz="1500" b="0" i="0" u="none" strike="noStrike">
                        <a:latin typeface="宋体"/>
                      </a:endParaRPr>
                    </a:p>
                  </a:txBody>
                  <a:tcPr marL="7312" marR="7312" marT="7312" marB="0" anchor="b"/>
                </a:tc>
                <a:tc>
                  <a:txBody>
                    <a:bodyPr/>
                    <a:lstStyle/>
                    <a:p>
                      <a:pPr algn="ctr" fontAlgn="b"/>
                      <a:r>
                        <a:rPr lang="en-US" altLang="zh-CN" sz="1500" u="none" strike="noStrike" dirty="0"/>
                        <a:t>76.97295</a:t>
                      </a:r>
                      <a:endParaRPr lang="en-US" altLang="zh-CN" sz="1500" b="0" i="0" u="none" strike="noStrike" dirty="0">
                        <a:latin typeface="宋体"/>
                      </a:endParaRPr>
                    </a:p>
                  </a:txBody>
                  <a:tcPr marL="7312" marR="7312" marT="7312" marB="0" anchor="b"/>
                </a:tc>
              </a:tr>
              <a:tr h="182800">
                <a:tc>
                  <a:txBody>
                    <a:bodyPr/>
                    <a:lstStyle/>
                    <a:p>
                      <a:pPr algn="ctr" fontAlgn="ctr"/>
                      <a:r>
                        <a:rPr lang="en-US" altLang="zh-CN" sz="1500" u="none" strike="noStrike" dirty="0" smtClean="0"/>
                        <a:t>16</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718</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a:t>泉驿区东街药店</a:t>
                      </a:r>
                      <a:endParaRPr lang="zh-CN" altLang="en-US" sz="1500" b="0" i="0" u="none" strike="noStrike">
                        <a:latin typeface="宋体"/>
                      </a:endParaRPr>
                    </a:p>
                  </a:txBody>
                  <a:tcPr marL="7312" marR="7312" marT="7312" marB="0" anchor="ctr"/>
                </a:tc>
                <a:tc>
                  <a:txBody>
                    <a:bodyPr/>
                    <a:lstStyle/>
                    <a:p>
                      <a:pPr algn="ctr" fontAlgn="b"/>
                      <a:r>
                        <a:rPr lang="en-US" altLang="zh-CN" sz="1500" u="none" strike="noStrike"/>
                        <a:t>65.9532</a:t>
                      </a:r>
                      <a:endParaRPr lang="en-US" altLang="zh-CN" sz="1500" b="0" i="0" u="none" strike="noStrike">
                        <a:latin typeface="宋体"/>
                      </a:endParaRPr>
                    </a:p>
                  </a:txBody>
                  <a:tcPr marL="7312" marR="7312" marT="7312" marB="0" anchor="b"/>
                </a:tc>
                <a:tc>
                  <a:txBody>
                    <a:bodyPr/>
                    <a:lstStyle/>
                    <a:p>
                      <a:pPr algn="ctr" fontAlgn="b"/>
                      <a:r>
                        <a:rPr lang="en-US" altLang="zh-CN" sz="1500" u="none" strike="noStrike" dirty="0"/>
                        <a:t>75.84618</a:t>
                      </a:r>
                      <a:endParaRPr lang="en-US" altLang="zh-CN" sz="1500" b="0" i="0" u="none" strike="noStrike" dirty="0">
                        <a:latin typeface="宋体"/>
                      </a:endParaRPr>
                    </a:p>
                  </a:txBody>
                  <a:tcPr marL="7312" marR="7312" marT="7312" marB="0" anchor="b"/>
                </a:tc>
              </a:tr>
              <a:tr h="147702">
                <a:tc>
                  <a:txBody>
                    <a:bodyPr/>
                    <a:lstStyle/>
                    <a:p>
                      <a:pPr algn="ctr" fontAlgn="ctr"/>
                      <a:r>
                        <a:rPr lang="en-US" altLang="zh-CN" sz="1500" u="none" strike="noStrike" dirty="0" smtClean="0"/>
                        <a:t>17</a:t>
                      </a:r>
                      <a:endParaRPr lang="en-US" altLang="zh-CN" sz="1500" b="0" i="0" u="none" strike="noStrike" dirty="0">
                        <a:latin typeface="宋体"/>
                      </a:endParaRPr>
                    </a:p>
                  </a:txBody>
                  <a:tcPr marL="7312" marR="7312" marT="7312" marB="0" anchor="ctr"/>
                </a:tc>
                <a:tc>
                  <a:txBody>
                    <a:bodyPr/>
                    <a:lstStyle/>
                    <a:p>
                      <a:pPr algn="ctr" fontAlgn="ctr"/>
                      <a:r>
                        <a:rPr lang="en-US" altLang="zh-CN" sz="1500" u="none" strike="noStrike" dirty="0"/>
                        <a:t>593</a:t>
                      </a:r>
                      <a:endParaRPr lang="en-US" altLang="zh-CN" sz="1500" b="0" i="0" u="none" strike="noStrike" dirty="0">
                        <a:latin typeface="宋体"/>
                      </a:endParaRPr>
                    </a:p>
                  </a:txBody>
                  <a:tcPr marL="7312" marR="7312" marT="7312" marB="0" anchor="ctr"/>
                </a:tc>
                <a:tc>
                  <a:txBody>
                    <a:bodyPr/>
                    <a:lstStyle/>
                    <a:p>
                      <a:pPr algn="l" fontAlgn="ctr"/>
                      <a:r>
                        <a:rPr lang="zh-CN" altLang="en-US" sz="1500" u="none" strike="noStrike"/>
                        <a:t>青白江区华金大道店</a:t>
                      </a:r>
                      <a:endParaRPr lang="zh-CN" altLang="en-US" sz="1500" b="0" i="0" u="none" strike="noStrike">
                        <a:latin typeface="宋体"/>
                      </a:endParaRPr>
                    </a:p>
                  </a:txBody>
                  <a:tcPr marL="7312" marR="7312" marT="7312" marB="0" anchor="ctr"/>
                </a:tc>
                <a:tc>
                  <a:txBody>
                    <a:bodyPr/>
                    <a:lstStyle/>
                    <a:p>
                      <a:pPr algn="ctr" fontAlgn="b"/>
                      <a:r>
                        <a:rPr lang="en-US" altLang="zh-CN" sz="1500" u="none" strike="noStrike"/>
                        <a:t>62.8252</a:t>
                      </a:r>
                      <a:endParaRPr lang="en-US" altLang="zh-CN" sz="1500" b="0" i="0" u="none" strike="noStrike">
                        <a:latin typeface="宋体"/>
                      </a:endParaRPr>
                    </a:p>
                  </a:txBody>
                  <a:tcPr marL="7312" marR="7312" marT="7312" marB="0" anchor="b"/>
                </a:tc>
                <a:tc>
                  <a:txBody>
                    <a:bodyPr/>
                    <a:lstStyle/>
                    <a:p>
                      <a:pPr algn="ctr" fontAlgn="b"/>
                      <a:r>
                        <a:rPr lang="en-US" altLang="zh-CN" sz="1500" u="none" strike="noStrike" dirty="0"/>
                        <a:t>72.24898</a:t>
                      </a:r>
                      <a:endParaRPr lang="en-US" altLang="zh-CN" sz="1500" b="0" i="0" u="none" strike="noStrike" dirty="0">
                        <a:latin typeface="宋体"/>
                      </a:endParaRPr>
                    </a:p>
                  </a:txBody>
                  <a:tcPr marL="7312" marR="7312" marT="7312" marB="0" anchor="b"/>
                </a:tc>
              </a:tr>
              <a:tr h="147702">
                <a:tc gridSpan="2">
                  <a:txBody>
                    <a:bodyPr/>
                    <a:lstStyle/>
                    <a:p>
                      <a:pPr algn="ctr" fontAlgn="ctr"/>
                      <a:r>
                        <a:rPr lang="zh-CN" altLang="en-US" sz="1500" b="0" i="0" u="none" strike="noStrike" dirty="0" smtClean="0">
                          <a:latin typeface="宋体"/>
                        </a:rPr>
                        <a:t>合计</a:t>
                      </a:r>
                      <a:endParaRPr lang="zh-CN" altLang="en-US" sz="1500" b="0" i="0" u="none" strike="noStrike" dirty="0">
                        <a:latin typeface="宋体"/>
                      </a:endParaRPr>
                    </a:p>
                  </a:txBody>
                  <a:tcPr marL="7312" marR="7312" marT="7312" marB="0" anchor="ctr"/>
                </a:tc>
                <a:tc hMerge="1">
                  <a:txBody>
                    <a:bodyPr/>
                    <a:lstStyle/>
                    <a:p>
                      <a:endParaRPr lang="zh-CN" altLang="en-US"/>
                    </a:p>
                  </a:txBody>
                  <a:tcPr/>
                </a:tc>
                <a:tc>
                  <a:txBody>
                    <a:bodyPr/>
                    <a:lstStyle/>
                    <a:p>
                      <a:pPr algn="l" fontAlgn="ctr"/>
                      <a:endParaRPr lang="zh-CN" altLang="en-US" sz="1500" b="0" i="0" u="none" strike="noStrike">
                        <a:latin typeface="宋体"/>
                      </a:endParaRPr>
                    </a:p>
                  </a:txBody>
                  <a:tcPr marL="7312" marR="7312" marT="7312" marB="0" anchor="ctr"/>
                </a:tc>
                <a:tc>
                  <a:txBody>
                    <a:bodyPr/>
                    <a:lstStyle/>
                    <a:p>
                      <a:pPr algn="ctr" fontAlgn="b"/>
                      <a:r>
                        <a:rPr lang="en-US" altLang="zh-CN" sz="1500" u="none" strike="noStrike"/>
                        <a:t>2939.4169</a:t>
                      </a:r>
                      <a:endParaRPr lang="en-US" altLang="zh-CN" sz="1500" b="0" i="0" u="none" strike="noStrike">
                        <a:latin typeface="宋体"/>
                      </a:endParaRPr>
                    </a:p>
                  </a:txBody>
                  <a:tcPr marL="7312" marR="7312" marT="7312" marB="0" anchor="b"/>
                </a:tc>
                <a:tc>
                  <a:txBody>
                    <a:bodyPr/>
                    <a:lstStyle/>
                    <a:p>
                      <a:pPr algn="ctr" fontAlgn="b"/>
                      <a:r>
                        <a:rPr lang="en-US" altLang="zh-CN" sz="1500" u="none" strike="noStrike" dirty="0"/>
                        <a:t>3380.329435</a:t>
                      </a:r>
                      <a:endParaRPr lang="en-US" altLang="zh-CN" sz="1500" b="0" i="0" u="none" strike="noStrike" dirty="0">
                        <a:latin typeface="宋体"/>
                      </a:endParaRPr>
                    </a:p>
                  </a:txBody>
                  <a:tcPr marL="7312" marR="7312" marT="7312" marB="0" anchor="b"/>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1604" y="-12166"/>
            <a:ext cx="7572396" cy="369332"/>
          </a:xfrm>
          <a:prstGeom prst="rect">
            <a:avLst/>
          </a:prstGeom>
          <a:solidFill>
            <a:srgbClr val="00B0F0"/>
          </a:solidFill>
        </p:spPr>
        <p:txBody>
          <a:bodyPr wrap="square" rtlCol="0">
            <a:spAutoFit/>
          </a:bodyPr>
          <a:lstStyle/>
          <a:p>
            <a:pPr algn="ctr"/>
            <a:r>
              <a:rPr lang="zh-CN" altLang="en-US" dirty="0" smtClean="0">
                <a:latin typeface="楷体" pitchFamily="49" charset="-122"/>
                <a:ea typeface="楷体" pitchFamily="49" charset="-122"/>
              </a:rPr>
              <a:t>健康世界      太极无限</a:t>
            </a:r>
            <a:endParaRPr lang="zh-CN" altLang="en-US" dirty="0">
              <a:latin typeface="楷体" pitchFamily="49" charset="-122"/>
              <a:ea typeface="楷体" pitchFamily="49" charset="-122"/>
            </a:endParaRPr>
          </a:p>
        </p:txBody>
      </p:sp>
      <p:sp>
        <p:nvSpPr>
          <p:cNvPr id="5" name="TextBox 4"/>
          <p:cNvSpPr txBox="1"/>
          <p:nvPr/>
        </p:nvSpPr>
        <p:spPr>
          <a:xfrm>
            <a:off x="1928794" y="642918"/>
            <a:ext cx="5357850" cy="830997"/>
          </a:xfrm>
          <a:prstGeom prst="rect">
            <a:avLst/>
          </a:prstGeom>
          <a:noFill/>
        </p:spPr>
        <p:txBody>
          <a:bodyPr wrap="square" rtlCol="0">
            <a:spAutoFit/>
          </a:bodyPr>
          <a:lstStyle/>
          <a:p>
            <a:r>
              <a:rPr lang="en-US" altLang="zh-CN" sz="4800" b="1" dirty="0" smtClean="0"/>
              <a:t>Parte3  </a:t>
            </a:r>
            <a:r>
              <a:rPr lang="zh-CN" altLang="en-US" sz="4800" b="1" dirty="0" smtClean="0"/>
              <a:t>新片区展</a:t>
            </a:r>
            <a:r>
              <a:rPr lang="zh-CN" altLang="en-US" sz="4800" b="1" dirty="0"/>
              <a:t>望</a:t>
            </a:r>
          </a:p>
        </p:txBody>
      </p:sp>
      <p:pic>
        <p:nvPicPr>
          <p:cNvPr id="7" name="图片 6" descr="2013071743350173.jpg"/>
          <p:cNvPicPr>
            <a:picLocks noChangeAspect="1"/>
          </p:cNvPicPr>
          <p:nvPr/>
        </p:nvPicPr>
        <p:blipFill>
          <a:blip r:embed="rId2" cstate="print"/>
          <a:srcRect l="10092" r="22615" b="5252"/>
          <a:stretch>
            <a:fillRect/>
          </a:stretch>
        </p:blipFill>
        <p:spPr>
          <a:xfrm>
            <a:off x="71406" y="60174"/>
            <a:ext cx="1428760" cy="1440000"/>
          </a:xfrm>
          <a:prstGeom prst="rect">
            <a:avLst/>
          </a:prstGeom>
          <a:ln w="88900" cap="sq" cmpd="thickThin">
            <a:solidFill>
              <a:schemeClr val="accent5">
                <a:lumMod val="60000"/>
                <a:lumOff val="40000"/>
              </a:schemeClr>
            </a:solidFill>
            <a:prstDash val="solid"/>
            <a:miter lim="800000"/>
          </a:ln>
          <a:effectLst>
            <a:innerShdw blurRad="76200">
              <a:srgbClr val="000000"/>
            </a:innerShdw>
          </a:effectLst>
        </p:spPr>
      </p:pic>
      <p:sp>
        <p:nvSpPr>
          <p:cNvPr id="9" name="矩形 8"/>
          <p:cNvSpPr/>
          <p:nvPr/>
        </p:nvSpPr>
        <p:spPr>
          <a:xfrm>
            <a:off x="0" y="1571612"/>
            <a:ext cx="1571604" cy="528638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b="1" dirty="0" smtClean="0">
                <a:solidFill>
                  <a:schemeClr val="tx1">
                    <a:lumMod val="75000"/>
                    <a:lumOff val="25000"/>
                  </a:schemeClr>
                </a:solidFill>
              </a:rPr>
              <a:t>措</a:t>
            </a:r>
            <a:endParaRPr lang="en-US" altLang="zh-CN" sz="6000" b="1" dirty="0" smtClean="0">
              <a:solidFill>
                <a:schemeClr val="tx1">
                  <a:lumMod val="75000"/>
                  <a:lumOff val="25000"/>
                </a:schemeClr>
              </a:solidFill>
            </a:endParaRPr>
          </a:p>
          <a:p>
            <a:pPr algn="ctr"/>
            <a:endParaRPr lang="en-US" altLang="zh-CN" sz="6000" b="1" dirty="0">
              <a:solidFill>
                <a:schemeClr val="tx1">
                  <a:lumMod val="75000"/>
                  <a:lumOff val="25000"/>
                </a:schemeClr>
              </a:solidFill>
            </a:endParaRPr>
          </a:p>
          <a:p>
            <a:pPr algn="ctr"/>
            <a:r>
              <a:rPr lang="zh-CN" altLang="en-US" sz="6000" b="1" dirty="0" smtClean="0">
                <a:solidFill>
                  <a:schemeClr val="tx1">
                    <a:lumMod val="75000"/>
                    <a:lumOff val="25000"/>
                  </a:schemeClr>
                </a:solidFill>
              </a:rPr>
              <a:t>施</a:t>
            </a:r>
            <a:endParaRPr lang="zh-CN" altLang="en-US" sz="6000" b="1" dirty="0">
              <a:solidFill>
                <a:schemeClr val="tx1">
                  <a:lumMod val="75000"/>
                  <a:lumOff val="25000"/>
                </a:schemeClr>
              </a:solidFill>
            </a:endParaRPr>
          </a:p>
        </p:txBody>
      </p:sp>
      <p:sp>
        <p:nvSpPr>
          <p:cNvPr id="8" name="矩形 7"/>
          <p:cNvSpPr/>
          <p:nvPr/>
        </p:nvSpPr>
        <p:spPr>
          <a:xfrm>
            <a:off x="2786050" y="1571612"/>
            <a:ext cx="6000792" cy="1477328"/>
          </a:xfrm>
          <a:prstGeom prst="rect">
            <a:avLst/>
          </a:prstGeom>
          <a:solidFill>
            <a:schemeClr val="bg1">
              <a:lumMod val="85000"/>
            </a:schemeClr>
          </a:solidFill>
        </p:spPr>
        <p:txBody>
          <a:bodyPr wrap="square">
            <a:spAutoFit/>
          </a:bodyPr>
          <a:lstStyle/>
          <a:p>
            <a:pPr>
              <a:lnSpc>
                <a:spcPct val="150000"/>
              </a:lnSpc>
            </a:pPr>
            <a:r>
              <a:rPr lang="zh-CN" altLang="en-US" sz="2000" b="1" dirty="0" smtClean="0"/>
              <a:t>重点关注近期销售下滑门店，华油路店、玉双路店，了解人员思想动态，及时纠正调解，协助门店分析销售下滑原因，针对性的逐项改进。</a:t>
            </a:r>
            <a:endParaRPr lang="zh-CN" altLang="en-US" sz="2000" b="1" dirty="0"/>
          </a:p>
        </p:txBody>
      </p:sp>
      <p:pic>
        <p:nvPicPr>
          <p:cNvPr id="11" name="图片 10" descr="5379797_154428073447_2.jpg"/>
          <p:cNvPicPr>
            <a:picLocks noChangeAspect="1"/>
          </p:cNvPicPr>
          <p:nvPr/>
        </p:nvPicPr>
        <p:blipFill>
          <a:blip r:embed="rId3" cstate="print"/>
          <a:srcRect r="1562" b="5983"/>
          <a:stretch>
            <a:fillRect/>
          </a:stretch>
        </p:blipFill>
        <p:spPr>
          <a:xfrm>
            <a:off x="1652783" y="1857364"/>
            <a:ext cx="1061829" cy="720000"/>
          </a:xfrm>
          <a:prstGeom prst="rect">
            <a:avLst/>
          </a:prstGeom>
        </p:spPr>
      </p:pic>
      <p:pic>
        <p:nvPicPr>
          <p:cNvPr id="12" name="图片 11" descr="5379797_154428073447_2.jpg"/>
          <p:cNvPicPr>
            <a:picLocks noChangeAspect="1"/>
          </p:cNvPicPr>
          <p:nvPr/>
        </p:nvPicPr>
        <p:blipFill>
          <a:blip r:embed="rId3" cstate="print"/>
          <a:srcRect r="1562" b="5983"/>
          <a:stretch>
            <a:fillRect/>
          </a:stretch>
        </p:blipFill>
        <p:spPr>
          <a:xfrm>
            <a:off x="1652783" y="3923446"/>
            <a:ext cx="1061829" cy="720000"/>
          </a:xfrm>
          <a:prstGeom prst="rect">
            <a:avLst/>
          </a:prstGeom>
        </p:spPr>
      </p:pic>
      <p:sp>
        <p:nvSpPr>
          <p:cNvPr id="13" name="矩形 12"/>
          <p:cNvSpPr/>
          <p:nvPr/>
        </p:nvSpPr>
        <p:spPr>
          <a:xfrm>
            <a:off x="2765717" y="4000504"/>
            <a:ext cx="6021125" cy="400110"/>
          </a:xfrm>
          <a:prstGeom prst="rect">
            <a:avLst/>
          </a:prstGeom>
          <a:solidFill>
            <a:schemeClr val="bg2">
              <a:lumMod val="75000"/>
            </a:schemeClr>
          </a:solidFill>
        </p:spPr>
        <p:txBody>
          <a:bodyPr wrap="square">
            <a:spAutoFit/>
          </a:bodyPr>
          <a:lstStyle/>
          <a:p>
            <a:r>
              <a:rPr lang="zh-CN" altLang="en-US" sz="2000" b="1" dirty="0" smtClean="0"/>
              <a:t>继续做好们每月片区培训，定期考核</a:t>
            </a:r>
            <a:endParaRPr lang="zh-CN" altLang="en-US" sz="2000" b="1" dirty="0"/>
          </a:p>
        </p:txBody>
      </p:sp>
      <p:pic>
        <p:nvPicPr>
          <p:cNvPr id="14" name="图片 13" descr="5379797_154428073447_2.jpg"/>
          <p:cNvPicPr>
            <a:picLocks noChangeAspect="1"/>
          </p:cNvPicPr>
          <p:nvPr/>
        </p:nvPicPr>
        <p:blipFill>
          <a:blip r:embed="rId3" cstate="print"/>
          <a:srcRect r="1562" b="5983"/>
          <a:stretch>
            <a:fillRect/>
          </a:stretch>
        </p:blipFill>
        <p:spPr>
          <a:xfrm>
            <a:off x="1652783" y="4852140"/>
            <a:ext cx="1061829" cy="720000"/>
          </a:xfrm>
          <a:prstGeom prst="rect">
            <a:avLst/>
          </a:prstGeom>
        </p:spPr>
      </p:pic>
      <p:sp>
        <p:nvSpPr>
          <p:cNvPr id="15" name="矩形 14"/>
          <p:cNvSpPr/>
          <p:nvPr/>
        </p:nvSpPr>
        <p:spPr>
          <a:xfrm>
            <a:off x="2714644" y="4714884"/>
            <a:ext cx="6072198" cy="1015663"/>
          </a:xfrm>
          <a:prstGeom prst="rect">
            <a:avLst/>
          </a:prstGeom>
          <a:solidFill>
            <a:schemeClr val="tx2">
              <a:lumMod val="20000"/>
              <a:lumOff val="80000"/>
            </a:schemeClr>
          </a:solidFill>
        </p:spPr>
        <p:txBody>
          <a:bodyPr wrap="square">
            <a:spAutoFit/>
          </a:bodyPr>
          <a:lstStyle/>
          <a:p>
            <a:pPr>
              <a:lnSpc>
                <a:spcPct val="150000"/>
              </a:lnSpc>
            </a:pPr>
            <a:r>
              <a:rPr lang="zh-CN" altLang="en-US" sz="2000" b="1" dirty="0" smtClean="0"/>
              <a:t>指导门店做好周年庆活动前期动员培训货品准备及或活动期间的销售动向</a:t>
            </a:r>
            <a:endParaRPr lang="zh-CN" altLang="en-US" sz="2000" b="1" dirty="0"/>
          </a:p>
        </p:txBody>
      </p:sp>
      <p:pic>
        <p:nvPicPr>
          <p:cNvPr id="16" name="图片 15" descr="5379797_154428073447_2.jpg"/>
          <p:cNvPicPr>
            <a:picLocks noChangeAspect="1"/>
          </p:cNvPicPr>
          <p:nvPr/>
        </p:nvPicPr>
        <p:blipFill>
          <a:blip r:embed="rId3" cstate="print"/>
          <a:srcRect r="1562" b="5983"/>
          <a:stretch>
            <a:fillRect/>
          </a:stretch>
        </p:blipFill>
        <p:spPr>
          <a:xfrm>
            <a:off x="1652783" y="5780834"/>
            <a:ext cx="1061829" cy="720000"/>
          </a:xfrm>
          <a:prstGeom prst="rect">
            <a:avLst/>
          </a:prstGeom>
        </p:spPr>
      </p:pic>
      <p:sp>
        <p:nvSpPr>
          <p:cNvPr id="17" name="矩形 16"/>
          <p:cNvSpPr/>
          <p:nvPr/>
        </p:nvSpPr>
        <p:spPr>
          <a:xfrm>
            <a:off x="2786050" y="6029286"/>
            <a:ext cx="6070680" cy="400110"/>
          </a:xfrm>
          <a:prstGeom prst="rect">
            <a:avLst/>
          </a:prstGeom>
          <a:solidFill>
            <a:schemeClr val="accent4">
              <a:lumMod val="60000"/>
              <a:lumOff val="40000"/>
            </a:schemeClr>
          </a:solidFill>
        </p:spPr>
        <p:txBody>
          <a:bodyPr wrap="square">
            <a:spAutoFit/>
          </a:bodyPr>
          <a:lstStyle/>
          <a:p>
            <a:r>
              <a:rPr lang="zh-CN" altLang="en-US" sz="2000" b="1" dirty="0" smtClean="0"/>
              <a:t>年底安全隐患排查，确保门店正常经营次序</a:t>
            </a:r>
            <a:endParaRPr lang="zh-CN" altLang="en-US" sz="2000" b="1" dirty="0"/>
          </a:p>
        </p:txBody>
      </p:sp>
      <p:pic>
        <p:nvPicPr>
          <p:cNvPr id="18" name="图片 17" descr="5379797_154428073447_2.jpg"/>
          <p:cNvPicPr>
            <a:picLocks noChangeAspect="1"/>
          </p:cNvPicPr>
          <p:nvPr/>
        </p:nvPicPr>
        <p:blipFill>
          <a:blip r:embed="rId3" cstate="print"/>
          <a:srcRect r="1562" b="5983"/>
          <a:stretch>
            <a:fillRect/>
          </a:stretch>
        </p:blipFill>
        <p:spPr>
          <a:xfrm>
            <a:off x="1652783" y="3000372"/>
            <a:ext cx="1061829" cy="720000"/>
          </a:xfrm>
          <a:prstGeom prst="rect">
            <a:avLst/>
          </a:prstGeom>
        </p:spPr>
      </p:pic>
      <p:sp>
        <p:nvSpPr>
          <p:cNvPr id="19" name="矩形 18"/>
          <p:cNvSpPr/>
          <p:nvPr/>
        </p:nvSpPr>
        <p:spPr>
          <a:xfrm>
            <a:off x="2786050" y="3214686"/>
            <a:ext cx="6000792" cy="400110"/>
          </a:xfrm>
          <a:prstGeom prst="rect">
            <a:avLst/>
          </a:prstGeom>
          <a:solidFill>
            <a:schemeClr val="accent6">
              <a:lumMod val="40000"/>
              <a:lumOff val="60000"/>
            </a:schemeClr>
          </a:solidFill>
        </p:spPr>
        <p:txBody>
          <a:bodyPr wrap="square">
            <a:spAutoFit/>
          </a:bodyPr>
          <a:lstStyle/>
          <a:p>
            <a:r>
              <a:rPr lang="zh-CN" altLang="en-US" sz="2000" b="1" dirty="0" smtClean="0"/>
              <a:t>督促各门店做好新员工培养</a:t>
            </a:r>
            <a:endParaRPr lang="zh-CN" alt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1000"/>
                                        <p:tgtEl>
                                          <p:spTgt spid="11"/>
                                        </p:tgtEl>
                                      </p:cBhvr>
                                    </p:animEffect>
                                  </p:childTnLst>
                                </p:cTn>
                              </p:par>
                            </p:childTnLst>
                          </p:cTn>
                        </p:par>
                        <p:par>
                          <p:cTn id="8" fill="hold">
                            <p:stCondLst>
                              <p:cond delay="1000"/>
                            </p:stCondLst>
                            <p:childTnLst>
                              <p:par>
                                <p:cTn id="9" presetID="8" presetClass="entr" presetSubtype="16"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diamond(in)">
                                      <p:cBhvr>
                                        <p:cTn id="11" dur="1000"/>
                                        <p:tgtEl>
                                          <p:spTgt spid="18"/>
                                        </p:tgtEl>
                                      </p:cBhvr>
                                    </p:animEffect>
                                  </p:childTnLst>
                                </p:cTn>
                              </p:par>
                            </p:childTnLst>
                          </p:cTn>
                        </p:par>
                        <p:par>
                          <p:cTn id="12" fill="hold">
                            <p:stCondLst>
                              <p:cond delay="2000"/>
                            </p:stCondLst>
                            <p:childTnLst>
                              <p:par>
                                <p:cTn id="13" presetID="8" presetClass="entr" presetSubtype="16"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amond(in)">
                                      <p:cBhvr>
                                        <p:cTn id="15" dur="1000"/>
                                        <p:tgtEl>
                                          <p:spTgt spid="12"/>
                                        </p:tgtEl>
                                      </p:cBhvr>
                                    </p:animEffect>
                                  </p:childTnLst>
                                </p:cTn>
                              </p:par>
                            </p:childTnLst>
                          </p:cTn>
                        </p:par>
                        <p:par>
                          <p:cTn id="16" fill="hold">
                            <p:stCondLst>
                              <p:cond delay="3000"/>
                            </p:stCondLst>
                            <p:childTnLst>
                              <p:par>
                                <p:cTn id="17" presetID="8" presetClass="entr" presetSubtype="16"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diamond(in)">
                                      <p:cBhvr>
                                        <p:cTn id="19" dur="1000"/>
                                        <p:tgtEl>
                                          <p:spTgt spid="14"/>
                                        </p:tgtEl>
                                      </p:cBhvr>
                                    </p:animEffect>
                                  </p:childTnLst>
                                </p:cTn>
                              </p:par>
                            </p:childTnLst>
                          </p:cTn>
                        </p:par>
                        <p:par>
                          <p:cTn id="20" fill="hold">
                            <p:stCondLst>
                              <p:cond delay="4000"/>
                            </p:stCondLst>
                            <p:childTnLst>
                              <p:par>
                                <p:cTn id="21" presetID="8"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diamond(in)">
                                      <p:cBhvr>
                                        <p:cTn id="23"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1604" y="-12166"/>
            <a:ext cx="7572396" cy="369332"/>
          </a:xfrm>
          <a:prstGeom prst="rect">
            <a:avLst/>
          </a:prstGeom>
          <a:solidFill>
            <a:srgbClr val="00B0F0"/>
          </a:solidFill>
        </p:spPr>
        <p:txBody>
          <a:bodyPr wrap="square" rtlCol="0">
            <a:spAutoFit/>
          </a:bodyPr>
          <a:lstStyle/>
          <a:p>
            <a:pPr algn="ctr"/>
            <a:r>
              <a:rPr lang="zh-CN" altLang="en-US" dirty="0" smtClean="0">
                <a:latin typeface="楷体" pitchFamily="49" charset="-122"/>
                <a:ea typeface="楷体" pitchFamily="49" charset="-122"/>
              </a:rPr>
              <a:t>健康世界      太极无限</a:t>
            </a:r>
            <a:endParaRPr lang="zh-CN" altLang="en-US" dirty="0">
              <a:latin typeface="楷体" pitchFamily="49" charset="-122"/>
              <a:ea typeface="楷体" pitchFamily="49" charset="-122"/>
            </a:endParaRPr>
          </a:p>
        </p:txBody>
      </p:sp>
      <p:sp>
        <p:nvSpPr>
          <p:cNvPr id="5" name="TextBox 4"/>
          <p:cNvSpPr txBox="1"/>
          <p:nvPr/>
        </p:nvSpPr>
        <p:spPr>
          <a:xfrm>
            <a:off x="1928794" y="642918"/>
            <a:ext cx="5357850" cy="830997"/>
          </a:xfrm>
          <a:prstGeom prst="rect">
            <a:avLst/>
          </a:prstGeom>
          <a:noFill/>
        </p:spPr>
        <p:txBody>
          <a:bodyPr wrap="square" rtlCol="0">
            <a:spAutoFit/>
          </a:bodyPr>
          <a:lstStyle/>
          <a:p>
            <a:r>
              <a:rPr lang="en-US" altLang="zh-CN" sz="4800" b="1" dirty="0" smtClean="0"/>
              <a:t>Parte3  </a:t>
            </a:r>
            <a:r>
              <a:rPr lang="zh-CN" altLang="en-US" sz="4800" b="1" dirty="0" smtClean="0"/>
              <a:t>新片区展</a:t>
            </a:r>
            <a:r>
              <a:rPr lang="zh-CN" altLang="en-US" sz="4800" b="1" dirty="0"/>
              <a:t>望</a:t>
            </a:r>
          </a:p>
        </p:txBody>
      </p:sp>
      <p:pic>
        <p:nvPicPr>
          <p:cNvPr id="7" name="图片 6" descr="2013071743350173.jpg"/>
          <p:cNvPicPr>
            <a:picLocks noChangeAspect="1"/>
          </p:cNvPicPr>
          <p:nvPr/>
        </p:nvPicPr>
        <p:blipFill>
          <a:blip r:embed="rId2" cstate="print"/>
          <a:srcRect l="10092" r="22615" b="5252"/>
          <a:stretch>
            <a:fillRect/>
          </a:stretch>
        </p:blipFill>
        <p:spPr>
          <a:xfrm>
            <a:off x="71406" y="60174"/>
            <a:ext cx="1428760" cy="1440000"/>
          </a:xfrm>
          <a:prstGeom prst="rect">
            <a:avLst/>
          </a:prstGeom>
          <a:ln w="88900" cap="sq" cmpd="thickThin">
            <a:solidFill>
              <a:schemeClr val="accent5">
                <a:lumMod val="60000"/>
                <a:lumOff val="40000"/>
              </a:schemeClr>
            </a:solidFill>
            <a:prstDash val="solid"/>
            <a:miter lim="800000"/>
          </a:ln>
          <a:effectLst>
            <a:innerShdw blurRad="76200">
              <a:srgbClr val="000000"/>
            </a:innerShdw>
          </a:effectLst>
        </p:spPr>
      </p:pic>
      <p:sp>
        <p:nvSpPr>
          <p:cNvPr id="9" name="矩形 8"/>
          <p:cNvSpPr/>
          <p:nvPr/>
        </p:nvSpPr>
        <p:spPr>
          <a:xfrm>
            <a:off x="0" y="1571612"/>
            <a:ext cx="1571604" cy="528638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b="1" dirty="0" smtClean="0">
                <a:solidFill>
                  <a:schemeClr val="tx1">
                    <a:lumMod val="75000"/>
                    <a:lumOff val="25000"/>
                  </a:schemeClr>
                </a:solidFill>
              </a:rPr>
              <a:t>措</a:t>
            </a:r>
            <a:endParaRPr lang="en-US" altLang="zh-CN" sz="6000" b="1" dirty="0" smtClean="0">
              <a:solidFill>
                <a:schemeClr val="tx1">
                  <a:lumMod val="75000"/>
                  <a:lumOff val="25000"/>
                </a:schemeClr>
              </a:solidFill>
            </a:endParaRPr>
          </a:p>
          <a:p>
            <a:pPr algn="ctr"/>
            <a:endParaRPr lang="en-US" altLang="zh-CN" sz="6000" b="1" dirty="0">
              <a:solidFill>
                <a:schemeClr val="tx1">
                  <a:lumMod val="75000"/>
                  <a:lumOff val="25000"/>
                </a:schemeClr>
              </a:solidFill>
            </a:endParaRPr>
          </a:p>
          <a:p>
            <a:pPr algn="ctr"/>
            <a:r>
              <a:rPr lang="zh-CN" altLang="en-US" sz="6000" b="1" dirty="0" smtClean="0">
                <a:solidFill>
                  <a:schemeClr val="tx1">
                    <a:lumMod val="75000"/>
                    <a:lumOff val="25000"/>
                  </a:schemeClr>
                </a:solidFill>
              </a:rPr>
              <a:t>施</a:t>
            </a:r>
            <a:endParaRPr lang="zh-CN" altLang="en-US" sz="6000" b="1" dirty="0">
              <a:solidFill>
                <a:schemeClr val="tx1">
                  <a:lumMod val="75000"/>
                  <a:lumOff val="25000"/>
                </a:schemeClr>
              </a:solidFill>
            </a:endParaRPr>
          </a:p>
        </p:txBody>
      </p:sp>
      <p:pic>
        <p:nvPicPr>
          <p:cNvPr id="11" name="图片 10" descr="5379797_154428073447_2.jpg"/>
          <p:cNvPicPr>
            <a:picLocks noChangeAspect="1"/>
          </p:cNvPicPr>
          <p:nvPr/>
        </p:nvPicPr>
        <p:blipFill>
          <a:blip r:embed="rId3" cstate="print"/>
          <a:srcRect r="1562" b="5983"/>
          <a:stretch>
            <a:fillRect/>
          </a:stretch>
        </p:blipFill>
        <p:spPr>
          <a:xfrm>
            <a:off x="1652783" y="1857364"/>
            <a:ext cx="1061829" cy="720000"/>
          </a:xfrm>
          <a:prstGeom prst="rect">
            <a:avLst/>
          </a:prstGeom>
        </p:spPr>
      </p:pic>
      <p:pic>
        <p:nvPicPr>
          <p:cNvPr id="12" name="图片 11" descr="5379797_154428073447_2.jpg"/>
          <p:cNvPicPr>
            <a:picLocks noChangeAspect="1"/>
          </p:cNvPicPr>
          <p:nvPr/>
        </p:nvPicPr>
        <p:blipFill>
          <a:blip r:embed="rId3" cstate="print"/>
          <a:srcRect r="1562" b="5983"/>
          <a:stretch>
            <a:fillRect/>
          </a:stretch>
        </p:blipFill>
        <p:spPr>
          <a:xfrm>
            <a:off x="1643042" y="2994752"/>
            <a:ext cx="1061829" cy="720000"/>
          </a:xfrm>
          <a:prstGeom prst="rect">
            <a:avLst/>
          </a:prstGeom>
        </p:spPr>
      </p:pic>
      <p:pic>
        <p:nvPicPr>
          <p:cNvPr id="14" name="图片 13" descr="5379797_154428073447_2.jpg"/>
          <p:cNvPicPr>
            <a:picLocks noChangeAspect="1"/>
          </p:cNvPicPr>
          <p:nvPr/>
        </p:nvPicPr>
        <p:blipFill>
          <a:blip r:embed="rId3" cstate="print"/>
          <a:srcRect r="1562" b="5983"/>
          <a:stretch>
            <a:fillRect/>
          </a:stretch>
        </p:blipFill>
        <p:spPr>
          <a:xfrm>
            <a:off x="1652783" y="4066322"/>
            <a:ext cx="1061829" cy="720000"/>
          </a:xfrm>
          <a:prstGeom prst="rect">
            <a:avLst/>
          </a:prstGeom>
        </p:spPr>
      </p:pic>
      <p:pic>
        <p:nvPicPr>
          <p:cNvPr id="16" name="图片 15" descr="5379797_154428073447_2.jpg"/>
          <p:cNvPicPr>
            <a:picLocks noChangeAspect="1"/>
          </p:cNvPicPr>
          <p:nvPr/>
        </p:nvPicPr>
        <p:blipFill>
          <a:blip r:embed="rId3" cstate="print"/>
          <a:srcRect r="1562" b="5983"/>
          <a:stretch>
            <a:fillRect/>
          </a:stretch>
        </p:blipFill>
        <p:spPr>
          <a:xfrm>
            <a:off x="1652783" y="5137892"/>
            <a:ext cx="1061829" cy="720000"/>
          </a:xfrm>
          <a:prstGeom prst="rect">
            <a:avLst/>
          </a:prstGeom>
        </p:spPr>
      </p:pic>
      <p:sp>
        <p:nvSpPr>
          <p:cNvPr id="18" name="矩形 17"/>
          <p:cNvSpPr/>
          <p:nvPr/>
        </p:nvSpPr>
        <p:spPr>
          <a:xfrm>
            <a:off x="2786050" y="2000240"/>
            <a:ext cx="5929354" cy="400110"/>
          </a:xfrm>
          <a:prstGeom prst="rect">
            <a:avLst/>
          </a:prstGeom>
          <a:solidFill>
            <a:schemeClr val="bg1">
              <a:lumMod val="65000"/>
            </a:schemeClr>
          </a:solidFill>
        </p:spPr>
        <p:txBody>
          <a:bodyPr wrap="square">
            <a:spAutoFit/>
          </a:bodyPr>
          <a:lstStyle/>
          <a:p>
            <a:r>
              <a:rPr lang="zh-CN" altLang="en-US" sz="2000" b="1" dirty="0" smtClean="0"/>
              <a:t>指导各门店做好品种结构分析，优化品种结构</a:t>
            </a:r>
            <a:endParaRPr lang="zh-CN" altLang="en-US" sz="2000" b="1" dirty="0"/>
          </a:p>
        </p:txBody>
      </p:sp>
      <p:sp>
        <p:nvSpPr>
          <p:cNvPr id="19" name="矩形 18"/>
          <p:cNvSpPr/>
          <p:nvPr/>
        </p:nvSpPr>
        <p:spPr>
          <a:xfrm>
            <a:off x="2786050" y="2857496"/>
            <a:ext cx="5929354" cy="707886"/>
          </a:xfrm>
          <a:prstGeom prst="rect">
            <a:avLst/>
          </a:prstGeom>
          <a:solidFill>
            <a:schemeClr val="bg2">
              <a:lumMod val="90000"/>
            </a:schemeClr>
          </a:solidFill>
        </p:spPr>
        <p:txBody>
          <a:bodyPr wrap="square">
            <a:spAutoFit/>
          </a:bodyPr>
          <a:lstStyle/>
          <a:p>
            <a:r>
              <a:rPr lang="zh-CN" altLang="en-US" sz="2000" b="1" dirty="0" smtClean="0"/>
              <a:t>活动：计划每月开展广场、单店活动，通过活动提升人气及知名度</a:t>
            </a:r>
            <a:endParaRPr lang="zh-CN" altLang="en-US" sz="2000" b="1" dirty="0"/>
          </a:p>
        </p:txBody>
      </p:sp>
      <p:sp>
        <p:nvSpPr>
          <p:cNvPr id="20" name="矩形 19"/>
          <p:cNvSpPr/>
          <p:nvPr/>
        </p:nvSpPr>
        <p:spPr>
          <a:xfrm>
            <a:off x="2786050" y="4000504"/>
            <a:ext cx="5929354" cy="707886"/>
          </a:xfrm>
          <a:prstGeom prst="rect">
            <a:avLst/>
          </a:prstGeom>
          <a:solidFill>
            <a:schemeClr val="accent3">
              <a:lumMod val="60000"/>
              <a:lumOff val="40000"/>
            </a:schemeClr>
          </a:solidFill>
        </p:spPr>
        <p:txBody>
          <a:bodyPr wrap="square">
            <a:spAutoFit/>
          </a:bodyPr>
          <a:lstStyle/>
          <a:p>
            <a:r>
              <a:rPr lang="zh-CN" altLang="en-US" sz="2000" b="1" dirty="0" smtClean="0"/>
              <a:t>中药上量：有中医门店每月开展免费义诊活动，提升门店中医馆知名度</a:t>
            </a:r>
            <a:endParaRPr lang="zh-CN" altLang="en-US" sz="2000" b="1" dirty="0"/>
          </a:p>
        </p:txBody>
      </p:sp>
      <p:sp>
        <p:nvSpPr>
          <p:cNvPr id="21" name="矩形 20"/>
          <p:cNvSpPr/>
          <p:nvPr/>
        </p:nvSpPr>
        <p:spPr>
          <a:xfrm>
            <a:off x="2786050" y="4929198"/>
            <a:ext cx="5929354" cy="1846659"/>
          </a:xfrm>
          <a:prstGeom prst="rect">
            <a:avLst/>
          </a:prstGeom>
          <a:solidFill>
            <a:schemeClr val="accent5">
              <a:lumMod val="60000"/>
              <a:lumOff val="40000"/>
            </a:schemeClr>
          </a:solidFill>
        </p:spPr>
        <p:txBody>
          <a:bodyPr wrap="square">
            <a:spAutoFit/>
          </a:bodyPr>
          <a:lstStyle/>
          <a:p>
            <a:r>
              <a:rPr lang="zh-CN" altLang="en-US" sz="1900" b="1" dirty="0" smtClean="0"/>
              <a:t>会员：制定会员销售占比考核机制，对门店会员占比下滑情况进行每月通报。连续两个月会员占比下滑的门店进行相应处罚。收银台显眼位置张贴会员积分温馨提示语。时刻提醒会员积分，合理引导全员提醒顾客兑换积分，让顾客真正感受到占了便宜。得到了实惠。预计提升会员销售笔数占比</a:t>
            </a:r>
            <a:r>
              <a:rPr lang="en-US" altLang="zh-CN" sz="1900" b="1" dirty="0" smtClean="0"/>
              <a:t>5</a:t>
            </a:r>
            <a:r>
              <a:rPr lang="zh-CN" altLang="en-US" sz="1900" b="1" dirty="0" smtClean="0"/>
              <a:t>个百分点。</a:t>
            </a:r>
            <a:endParaRPr lang="zh-CN" altLang="en-US" sz="19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1000"/>
                                        <p:tgtEl>
                                          <p:spTgt spid="11"/>
                                        </p:tgtEl>
                                      </p:cBhvr>
                                    </p:animEffect>
                                  </p:childTnLst>
                                </p:cTn>
                              </p:par>
                            </p:childTnLst>
                          </p:cTn>
                        </p:par>
                        <p:par>
                          <p:cTn id="8" fill="hold">
                            <p:stCondLst>
                              <p:cond delay="1000"/>
                            </p:stCondLst>
                            <p:childTnLst>
                              <p:par>
                                <p:cTn id="9" presetID="8"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diamond(in)">
                                      <p:cBhvr>
                                        <p:cTn id="11" dur="1000"/>
                                        <p:tgtEl>
                                          <p:spTgt spid="12"/>
                                        </p:tgtEl>
                                      </p:cBhvr>
                                    </p:animEffect>
                                  </p:childTnLst>
                                </p:cTn>
                              </p:par>
                            </p:childTnLst>
                          </p:cTn>
                        </p:par>
                        <p:par>
                          <p:cTn id="12" fill="hold">
                            <p:stCondLst>
                              <p:cond delay="2000"/>
                            </p:stCondLst>
                            <p:childTnLst>
                              <p:par>
                                <p:cTn id="13" presetID="8" presetClass="entr" presetSubtype="16"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diamond(in)">
                                      <p:cBhvr>
                                        <p:cTn id="15" dur="1000"/>
                                        <p:tgtEl>
                                          <p:spTgt spid="14"/>
                                        </p:tgtEl>
                                      </p:cBhvr>
                                    </p:animEffect>
                                  </p:childTnLst>
                                </p:cTn>
                              </p:par>
                            </p:childTnLst>
                          </p:cTn>
                        </p:par>
                        <p:par>
                          <p:cTn id="16" fill="hold">
                            <p:stCondLst>
                              <p:cond delay="3000"/>
                            </p:stCondLst>
                            <p:childTnLst>
                              <p:par>
                                <p:cTn id="17" presetID="8" presetClass="entr" presetSubtype="16"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diamond(in)">
                                      <p:cBhvr>
                                        <p:cTn id="19"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1557</Words>
  <Application>Microsoft Office PowerPoint</Application>
  <PresentationFormat>全屏显示(4:3)</PresentationFormat>
  <Paragraphs>247</Paragraphs>
  <Slides>10</Slides>
  <Notes>1</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谢谢！</vt:lpstr>
    </vt:vector>
  </TitlesOfParts>
  <Company>Sky123.Org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Sky123.Org</dc:creator>
  <cp:lastModifiedBy>Sky123.Org</cp:lastModifiedBy>
  <cp:revision>42</cp:revision>
  <dcterms:created xsi:type="dcterms:W3CDTF">2015-01-12T12:55:19Z</dcterms:created>
  <dcterms:modified xsi:type="dcterms:W3CDTF">2015-01-13T12:04:07Z</dcterms:modified>
</cp:coreProperties>
</file>