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7" r:id="rId2"/>
    <p:sldId id="257" r:id="rId3"/>
    <p:sldId id="266" r:id="rId4"/>
    <p:sldId id="259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B3188A-315F-4838-B3A2-BB8BD9BBD198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F54D65C-734C-4BD6-A572-9BD2488ECB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.</a:t>
            </a: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84F77-73B4-4F8C-8CEB-FB6E7D79F35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3E81-AA71-4935-BC61-3E0BA4F38B5D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10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5549-2124-4E77-BAF1-C42FC7AA8D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7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53FB-FF4A-4833-A2DF-88A50EDA374F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9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EF59-5280-4B14-AFE1-31A00661C9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燕尾形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燕尾形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090E07-2266-46BA-9B8A-F462CAD3B30D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3E7919-443B-4F5B-8777-A517CC56E1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825C37-229F-4C05-930F-18FB7E09B873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DD2CDB-B4A9-4069-822A-CEC6B7EDC2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8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09B050-46EE-45DF-B631-1ABEEAE3D6EA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F4063-3916-428E-A7EA-A63BADF62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D4EE29-1E6C-4F5A-8B2A-811F57124333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6FD9C2-01E8-49ED-AE4F-F9D93F2BC8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D8DE-B81C-4711-873D-123015592C5A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7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DCCF-D1BE-44B5-B2E0-0A0B7100E3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9E63F3-1131-432D-B587-E6EEFD909C3C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B7F14-2A61-4FEA-BDB9-3CC6C2141F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任意多边形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7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燕尾形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燕尾形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EA39C-4335-4B7F-89A0-8E300936221E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AEE7AC-B2D2-495D-BE02-3B96D791A7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3" grpId="0" build="p" autoUpdateAnimBg="0"/>
      <p:bldP spid="2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" name="任意多边形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54FA-78D6-4D03-9190-6CA1A154E9BB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9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907DC-BA76-492D-AF82-73C122838F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584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fld id="{7CC88D49-CCB7-430C-9512-F50E7E3426BB}" type="datetimeFigureOut">
              <a:rPr lang="zh-CN" altLang="en-US"/>
              <a:pPr>
                <a:defRPr/>
              </a:pPr>
              <a:t>2014-8-27</a:t>
            </a:fld>
            <a:endParaRPr lang="zh-CN" altLang="en-US"/>
          </a:p>
        </p:txBody>
      </p:sp>
      <p:sp>
        <p:nvSpPr>
          <p:cNvPr id="16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</a:defRPr>
            </a:lvl1pPr>
          </a:lstStyle>
          <a:p>
            <a:pPr>
              <a:defRPr/>
            </a:pPr>
            <a:fld id="{DFDE40B7-6789-498F-85C3-9D05B63CD0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5400" smtClean="0">
                <a:solidFill>
                  <a:srgbClr val="CC3399"/>
                </a:solidFill>
                <a:effectLst/>
                <a:latin typeface="Lucida Sans Unicode" pitchFamily="34" charset="0"/>
                <a:ea typeface="隶书" pitchFamily="49" charset="-122"/>
              </a:rPr>
              <a:t>大邑富民路店晋级讲演稿</a:t>
            </a:r>
            <a:endParaRPr lang="en-US" altLang="zh-CN" sz="5400" smtClean="0">
              <a:solidFill>
                <a:srgbClr val="CC3399"/>
              </a:solidFill>
              <a:effectLst/>
              <a:latin typeface="Lucida Sans Unicode" pitchFamily="34" charset="0"/>
              <a:ea typeface="隶书" pitchFamily="49" charset="-122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mtClean="0">
                <a:latin typeface="Lucida Sans Unicode" pitchFamily="34" charset="0"/>
                <a:ea typeface="黑体" pitchFamily="2" charset="-122"/>
              </a:rPr>
              <a:t>                         </a:t>
            </a:r>
          </a:p>
          <a:p>
            <a:r>
              <a:rPr lang="en-US" altLang="zh-CN" smtClean="0">
                <a:latin typeface="Lucida Sans Unicode" pitchFamily="34" charset="0"/>
                <a:ea typeface="黑体" pitchFamily="2" charset="-122"/>
              </a:rPr>
              <a:t>                                 </a:t>
            </a:r>
            <a:r>
              <a:rPr lang="en-US" altLang="zh-CN" sz="40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-------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周佳玉</a:t>
            </a:r>
          </a:p>
          <a:p>
            <a:endParaRPr lang="zh-CN" altLang="en-US" sz="4000" b="1" smtClean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32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     勿以善小而不为，勿以恶小而为之。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2014</a:t>
            </a:r>
            <a:r>
              <a:rPr lang="zh-CN" altLang="en-US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年下半年工作计划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、积极配合公司做好新旧品种的交换工作，同时加强门店的品类管理。</a:t>
            </a:r>
          </a:p>
          <a:p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、在</a:t>
            </a:r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月份和</a:t>
            </a:r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12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月份申请单店活动，力争销售增长</a:t>
            </a:r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50%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。</a:t>
            </a:r>
          </a:p>
          <a:p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、维护好老会员，完善门店重点会员的档案建设，同时积极开发新会员，每人每天至少新增一名有效会员。</a:t>
            </a:r>
          </a:p>
          <a:p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、抓好九大单品的销售工作，计划在今年冬季销售天胶</a:t>
            </a:r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50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盒以上。</a:t>
            </a:r>
          </a:p>
          <a:p>
            <a:endParaRPr lang="zh-CN" altLang="en-US" sz="3600" b="1" smtClean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mtClean="0">
                <a:solidFill>
                  <a:srgbClr val="CC3399"/>
                </a:solidFill>
                <a:effectLst/>
                <a:latin typeface="Lucida Sans Unicode" pitchFamily="34" charset="0"/>
                <a:ea typeface="隶书" pitchFamily="49" charset="-122"/>
              </a:rPr>
              <a:t>门店风采展示（一）</a:t>
            </a:r>
          </a:p>
        </p:txBody>
      </p:sp>
      <p:pic>
        <p:nvPicPr>
          <p:cNvPr id="78854" name="Picture 6" descr="门店风采展示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4244975" cy="4537075"/>
          </a:xfrm>
        </p:spPr>
      </p:pic>
      <p:pic>
        <p:nvPicPr>
          <p:cNvPr id="78855" name="Picture 7" descr="门店风采展示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484313"/>
            <a:ext cx="4244975" cy="45370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i="1" smtClean="0">
                <a:solidFill>
                  <a:srgbClr val="CC3399"/>
                </a:solidFill>
                <a:effectLst/>
                <a:latin typeface="Lucida Sans Unicode" pitchFamily="34" charset="0"/>
                <a:ea typeface="隶书" pitchFamily="49" charset="-122"/>
              </a:rPr>
              <a:t>门店风采展示（二）</a:t>
            </a:r>
          </a:p>
        </p:txBody>
      </p:sp>
      <p:pic>
        <p:nvPicPr>
          <p:cNvPr id="80903" name="Picture 7" descr="门店风采展示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68413"/>
            <a:ext cx="4316412" cy="4824412"/>
          </a:xfrm>
        </p:spPr>
      </p:pic>
      <p:pic>
        <p:nvPicPr>
          <p:cNvPr id="80906" name="Picture 10" descr="图片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68413"/>
            <a:ext cx="4316413" cy="48244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mtClean="0">
                <a:solidFill>
                  <a:srgbClr val="CC3399"/>
                </a:solidFill>
                <a:effectLst/>
                <a:latin typeface="Lucida Sans Unicode" pitchFamily="34" charset="0"/>
                <a:ea typeface="隶书" pitchFamily="49" charset="-122"/>
              </a:rPr>
              <a:t>门店风采展示（三）</a:t>
            </a:r>
          </a:p>
        </p:txBody>
      </p:sp>
      <p:pic>
        <p:nvPicPr>
          <p:cNvPr id="82953" name="Picture 9" descr="收银台前的陈列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268413"/>
            <a:ext cx="4316412" cy="4824412"/>
          </a:xfrm>
        </p:spPr>
      </p:pic>
      <p:pic>
        <p:nvPicPr>
          <p:cNvPr id="82954" name="Picture 10" descr="图片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68413"/>
            <a:ext cx="4244975" cy="48244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8000" smtClean="0">
                <a:solidFill>
                  <a:srgbClr val="CC3399"/>
                </a:solidFill>
                <a:effectLst/>
                <a:latin typeface="Lucida Sans Unicode" pitchFamily="34" charset="0"/>
                <a:ea typeface="隶书" pitchFamily="49" charset="-122"/>
              </a:rPr>
              <a:t>结束语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6000" b="1" smtClean="0">
                <a:solidFill>
                  <a:srgbClr val="0000FF"/>
                </a:solidFill>
                <a:latin typeface="Lucida Sans Unicode" pitchFamily="34" charset="0"/>
                <a:ea typeface="隶书" pitchFamily="49" charset="-122"/>
              </a:rPr>
              <a:t>谢谢大家！</a:t>
            </a:r>
          </a:p>
          <a:p>
            <a:pPr>
              <a:lnSpc>
                <a:spcPct val="80000"/>
              </a:lnSpc>
            </a:pPr>
            <a:endParaRPr lang="zh-CN" altLang="en-US" sz="6000" b="1" smtClean="0">
              <a:solidFill>
                <a:srgbClr val="0000FF"/>
              </a:solidFill>
              <a:latin typeface="Lucida Sans Unicode" pitchFamily="34" charset="0"/>
              <a:ea typeface="隶书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6000" b="1" smtClean="0">
                <a:solidFill>
                  <a:srgbClr val="0000FF"/>
                </a:solidFill>
                <a:latin typeface="Lucida Sans Unicode" pitchFamily="34" charset="0"/>
                <a:ea typeface="隶书" pitchFamily="49" charset="-122"/>
              </a:rPr>
              <a:t>祝大家中秋节快乐！</a:t>
            </a:r>
          </a:p>
          <a:p>
            <a:pPr>
              <a:lnSpc>
                <a:spcPct val="80000"/>
              </a:lnSpc>
            </a:pPr>
            <a:endParaRPr lang="zh-CN" altLang="en-US" sz="6000" b="1" smtClean="0">
              <a:solidFill>
                <a:srgbClr val="0000FF"/>
              </a:solidFill>
              <a:latin typeface="Lucida Sans Unicode" pitchFamily="34" charset="0"/>
              <a:ea typeface="隶书" pitchFamily="49" charset="-122"/>
            </a:endParaRPr>
          </a:p>
          <a:p>
            <a:pPr>
              <a:lnSpc>
                <a:spcPct val="80000"/>
              </a:lnSpc>
            </a:pPr>
            <a:endParaRPr lang="en-US" altLang="zh-CN" sz="3300" b="1" smtClean="0">
              <a:solidFill>
                <a:srgbClr val="0000FF"/>
              </a:solidFill>
              <a:latin typeface="Lucida Sans Unicode" pitchFamily="34" charset="0"/>
              <a:ea typeface="黑体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2000" b="1" smtClean="0">
              <a:latin typeface="Lucida Sans Unicode" pitchFamily="34" charset="0"/>
              <a:ea typeface="黑体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900" smtClean="0">
              <a:latin typeface="Lucida Sans Unicode" pitchFamily="34" charset="0"/>
              <a:ea typeface="黑体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900" smtClean="0">
                <a:latin typeface="Lucida Sans Unicode" pitchFamily="34" charset="0"/>
                <a:ea typeface="黑体" pitchFamily="2" charset="-122"/>
              </a:rPr>
              <a:t>         </a:t>
            </a:r>
            <a:r>
              <a:rPr lang="zh-CN" altLang="en-US" sz="3600" b="1" smtClean="0">
                <a:solidFill>
                  <a:schemeClr val="hlink"/>
                </a:solidFill>
                <a:latin typeface="Lucida Sans Unicode" pitchFamily="34" charset="0"/>
                <a:ea typeface="隶书" pitchFamily="49" charset="-122"/>
              </a:rPr>
              <a:t>乘风破浪会有时，直挂云帆济沧海。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US" altLang="zh-CN" sz="2000" b="1" smtClean="0">
              <a:latin typeface="Lucida Sans Unicode" pitchFamily="34" charset="0"/>
              <a:ea typeface="黑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副标题 2"/>
          <p:cNvSpPr>
            <a:spLocks noGrp="1"/>
          </p:cNvSpPr>
          <p:nvPr>
            <p:ph type="subTitle" idx="4294967295"/>
          </p:nvPr>
        </p:nvSpPr>
        <p:spPr>
          <a:xfrm>
            <a:off x="1835150" y="476250"/>
            <a:ext cx="6985000" cy="5113338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zh-CN" altLang="en-US" sz="5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我于</a:t>
            </a:r>
            <a:r>
              <a:rPr lang="en-US" altLang="zh-CN" sz="5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2013</a:t>
            </a:r>
            <a:r>
              <a:rPr lang="zh-CN" altLang="en-US" sz="5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5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5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月开始担任大邑富民路店副店长，迄今已有一年半，刚到富民路店，我和同事们做了以下五件事：</a:t>
            </a:r>
          </a:p>
          <a:p>
            <a:pPr marL="0" indent="0" algn="ctr" eaLnBrk="1" hangingPunct="1">
              <a:buFont typeface="Wingdings 3" pitchFamily="18" charset="2"/>
              <a:buNone/>
            </a:pPr>
            <a:endParaRPr lang="zh-CN" altLang="en-US" sz="2000" b="1" smtClean="0">
              <a:solidFill>
                <a:srgbClr val="0000FF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4811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6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、调整精制袋装中药饮片，大保健的陈列位置，（与以前摆放的位置相比有更多的曝光点，更容易吸引顾客）再配以适当的爆炸花。</a:t>
            </a:r>
          </a:p>
        </p:txBody>
      </p:sp>
      <p:pic>
        <p:nvPicPr>
          <p:cNvPr id="49160" name="Picture 8" descr="收银台前的陈列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333375"/>
            <a:ext cx="5113338" cy="6048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副标题 2"/>
          <p:cNvSpPr>
            <a:spLocks noGrp="1"/>
          </p:cNvSpPr>
          <p:nvPr>
            <p:ph type="subTitle" idx="4294967295"/>
          </p:nvPr>
        </p:nvSpPr>
        <p:spPr>
          <a:xfrm>
            <a:off x="571500" y="1714500"/>
            <a:ext cx="6000750" cy="2928938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altLang="zh-CN" sz="5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5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、每天下班后给员工培训中药专业知识以及中药与成药销售搭配技巧。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1" name="Rectangle 29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ffectLst/>
              <a:latin typeface="Lucida Sans Unicode" pitchFamily="34" charset="0"/>
              <a:ea typeface="黑体" pitchFamily="2" charset="-122"/>
            </a:endParaRPr>
          </a:p>
        </p:txBody>
      </p:sp>
      <p:pic>
        <p:nvPicPr>
          <p:cNvPr id="18447" name="Picture 15" descr="图片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" y="2228850"/>
            <a:ext cx="4038600" cy="3028950"/>
          </a:xfrm>
        </p:spPr>
      </p:pic>
      <p:sp>
        <p:nvSpPr>
          <p:cNvPr id="18435" name="副标题 2"/>
          <p:cNvSpPr>
            <a:spLocks noGrp="1"/>
          </p:cNvSpPr>
          <p:nvPr>
            <p:ph type="body" sz="half" idx="4294967295"/>
          </p:nvPr>
        </p:nvSpPr>
        <p:spPr>
          <a:xfrm>
            <a:off x="4648200" y="1481138"/>
            <a:ext cx="4038600" cy="4525962"/>
          </a:xfrm>
        </p:spPr>
        <p:txBody>
          <a:bodyPr lIns="45720" rIns="45720"/>
          <a:lstStyle/>
          <a:p>
            <a:pPr marL="0" indent="0" eaLnBrk="1" hangingPunct="1"/>
            <a:r>
              <a:rPr lang="en-US" altLang="zh-CN" sz="40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0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、利用门店橱窗较多的优势，新增了许多内容丰富的 </a:t>
            </a:r>
            <a:r>
              <a:rPr lang="en-US" altLang="zh-CN" sz="40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POP,</a:t>
            </a:r>
            <a:r>
              <a:rPr lang="zh-CN" altLang="en-US" sz="40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从而吸引来往行人眼球。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1" grpId="0" autoUpdateAnimBg="0"/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ffectLst/>
              <a:latin typeface="Lucida Sans Unicode" pitchFamily="34" charset="0"/>
              <a:ea typeface="黑体" pitchFamily="2" charset="-122"/>
            </a:endParaRP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、积极响应公司团购政策，走出门店抓销售，增销量（在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2013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月份，成功完成一笔团购，金额达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6000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元，去年联系的团购在今年也在我店团购两笔，金额达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13440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元）。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ffectLst/>
              <a:latin typeface="Lucida Sans Unicode" pitchFamily="34" charset="0"/>
              <a:ea typeface="黑体" pitchFamily="2" charset="-122"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、做好门店基础工作，提升门店服务质量，积极地，热情地，耐心地为顾客测量血压血糖。</a:t>
            </a:r>
          </a:p>
        </p:txBody>
      </p:sp>
      <p:pic>
        <p:nvPicPr>
          <p:cNvPr id="72711" name="Picture 7" descr="量血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1138"/>
            <a:ext cx="4248150" cy="47561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utoUpdateAnimBg="0"/>
      <p:bldP spid="727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effectLst/>
              <a:latin typeface="Lucida Sans Unicode" pitchFamily="34" charset="0"/>
              <a:ea typeface="黑体" pitchFamily="2" charset="-122"/>
            </a:endParaRPr>
          </a:p>
        </p:txBody>
      </p:sp>
      <p:sp>
        <p:nvSpPr>
          <p:cNvPr id="747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通过以上五项工作的努力，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2013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年较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2014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年的销售增幅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34%,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中药从以前每月销售不到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3000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元，现在每月中药销售能达到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12000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元，最好的时候销量能做到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15000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元。同时大保健品以前每月销售不到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3000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元，现在销售能达到</a:t>
            </a:r>
            <a:r>
              <a:rPr lang="en-US" altLang="zh-CN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7000</a:t>
            </a:r>
            <a:r>
              <a:rPr lang="zh-CN" altLang="en-US" sz="4400" b="1" smtClean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元。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2014</a:t>
            </a:r>
            <a:r>
              <a:rPr lang="zh-CN" altLang="en-US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1-7</a:t>
            </a:r>
            <a:r>
              <a:rPr lang="zh-CN" altLang="en-US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月与</a:t>
            </a:r>
            <a:r>
              <a:rPr lang="en-US" altLang="zh-CN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2013</a:t>
            </a:r>
            <a:r>
              <a:rPr lang="zh-CN" altLang="en-US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1-7</a:t>
            </a:r>
            <a:r>
              <a:rPr lang="zh-CN" altLang="en-US" sz="3600" smtClean="0">
                <a:solidFill>
                  <a:srgbClr val="CC3399"/>
                </a:solidFill>
                <a:effectLst/>
                <a:latin typeface="隶书" pitchFamily="49" charset="-122"/>
                <a:ea typeface="隶书" pitchFamily="49" charset="-122"/>
              </a:rPr>
              <a:t>月数据对比</a:t>
            </a:r>
          </a:p>
        </p:txBody>
      </p:sp>
      <p:graphicFrame>
        <p:nvGraphicFramePr>
          <p:cNvPr id="75808" name="Group 32"/>
          <p:cNvGraphicFramePr>
            <a:graphicFrameLocks noGrp="1"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对比项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销售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毛利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来客数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2013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年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1-7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649440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193832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11429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2014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年</a:t>
                      </a: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1-7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833602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256178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15046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增幅比例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28.35%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隶书" pitchFamily="49" charset="-122"/>
                        <a:ea typeface="隶书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32.16%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隶书" pitchFamily="49" charset="-122"/>
                          <a:ea typeface="隶书" pitchFamily="49" charset="-122"/>
                        </a:rPr>
                        <a:t>31.64%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聚合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601</Words>
  <Application>Microsoft Office PowerPoint</Application>
  <PresentationFormat>全屏显示(4:3)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10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Lucida Sans Unicode</vt:lpstr>
      <vt:lpstr>黑体</vt:lpstr>
      <vt:lpstr>Wingdings 3</vt:lpstr>
      <vt:lpstr>Verdana</vt:lpstr>
      <vt:lpstr>Wingdings 2</vt:lpstr>
      <vt:lpstr>Calibri</vt:lpstr>
      <vt:lpstr>隶书</vt:lpstr>
      <vt:lpstr>聚合</vt:lpstr>
      <vt:lpstr>聚合</vt:lpstr>
      <vt:lpstr>聚合</vt:lpstr>
      <vt:lpstr>聚合</vt:lpstr>
      <vt:lpstr>聚合</vt:lpstr>
      <vt:lpstr>聚合</vt:lpstr>
      <vt:lpstr>聚合</vt:lpstr>
      <vt:lpstr>聚合</vt:lpstr>
      <vt:lpstr>聚合</vt:lpstr>
      <vt:lpstr>聚合</vt:lpstr>
      <vt:lpstr>大邑富民路店晋级讲演稿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2014年1-7月与2013年1-7月数据对比</vt:lpstr>
      <vt:lpstr>2014年下半年工作计划</vt:lpstr>
      <vt:lpstr>门店风采展示（一）</vt:lpstr>
      <vt:lpstr>门店风采展示（二）</vt:lpstr>
      <vt:lpstr>门店风采展示（三）</vt:lpstr>
      <vt:lpstr>结束语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大邑富民店述职讲演稿                ————周佳玉</dc:title>
  <dc:creator>Administrator</dc:creator>
  <cp:lastModifiedBy>微软用户</cp:lastModifiedBy>
  <cp:revision>39</cp:revision>
  <dcterms:created xsi:type="dcterms:W3CDTF">2013-12-24T10:57:41Z</dcterms:created>
  <dcterms:modified xsi:type="dcterms:W3CDTF">2014-08-27T03:59:21Z</dcterms:modified>
</cp:coreProperties>
</file>