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8"/>
  </p:notesMasterIdLst>
  <p:sldIdLst>
    <p:sldId id="266" r:id="rId2"/>
    <p:sldId id="277" r:id="rId3"/>
    <p:sldId id="267" r:id="rId4"/>
    <p:sldId id="268" r:id="rId5"/>
    <p:sldId id="292" r:id="rId6"/>
    <p:sldId id="270" r:id="rId7"/>
    <p:sldId id="271" r:id="rId8"/>
    <p:sldId id="272" r:id="rId9"/>
    <p:sldId id="294" r:id="rId10"/>
    <p:sldId id="256" r:id="rId11"/>
    <p:sldId id="279" r:id="rId12"/>
    <p:sldId id="258" r:id="rId13"/>
    <p:sldId id="295" r:id="rId14"/>
    <p:sldId id="296" r:id="rId15"/>
    <p:sldId id="260" r:id="rId16"/>
    <p:sldId id="261" r:id="rId17"/>
    <p:sldId id="297" r:id="rId18"/>
    <p:sldId id="262" r:id="rId19"/>
    <p:sldId id="265" r:id="rId20"/>
    <p:sldId id="298" r:id="rId21"/>
    <p:sldId id="299" r:id="rId22"/>
    <p:sldId id="300" r:id="rId23"/>
    <p:sldId id="301" r:id="rId24"/>
    <p:sldId id="286" r:id="rId25"/>
    <p:sldId id="302" r:id="rId26"/>
    <p:sldId id="285"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67" d="100"/>
          <a:sy n="67" d="100"/>
        </p:scale>
        <p:origin x="-150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A08933-4318-40BF-9848-24B46F64BA6C}" type="datetimeFigureOut">
              <a:rPr lang="zh-CN" altLang="en-US" smtClean="0"/>
              <a:pPr/>
              <a:t>2013/4/6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6BD9C6-1D34-4EAB-BA19-D3CF28D597D0}" type="slidenum">
              <a:rPr lang="zh-CN" altLang="en-US" smtClean="0"/>
              <a:pPr/>
              <a:t>‹#›</a:t>
            </a:fld>
            <a:endParaRPr lang="zh-CN" altLang="en-US"/>
          </a:p>
        </p:txBody>
      </p:sp>
    </p:spTree>
    <p:extLst>
      <p:ext uri="{BB962C8B-B14F-4D97-AF65-F5344CB8AC3E}">
        <p14:creationId xmlns:p14="http://schemas.microsoft.com/office/powerpoint/2010/main" xmlns="" val="280910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effectLst/>
            </a:endParaRPr>
          </a:p>
        </p:txBody>
      </p:sp>
      <p:sp>
        <p:nvSpPr>
          <p:cNvPr id="4" name="灯片编号占位符 3"/>
          <p:cNvSpPr>
            <a:spLocks noGrp="1"/>
          </p:cNvSpPr>
          <p:nvPr>
            <p:ph type="sldNum" sz="quarter" idx="10"/>
          </p:nvPr>
        </p:nvSpPr>
        <p:spPr/>
        <p:txBody>
          <a:bodyPr/>
          <a:lstStyle/>
          <a:p>
            <a:fld id="{5B6BD9C6-1D34-4EAB-BA19-D3CF28D597D0}" type="slidenum">
              <a:rPr lang="zh-CN" altLang="en-US" smtClean="0"/>
              <a:pPr/>
              <a:t>4</a:t>
            </a:fld>
            <a:endParaRPr lang="zh-CN" altLang="en-US"/>
          </a:p>
        </p:txBody>
      </p:sp>
    </p:spTree>
    <p:extLst>
      <p:ext uri="{BB962C8B-B14F-4D97-AF65-F5344CB8AC3E}">
        <p14:creationId xmlns:p14="http://schemas.microsoft.com/office/powerpoint/2010/main" xmlns="" val="296705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市场上治疗感冒、流感药种类繁多，但获得国家科技进步二等奖的品种只有连花清瘟胶囊，连花清瘟组方获得国家知识产权局</a:t>
            </a:r>
            <a:r>
              <a:rPr lang="en-US" altLang="zh-CN" sz="1200" kern="1200" dirty="0" smtClean="0">
                <a:solidFill>
                  <a:schemeClr val="tx1"/>
                </a:solidFill>
                <a:effectLst/>
                <a:latin typeface="+mn-lt"/>
                <a:ea typeface="+mn-ea"/>
                <a:cs typeface="+mn-cs"/>
              </a:rPr>
              <a:t>2005</a:t>
            </a:r>
            <a:r>
              <a:rPr lang="zh-CN" altLang="zh-CN" sz="1200" kern="1200" dirty="0" smtClean="0">
                <a:solidFill>
                  <a:schemeClr val="tx1"/>
                </a:solidFill>
                <a:effectLst/>
                <a:latin typeface="+mn-lt"/>
                <a:ea typeface="+mn-ea"/>
                <a:cs typeface="+mn-cs"/>
              </a:rPr>
              <a:t>年发明专利。该药以其理论独特、组方独特、疗效独特而受到医学专家的充分肯定。该药以中医络病理论为指导，把汉代名医张仲景《伤寒论》的麻杏石甘汤、明代名医吴又可《瘟疫论》应用大黄、清代温病学家治疗温热病名方银翘散化裁合为一个处方，同时加入调节免疫的红景天、清热解毒的板蓝根等，成为一个治感冒、抗流感的独特中药，该药汇聚了从汉代到清代传统中医药防治“瘟疫”（各种病毒类呼吸道传染病）的用药精华，从而形成不同于目前市场上各种感冒、流感药物的组方，也形成了该药独特的疗效，刚有症状时及时服用连花清瘟往往很快就可控制病情。</a:t>
            </a:r>
          </a:p>
        </p:txBody>
      </p:sp>
      <p:sp>
        <p:nvSpPr>
          <p:cNvPr id="4" name="灯片编号占位符 3"/>
          <p:cNvSpPr>
            <a:spLocks noGrp="1"/>
          </p:cNvSpPr>
          <p:nvPr>
            <p:ph type="sldNum" sz="quarter" idx="10"/>
          </p:nvPr>
        </p:nvSpPr>
        <p:spPr/>
        <p:txBody>
          <a:bodyPr/>
          <a:lstStyle/>
          <a:p>
            <a:fld id="{5B6BD9C6-1D34-4EAB-BA19-D3CF28D597D0}" type="slidenum">
              <a:rPr lang="zh-CN" altLang="en-US" smtClean="0"/>
              <a:pPr/>
              <a:t>12</a:t>
            </a:fld>
            <a:endParaRPr lang="zh-CN" altLang="en-US"/>
          </a:p>
        </p:txBody>
      </p:sp>
    </p:spTree>
    <p:extLst>
      <p:ext uri="{BB962C8B-B14F-4D97-AF65-F5344CB8AC3E}">
        <p14:creationId xmlns:p14="http://schemas.microsoft.com/office/powerpoint/2010/main" xmlns="" val="4156601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以络病理论指导连花清瘟新药研究的突出特点是“先证用药，截断病势”，是指在疾病发病的早期应用，不仅可有效抑制病毒，改善症状，而且可减少病情由咽部向肺部发展的趋势，从而减少各种严重症状的出现。</a:t>
            </a:r>
            <a:r>
              <a:rPr lang="zh-CN" altLang="en-US" sz="1200" kern="1200" dirty="0" smtClean="0">
                <a:solidFill>
                  <a:schemeClr val="tx1"/>
                </a:solidFill>
                <a:effectLst/>
                <a:latin typeface="+mn-lt"/>
                <a:ea typeface="+mn-ea"/>
                <a:cs typeface="+mn-cs"/>
              </a:rPr>
              <a:t>现代医学研究也证实了连花清瘟在体外可有效预防甲型流感病毒</a:t>
            </a:r>
            <a:r>
              <a:rPr lang="en-US" altLang="zh-CN" sz="1200" kern="1200" dirty="0" smtClean="0">
                <a:solidFill>
                  <a:schemeClr val="tx1"/>
                </a:solidFill>
                <a:effectLst/>
                <a:latin typeface="+mn-lt"/>
                <a:ea typeface="+mn-ea"/>
                <a:cs typeface="+mn-cs"/>
              </a:rPr>
              <a:t>H1N1</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H3N2</a:t>
            </a:r>
            <a:r>
              <a:rPr lang="zh-CN" altLang="en-US" sz="1200" kern="1200" dirty="0" smtClean="0">
                <a:solidFill>
                  <a:schemeClr val="tx1"/>
                </a:solidFill>
                <a:effectLst/>
                <a:latin typeface="+mn-lt"/>
                <a:ea typeface="+mn-ea"/>
                <a:cs typeface="+mn-cs"/>
              </a:rPr>
              <a:t>的感染和复制。</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5B6BD9C6-1D34-4EAB-BA19-D3CF28D597D0}" type="slidenum">
              <a:rPr lang="zh-CN" altLang="en-US" smtClean="0"/>
              <a:pPr/>
              <a:t>18</a:t>
            </a:fld>
            <a:endParaRPr lang="zh-CN" altLang="en-US"/>
          </a:p>
        </p:txBody>
      </p:sp>
    </p:spTree>
    <p:extLst>
      <p:ext uri="{BB962C8B-B14F-4D97-AF65-F5344CB8AC3E}">
        <p14:creationId xmlns:p14="http://schemas.microsoft.com/office/powerpoint/2010/main" xmlns="" val="4014878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3" name="页脚占位符 1"/>
          <p:cNvSpPr>
            <a:spLocks noGrp="1"/>
          </p:cNvSpPr>
          <p:nvPr>
            <p:ph type="ftr" sz="quarter" idx="10"/>
          </p:nvPr>
        </p:nvSpPr>
        <p:spPr/>
        <p:txBody>
          <a:bodyPr/>
          <a:lstStyle>
            <a:lvl1pPr>
              <a:defRPr/>
            </a:lvl1pPr>
          </a:lstStyle>
          <a:p>
            <a:pPr>
              <a:defRPr/>
            </a:pPr>
            <a:endParaRPr lang="zh-CN" altLang="en-US">
              <a:solidFill>
                <a:srgbClr val="FFFFFF"/>
              </a:solidFill>
            </a:endParaRPr>
          </a:p>
        </p:txBody>
      </p:sp>
    </p:spTree>
    <p:extLst>
      <p:ext uri="{BB962C8B-B14F-4D97-AF65-F5344CB8AC3E}">
        <p14:creationId xmlns:p14="http://schemas.microsoft.com/office/powerpoint/2010/main" xmlns="" val="3354931953"/>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标题幻灯片">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9" descr="图形1"/>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235825" y="6442075"/>
            <a:ext cx="1620838" cy="30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ctrTitle"/>
          </p:nvPr>
        </p:nvSpPr>
        <p:spPr>
          <a:xfrm>
            <a:off x="1043608" y="2204864"/>
            <a:ext cx="7373937" cy="835025"/>
          </a:xfrm>
        </p:spPr>
        <p:txBody>
          <a:bodyPr/>
          <a:lstStyle>
            <a:lvl1pPr algn="ctr">
              <a:lnSpc>
                <a:spcPct val="110000"/>
              </a:lnSpc>
              <a:defRPr sz="3000"/>
            </a:lvl1pPr>
          </a:lstStyle>
          <a:p>
            <a:pPr lvl="0"/>
            <a:r>
              <a:rPr lang="zh-CN" altLang="en-US" noProof="0" smtClean="0"/>
              <a:t>单击此处编辑母版标题样式</a:t>
            </a:r>
          </a:p>
        </p:txBody>
      </p:sp>
      <p:sp>
        <p:nvSpPr>
          <p:cNvPr id="2052" name="Rectangle 4"/>
          <p:cNvSpPr>
            <a:spLocks noGrp="1" noChangeArrowheads="1"/>
          </p:cNvSpPr>
          <p:nvPr>
            <p:ph type="subTitle" idx="1"/>
          </p:nvPr>
        </p:nvSpPr>
        <p:spPr>
          <a:xfrm>
            <a:off x="2339752" y="4149080"/>
            <a:ext cx="4806950" cy="636588"/>
          </a:xfrm>
        </p:spPr>
        <p:txBody>
          <a:bodyPr/>
          <a:lstStyle>
            <a:lvl1pPr marL="0" indent="0" algn="ctr">
              <a:buFont typeface="Wingdings" pitchFamily="2" charset="2"/>
              <a:buNone/>
              <a:defRPr/>
            </a:lvl1pPr>
          </a:lstStyle>
          <a:p>
            <a:pPr lvl="0"/>
            <a:r>
              <a:rPr lang="zh-CN" altLang="en-US" noProof="0" smtClean="0"/>
              <a:t>单击此处编辑母版副标题样式</a:t>
            </a:r>
          </a:p>
        </p:txBody>
      </p:sp>
      <p:sp>
        <p:nvSpPr>
          <p:cNvPr id="5"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zh-CN" altLang="en-US">
              <a:solidFill>
                <a:srgbClr val="000000"/>
              </a:solidFill>
            </a:endParaRPr>
          </a:p>
        </p:txBody>
      </p:sp>
      <p:sp>
        <p:nvSpPr>
          <p:cNvPr id="6" name="Rectangle 5"/>
          <p:cNvSpPr>
            <a:spLocks noGrp="1" noChangeArrowheads="1"/>
          </p:cNvSpPr>
          <p:nvPr>
            <p:ph type="dt" sz="half" idx="11"/>
          </p:nvPr>
        </p:nvSpPr>
        <p:spPr>
          <a:xfrm>
            <a:off x="457200" y="6245225"/>
            <a:ext cx="2133600" cy="476250"/>
          </a:xfrm>
          <a:prstGeom prst="rect">
            <a:avLst/>
          </a:prstGeom>
        </p:spPr>
        <p:txBody>
          <a:bodyPr/>
          <a:lstStyle>
            <a:lvl1pPr fontAlgn="auto">
              <a:spcBef>
                <a:spcPts val="0"/>
              </a:spcBef>
              <a:spcAft>
                <a:spcPts val="0"/>
              </a:spcAft>
              <a:defRPr>
                <a:latin typeface="+mn-lt"/>
                <a:ea typeface="+mn-ea"/>
              </a:defRPr>
            </a:lvl1pPr>
          </a:lstStyle>
          <a:p>
            <a:pPr>
              <a:defRPr/>
            </a:pPr>
            <a:fld id="{DC0C3581-B7BC-4A8D-9180-B7A2FF7E64C3}" type="datetimeFigureOut">
              <a:rPr lang="zh-CN" altLang="en-US">
                <a:solidFill>
                  <a:srgbClr val="000000"/>
                </a:solidFill>
              </a:rPr>
              <a:pPr>
                <a:defRPr/>
              </a:pPr>
              <a:t>2013/4/6</a:t>
            </a:fld>
            <a:endParaRPr lang="zh-CN" altLang="en-US">
              <a:solidFill>
                <a:srgbClr val="000000"/>
              </a:solidFill>
            </a:endParaRPr>
          </a:p>
        </p:txBody>
      </p:sp>
      <p:sp>
        <p:nvSpPr>
          <p:cNvPr id="7" name="Rectangle 6"/>
          <p:cNvSpPr>
            <a:spLocks noGrp="1" noChangeArrowheads="1"/>
          </p:cNvSpPr>
          <p:nvPr>
            <p:ph type="sldNum" sz="quarter" idx="12"/>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b="0">
                <a:latin typeface="+mn-lt"/>
                <a:ea typeface="宋体" pitchFamily="2" charset="-122"/>
              </a:defRPr>
            </a:lvl1pPr>
          </a:lstStyle>
          <a:p>
            <a:pPr>
              <a:defRPr/>
            </a:pPr>
            <a:fld id="{FD2FFD4C-8A31-4E55-B280-E01559489148}"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xmlns="" val="1361002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2013/4/6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2013/4/6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p>
            <a:pPr>
              <a:defRPr/>
            </a:pPr>
            <a:endParaRPr lang="zh-CN" altLang="en-US">
              <a:solidFill>
                <a:srgbClr val="FFFFFF"/>
              </a:solidFill>
            </a:endParaRPr>
          </a:p>
        </p:txBody>
      </p:sp>
    </p:spTree>
    <p:extLst>
      <p:ext uri="{BB962C8B-B14F-4D97-AF65-F5344CB8AC3E}">
        <p14:creationId xmlns:p14="http://schemas.microsoft.com/office/powerpoint/2010/main" xmlns="" val="32706184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2013/4/6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340581283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783357"/>
            <a:ext cx="8229600" cy="4525963"/>
          </a:xfrm>
        </p:spPr>
        <p:txBody>
          <a:bodyPr/>
          <a:lstStyle>
            <a:lvl1pPr>
              <a:defRPr sz="2400" b="0">
                <a:latin typeface="黑体" pitchFamily="49" charset="-122"/>
                <a:ea typeface="黑体" pitchFamily="49" charset="-122"/>
              </a:defRPr>
            </a:lvl1pPr>
            <a:lvl2pPr>
              <a:defRPr sz="2400" b="0">
                <a:latin typeface="黑体" pitchFamily="49" charset="-122"/>
                <a:ea typeface="黑体" pitchFamily="49" charset="-122"/>
              </a:defRPr>
            </a:lvl2pPr>
            <a:lvl3pPr>
              <a:defRPr sz="2400" b="0">
                <a:latin typeface="黑体" pitchFamily="49" charset="-122"/>
                <a:ea typeface="黑体" pitchFamily="49" charset="-122"/>
              </a:defRPr>
            </a:lvl3pPr>
            <a:lvl4pPr>
              <a:defRPr sz="2400" b="0">
                <a:latin typeface="黑体" pitchFamily="49" charset="-122"/>
                <a:ea typeface="黑体" pitchFamily="49" charset="-122"/>
              </a:defRPr>
            </a:lvl4pPr>
            <a:lvl5pPr>
              <a:defRPr sz="2400" b="0">
                <a:latin typeface="黑体" pitchFamily="49" charset="-122"/>
                <a:ea typeface="黑体"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标题 7"/>
          <p:cNvSpPr>
            <a:spLocks noGrp="1"/>
          </p:cNvSpPr>
          <p:nvPr>
            <p:ph type="title"/>
          </p:nvPr>
        </p:nvSpPr>
        <p:spPr/>
        <p:txBody>
          <a:bodyPr/>
          <a:lstStyle>
            <a:lvl1pPr algn="ctr">
              <a:defRPr sz="3600" b="1"/>
            </a:lvl1pPr>
          </a:lstStyle>
          <a:p>
            <a:r>
              <a:rPr lang="zh-CN" altLang="en-US" smtClean="0"/>
              <a:t>单击此处编辑母版标题样式</a:t>
            </a:r>
            <a:endParaRPr lang="zh-CN" altLang="en-US"/>
          </a:p>
        </p:txBody>
      </p:sp>
      <p:sp>
        <p:nvSpPr>
          <p:cNvPr id="5" name="页脚占位符 3"/>
          <p:cNvSpPr>
            <a:spLocks noGrp="1"/>
          </p:cNvSpPr>
          <p:nvPr>
            <p:ph type="ftr" sz="quarter" idx="10"/>
          </p:nvPr>
        </p:nvSpPr>
        <p:spPr/>
        <p:txBody>
          <a:bodyPr/>
          <a:lstStyle>
            <a:lvl1pPr>
              <a:defRPr/>
            </a:lvl1pPr>
          </a:lstStyle>
          <a:p>
            <a:pPr>
              <a:defRPr/>
            </a:pPr>
            <a:endParaRPr lang="zh-CN" altLang="en-US">
              <a:solidFill>
                <a:srgbClr val="FFFFFF"/>
              </a:solidFill>
            </a:endParaRPr>
          </a:p>
        </p:txBody>
      </p:sp>
    </p:spTree>
    <p:extLst>
      <p:ext uri="{BB962C8B-B14F-4D97-AF65-F5344CB8AC3E}">
        <p14:creationId xmlns:p14="http://schemas.microsoft.com/office/powerpoint/2010/main" xmlns="" val="193774106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783357"/>
            <a:ext cx="8229600" cy="4525963"/>
          </a:xfrm>
        </p:spPr>
        <p:txBody>
          <a:bodyPr/>
          <a:lstStyle>
            <a:lvl1pPr>
              <a:defRPr sz="2400" b="0">
                <a:latin typeface="黑体" pitchFamily="49" charset="-122"/>
                <a:ea typeface="黑体" pitchFamily="49" charset="-122"/>
              </a:defRPr>
            </a:lvl1pPr>
            <a:lvl2pPr>
              <a:defRPr sz="2400" b="0">
                <a:latin typeface="黑体" pitchFamily="49" charset="-122"/>
                <a:ea typeface="黑体" pitchFamily="49" charset="-122"/>
              </a:defRPr>
            </a:lvl2pPr>
            <a:lvl3pPr>
              <a:defRPr sz="2400" b="0">
                <a:latin typeface="黑体" pitchFamily="49" charset="-122"/>
                <a:ea typeface="黑体" pitchFamily="49" charset="-122"/>
              </a:defRPr>
            </a:lvl3pPr>
            <a:lvl4pPr>
              <a:defRPr sz="2400" b="0">
                <a:latin typeface="黑体" pitchFamily="49" charset="-122"/>
                <a:ea typeface="黑体" pitchFamily="49" charset="-122"/>
              </a:defRPr>
            </a:lvl4pPr>
            <a:lvl5pPr>
              <a:defRPr sz="2400" b="0">
                <a:latin typeface="黑体" pitchFamily="49" charset="-122"/>
                <a:ea typeface="黑体"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标题 7"/>
          <p:cNvSpPr>
            <a:spLocks noGrp="1"/>
          </p:cNvSpPr>
          <p:nvPr>
            <p:ph type="title"/>
          </p:nvPr>
        </p:nvSpPr>
        <p:spPr/>
        <p:txBody>
          <a:bodyPr/>
          <a:lstStyle>
            <a:lvl1pPr algn="ctr">
              <a:defRPr sz="3600" b="1"/>
            </a:lvl1pPr>
          </a:lstStyle>
          <a:p>
            <a:r>
              <a:rPr lang="zh-CN" altLang="en-US" smtClean="0"/>
              <a:t>单击此处编辑母版标题样式</a:t>
            </a:r>
            <a:endParaRPr lang="zh-CN" altLang="en-US"/>
          </a:p>
        </p:txBody>
      </p:sp>
      <p:sp>
        <p:nvSpPr>
          <p:cNvPr id="5" name="页脚占位符 3"/>
          <p:cNvSpPr>
            <a:spLocks noGrp="1"/>
          </p:cNvSpPr>
          <p:nvPr>
            <p:ph type="ftr" sz="quarter" idx="10"/>
          </p:nvPr>
        </p:nvSpPr>
        <p:spPr/>
        <p:txBody>
          <a:bodyPr/>
          <a:lstStyle>
            <a:lvl1pPr>
              <a:defRPr/>
            </a:lvl1pPr>
          </a:lstStyle>
          <a:p>
            <a:pPr>
              <a:defRPr/>
            </a:pPr>
            <a:endParaRPr lang="zh-CN" altLang="en-US">
              <a:solidFill>
                <a:srgbClr val="FFFFFF"/>
              </a:solidFill>
            </a:endParaRPr>
          </a:p>
        </p:txBody>
      </p:sp>
    </p:spTree>
    <p:extLst>
      <p:ext uri="{BB962C8B-B14F-4D97-AF65-F5344CB8AC3E}">
        <p14:creationId xmlns:p14="http://schemas.microsoft.com/office/powerpoint/2010/main" xmlns="" val="403977384"/>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783357"/>
            <a:ext cx="8229600" cy="4525963"/>
          </a:xfrm>
        </p:spPr>
        <p:txBody>
          <a:bodyPr/>
          <a:lstStyle>
            <a:lvl1pPr>
              <a:defRPr sz="2400" b="0">
                <a:latin typeface="黑体" pitchFamily="49" charset="-122"/>
                <a:ea typeface="黑体" pitchFamily="49" charset="-122"/>
              </a:defRPr>
            </a:lvl1pPr>
            <a:lvl2pPr>
              <a:defRPr sz="2400" b="0">
                <a:latin typeface="黑体" pitchFamily="49" charset="-122"/>
                <a:ea typeface="黑体" pitchFamily="49" charset="-122"/>
              </a:defRPr>
            </a:lvl2pPr>
            <a:lvl3pPr>
              <a:defRPr sz="2400" b="0">
                <a:latin typeface="黑体" pitchFamily="49" charset="-122"/>
                <a:ea typeface="黑体" pitchFamily="49" charset="-122"/>
              </a:defRPr>
            </a:lvl3pPr>
            <a:lvl4pPr>
              <a:defRPr sz="2400" b="0">
                <a:latin typeface="黑体" pitchFamily="49" charset="-122"/>
                <a:ea typeface="黑体" pitchFamily="49" charset="-122"/>
              </a:defRPr>
            </a:lvl4pPr>
            <a:lvl5pPr>
              <a:defRPr sz="2400" b="0">
                <a:latin typeface="黑体" pitchFamily="49" charset="-122"/>
                <a:ea typeface="黑体"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标题 7"/>
          <p:cNvSpPr>
            <a:spLocks noGrp="1"/>
          </p:cNvSpPr>
          <p:nvPr>
            <p:ph type="title"/>
          </p:nvPr>
        </p:nvSpPr>
        <p:spPr/>
        <p:txBody>
          <a:bodyPr/>
          <a:lstStyle>
            <a:lvl1pPr algn="ctr">
              <a:defRPr sz="3600" b="1"/>
            </a:lvl1pPr>
          </a:lstStyle>
          <a:p>
            <a:r>
              <a:rPr lang="zh-CN" altLang="en-US" smtClean="0"/>
              <a:t>单击此处编辑母版标题样式</a:t>
            </a:r>
            <a:endParaRPr lang="zh-CN" altLang="en-US"/>
          </a:p>
        </p:txBody>
      </p:sp>
      <p:sp>
        <p:nvSpPr>
          <p:cNvPr id="5" name="页脚占位符 3"/>
          <p:cNvSpPr>
            <a:spLocks noGrp="1"/>
          </p:cNvSpPr>
          <p:nvPr>
            <p:ph type="ftr" sz="quarter" idx="10"/>
          </p:nvPr>
        </p:nvSpPr>
        <p:spPr/>
        <p:txBody>
          <a:bodyPr/>
          <a:lstStyle>
            <a:lvl1pPr>
              <a:defRPr/>
            </a:lvl1pPr>
          </a:lstStyle>
          <a:p>
            <a:pPr>
              <a:defRPr/>
            </a:pPr>
            <a:endParaRPr lang="zh-CN" altLang="en-US">
              <a:solidFill>
                <a:srgbClr val="FFFFFF"/>
              </a:solidFill>
            </a:endParaRPr>
          </a:p>
        </p:txBody>
      </p:sp>
    </p:spTree>
    <p:extLst>
      <p:ext uri="{BB962C8B-B14F-4D97-AF65-F5344CB8AC3E}">
        <p14:creationId xmlns:p14="http://schemas.microsoft.com/office/powerpoint/2010/main" xmlns="" val="40397738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ftr" sz="quarter" idx="3"/>
          </p:nvPr>
        </p:nvSpPr>
        <p:spPr bwMode="auto">
          <a:xfrm>
            <a:off x="3124200" y="6365875"/>
            <a:ext cx="2895600" cy="247650"/>
          </a:xfrm>
          <a:prstGeom prst="rect">
            <a:avLst/>
          </a:prstGeom>
          <a:noFill/>
          <a:ln>
            <a:noFill/>
          </a:ln>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b="0" noProof="1">
                <a:solidFill>
                  <a:schemeClr val="bg1"/>
                </a:solidFill>
                <a:latin typeface="+mn-lt"/>
                <a:ea typeface="+mn-ea"/>
                <a:cs typeface="Arial" pitchFamily="34" charset="0"/>
              </a:defRPr>
            </a:lvl1pPr>
          </a:lstStyle>
          <a:p>
            <a:pPr>
              <a:defRPr/>
            </a:pPr>
            <a:endParaRPr lang="zh-CN" altLang="en-US">
              <a:solidFill>
                <a:srgbClr val="FFFFFF"/>
              </a:solidFill>
            </a:endParaRPr>
          </a:p>
        </p:txBody>
      </p:sp>
      <p:sp>
        <p:nvSpPr>
          <p:cNvPr id="1027" name="Rectangle 4"/>
          <p:cNvSpPr>
            <a:spLocks noGrp="1" noChangeArrowheads="1"/>
          </p:cNvSpPr>
          <p:nvPr>
            <p:ph type="title"/>
          </p:nvPr>
        </p:nvSpPr>
        <p:spPr bwMode="auto">
          <a:xfrm>
            <a:off x="457200" y="125413"/>
            <a:ext cx="8229600" cy="60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Rectangle 5"/>
          <p:cNvSpPr>
            <a:spLocks noGrp="1" noChangeArrowheads="1"/>
          </p:cNvSpPr>
          <p:nvPr>
            <p:ph type="body" idx="1"/>
          </p:nvPr>
        </p:nvSpPr>
        <p:spPr bwMode="auto">
          <a:xfrm>
            <a:off x="457200" y="12509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1029" name="Picture 9" descr="图形1"/>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524750" y="6440488"/>
            <a:ext cx="129540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2709219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5" r:id="rId5"/>
    <p:sldLayoutId id="2147483665" r:id="rId6"/>
    <p:sldLayoutId id="2147483664" r:id="rId7"/>
    <p:sldLayoutId id="2147483663" r:id="rId8"/>
    <p:sldLayoutId id="2147483662" r:id="rId9"/>
  </p:sldLayoutIdLst>
  <p:transition/>
  <p:timing>
    <p:tnLst>
      <p:par>
        <p:cTn id="1" dur="indefinite" restart="never" nodeType="tmRoot"/>
      </p:par>
    </p:tnLst>
  </p:timing>
  <p:txStyles>
    <p:titleStyle>
      <a:lvl1pPr algn="r" rtl="0" eaLnBrk="0" fontAlgn="base" hangingPunct="0">
        <a:lnSpc>
          <a:spcPct val="90000"/>
        </a:lnSpc>
        <a:spcBef>
          <a:spcPct val="0"/>
        </a:spcBef>
        <a:spcAft>
          <a:spcPct val="0"/>
        </a:spcAft>
        <a:defRPr sz="2600" b="1">
          <a:solidFill>
            <a:schemeClr val="tx1"/>
          </a:solidFill>
          <a:latin typeface="+mj-lt"/>
          <a:ea typeface="+mj-ea"/>
          <a:cs typeface="+mj-cs"/>
        </a:defRPr>
      </a:lvl1pPr>
      <a:lvl2pPr algn="r" rtl="0" eaLnBrk="0" fontAlgn="base" hangingPunct="0">
        <a:lnSpc>
          <a:spcPct val="90000"/>
        </a:lnSpc>
        <a:spcBef>
          <a:spcPct val="0"/>
        </a:spcBef>
        <a:spcAft>
          <a:spcPct val="0"/>
        </a:spcAft>
        <a:defRPr sz="2600" b="1">
          <a:solidFill>
            <a:schemeClr val="tx1"/>
          </a:solidFill>
          <a:latin typeface="Arial" pitchFamily="34" charset="0"/>
          <a:ea typeface="黑体" pitchFamily="49" charset="-122"/>
        </a:defRPr>
      </a:lvl2pPr>
      <a:lvl3pPr algn="r" rtl="0" eaLnBrk="0" fontAlgn="base" hangingPunct="0">
        <a:lnSpc>
          <a:spcPct val="90000"/>
        </a:lnSpc>
        <a:spcBef>
          <a:spcPct val="0"/>
        </a:spcBef>
        <a:spcAft>
          <a:spcPct val="0"/>
        </a:spcAft>
        <a:defRPr sz="2600" b="1">
          <a:solidFill>
            <a:schemeClr val="tx1"/>
          </a:solidFill>
          <a:latin typeface="Arial" pitchFamily="34" charset="0"/>
          <a:ea typeface="黑体" pitchFamily="49" charset="-122"/>
        </a:defRPr>
      </a:lvl3pPr>
      <a:lvl4pPr algn="r" rtl="0" eaLnBrk="0" fontAlgn="base" hangingPunct="0">
        <a:lnSpc>
          <a:spcPct val="90000"/>
        </a:lnSpc>
        <a:spcBef>
          <a:spcPct val="0"/>
        </a:spcBef>
        <a:spcAft>
          <a:spcPct val="0"/>
        </a:spcAft>
        <a:defRPr sz="2600" b="1">
          <a:solidFill>
            <a:schemeClr val="tx1"/>
          </a:solidFill>
          <a:latin typeface="Arial" pitchFamily="34" charset="0"/>
          <a:ea typeface="黑体" pitchFamily="49" charset="-122"/>
        </a:defRPr>
      </a:lvl4pPr>
      <a:lvl5pPr algn="r" rtl="0" eaLnBrk="0" fontAlgn="base" hangingPunct="0">
        <a:lnSpc>
          <a:spcPct val="90000"/>
        </a:lnSpc>
        <a:spcBef>
          <a:spcPct val="0"/>
        </a:spcBef>
        <a:spcAft>
          <a:spcPct val="0"/>
        </a:spcAft>
        <a:defRPr sz="2600" b="1">
          <a:solidFill>
            <a:schemeClr val="tx1"/>
          </a:solidFill>
          <a:latin typeface="Arial" pitchFamily="34" charset="0"/>
          <a:ea typeface="黑体" pitchFamily="49" charset="-122"/>
        </a:defRPr>
      </a:lvl5pPr>
      <a:lvl6pPr marL="457200" algn="r" rtl="0" eaLnBrk="1" fontAlgn="base" hangingPunct="1">
        <a:lnSpc>
          <a:spcPct val="90000"/>
        </a:lnSpc>
        <a:spcBef>
          <a:spcPct val="0"/>
        </a:spcBef>
        <a:spcAft>
          <a:spcPct val="0"/>
        </a:spcAft>
        <a:defRPr sz="2600" b="1">
          <a:solidFill>
            <a:schemeClr val="tx1"/>
          </a:solidFill>
          <a:latin typeface="Arial" pitchFamily="34" charset="0"/>
          <a:ea typeface="黑体" pitchFamily="49" charset="-122"/>
        </a:defRPr>
      </a:lvl6pPr>
      <a:lvl7pPr marL="914400" algn="r" rtl="0" eaLnBrk="1" fontAlgn="base" hangingPunct="1">
        <a:lnSpc>
          <a:spcPct val="90000"/>
        </a:lnSpc>
        <a:spcBef>
          <a:spcPct val="0"/>
        </a:spcBef>
        <a:spcAft>
          <a:spcPct val="0"/>
        </a:spcAft>
        <a:defRPr sz="2600" b="1">
          <a:solidFill>
            <a:schemeClr val="tx1"/>
          </a:solidFill>
          <a:latin typeface="Arial" pitchFamily="34" charset="0"/>
          <a:ea typeface="黑体" pitchFamily="49" charset="-122"/>
        </a:defRPr>
      </a:lvl7pPr>
      <a:lvl8pPr marL="1371600" algn="r" rtl="0" eaLnBrk="1" fontAlgn="base" hangingPunct="1">
        <a:lnSpc>
          <a:spcPct val="90000"/>
        </a:lnSpc>
        <a:spcBef>
          <a:spcPct val="0"/>
        </a:spcBef>
        <a:spcAft>
          <a:spcPct val="0"/>
        </a:spcAft>
        <a:defRPr sz="2600" b="1">
          <a:solidFill>
            <a:schemeClr val="tx1"/>
          </a:solidFill>
          <a:latin typeface="Arial" pitchFamily="34" charset="0"/>
          <a:ea typeface="黑体" pitchFamily="49" charset="-122"/>
        </a:defRPr>
      </a:lvl8pPr>
      <a:lvl9pPr marL="1828800" algn="r" rtl="0" eaLnBrk="1" fontAlgn="base" hangingPunct="1">
        <a:lnSpc>
          <a:spcPct val="90000"/>
        </a:lnSpc>
        <a:spcBef>
          <a:spcPct val="0"/>
        </a:spcBef>
        <a:spcAft>
          <a:spcPct val="0"/>
        </a:spcAft>
        <a:defRPr sz="2600" b="1">
          <a:solidFill>
            <a:schemeClr val="tx1"/>
          </a:solidFill>
          <a:latin typeface="Arial" pitchFamily="34" charset="0"/>
          <a:ea typeface="黑体" pitchFamily="49" charset="-122"/>
        </a:defRPr>
      </a:lvl9pPr>
    </p:titleStyle>
    <p:bodyStyle>
      <a:lvl1pPr marL="180975" indent="-180975" algn="l" rtl="0" eaLnBrk="0" fontAlgn="base" hangingPunct="0">
        <a:spcBef>
          <a:spcPct val="0"/>
        </a:spcBef>
        <a:spcAft>
          <a:spcPct val="40000"/>
        </a:spcAft>
        <a:buFont typeface="Wingdings" pitchFamily="2" charset="2"/>
        <a:buChar char="§"/>
        <a:defRPr sz="2000">
          <a:solidFill>
            <a:schemeClr val="tx1"/>
          </a:solidFill>
          <a:latin typeface="+mn-lt"/>
          <a:ea typeface="+mn-ea"/>
          <a:cs typeface="+mn-cs"/>
        </a:defRPr>
      </a:lvl1pPr>
      <a:lvl2pPr marL="444500" indent="-261938" algn="l" rtl="0" eaLnBrk="0" fontAlgn="base" hangingPunct="0">
        <a:spcBef>
          <a:spcPct val="0"/>
        </a:spcBef>
        <a:spcAft>
          <a:spcPct val="40000"/>
        </a:spcAft>
        <a:buChar char="–"/>
        <a:defRPr>
          <a:solidFill>
            <a:schemeClr val="tx1"/>
          </a:solidFill>
          <a:latin typeface="+mn-lt"/>
          <a:ea typeface="+mn-ea"/>
        </a:defRPr>
      </a:lvl2pPr>
      <a:lvl3pPr marL="720725" indent="-274638" algn="l" rtl="0" eaLnBrk="0" fontAlgn="base" hangingPunct="0">
        <a:spcBef>
          <a:spcPct val="0"/>
        </a:spcBef>
        <a:spcAft>
          <a:spcPct val="40000"/>
        </a:spcAft>
        <a:buChar char="•"/>
        <a:defRPr>
          <a:solidFill>
            <a:schemeClr val="tx1"/>
          </a:solidFill>
          <a:latin typeface="+mn-lt"/>
          <a:ea typeface="+mn-ea"/>
        </a:defRPr>
      </a:lvl3pPr>
      <a:lvl4pPr marL="987425" indent="-265113" algn="l" rtl="0" eaLnBrk="0" fontAlgn="base" hangingPunct="0">
        <a:spcBef>
          <a:spcPct val="0"/>
        </a:spcBef>
        <a:spcAft>
          <a:spcPct val="40000"/>
        </a:spcAft>
        <a:buChar char="–"/>
        <a:defRPr>
          <a:solidFill>
            <a:schemeClr val="tx1"/>
          </a:solidFill>
          <a:latin typeface="+mn-lt"/>
          <a:ea typeface="+mn-ea"/>
        </a:defRPr>
      </a:lvl4pPr>
      <a:lvl5pPr marL="1254125" indent="-265113" algn="l" rtl="0" eaLnBrk="0" fontAlgn="base" hangingPunct="0">
        <a:spcBef>
          <a:spcPct val="0"/>
        </a:spcBef>
        <a:spcAft>
          <a:spcPct val="40000"/>
        </a:spcAft>
        <a:buChar char="»"/>
        <a:defRPr>
          <a:solidFill>
            <a:schemeClr val="tx1"/>
          </a:solidFill>
          <a:latin typeface="+mn-lt"/>
          <a:ea typeface="+mn-ea"/>
        </a:defRPr>
      </a:lvl5pPr>
      <a:lvl6pPr marL="1711325" indent="-265113" algn="l" rtl="0" eaLnBrk="1" fontAlgn="base" hangingPunct="1">
        <a:spcBef>
          <a:spcPct val="0"/>
        </a:spcBef>
        <a:spcAft>
          <a:spcPct val="40000"/>
        </a:spcAft>
        <a:buChar char="»"/>
        <a:defRPr>
          <a:solidFill>
            <a:schemeClr val="tx1"/>
          </a:solidFill>
          <a:latin typeface="+mn-lt"/>
          <a:ea typeface="+mn-ea"/>
        </a:defRPr>
      </a:lvl6pPr>
      <a:lvl7pPr marL="2168525" indent="-265113" algn="l" rtl="0" eaLnBrk="1" fontAlgn="base" hangingPunct="1">
        <a:spcBef>
          <a:spcPct val="0"/>
        </a:spcBef>
        <a:spcAft>
          <a:spcPct val="40000"/>
        </a:spcAft>
        <a:buChar char="»"/>
        <a:defRPr>
          <a:solidFill>
            <a:schemeClr val="tx1"/>
          </a:solidFill>
          <a:latin typeface="+mn-lt"/>
          <a:ea typeface="+mn-ea"/>
        </a:defRPr>
      </a:lvl7pPr>
      <a:lvl8pPr marL="2625725" indent="-265113" algn="l" rtl="0" eaLnBrk="1" fontAlgn="base" hangingPunct="1">
        <a:spcBef>
          <a:spcPct val="0"/>
        </a:spcBef>
        <a:spcAft>
          <a:spcPct val="40000"/>
        </a:spcAft>
        <a:buChar char="»"/>
        <a:defRPr>
          <a:solidFill>
            <a:schemeClr val="tx1"/>
          </a:solidFill>
          <a:latin typeface="+mn-lt"/>
          <a:ea typeface="+mn-ea"/>
        </a:defRPr>
      </a:lvl8pPr>
      <a:lvl9pPr marL="3082925" indent="-265113" algn="l" rtl="0" eaLnBrk="1" fontAlgn="base" hangingPunct="1">
        <a:spcBef>
          <a:spcPct val="0"/>
        </a:spcBef>
        <a:spcAft>
          <a:spcPct val="4000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Excel_97-2003____1.xls"/><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Excel_97-2003____2.xls"/><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oleObject" Target="../embeddings/Microsoft_Office_Excel_97-2003____3.xls"/><Relationship Id="rId7"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97-2003____4.xls"/><Relationship Id="rId2" Type="http://schemas.openxmlformats.org/officeDocument/2006/relationships/slideLayout" Target="../slideLayouts/slideLayout4.xml"/><Relationship Id="rId1" Type="http://schemas.openxmlformats.org/officeDocument/2006/relationships/vmlDrawing" Target="../drawings/vmlDrawing6.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Excel_97-2003____5.xls"/><Relationship Id="rId2" Type="http://schemas.openxmlformats.org/officeDocument/2006/relationships/slideLayout" Target="../slideLayouts/slideLayout4.xml"/><Relationship Id="rId1" Type="http://schemas.openxmlformats.org/officeDocument/2006/relationships/vmlDrawing" Target="../drawings/vmlDrawing7.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395536" y="2708920"/>
            <a:ext cx="8352928" cy="835025"/>
          </a:xfrm>
        </p:spPr>
        <p:txBody>
          <a:bodyPr>
            <a:noAutofit/>
          </a:bodyPr>
          <a:lstStyle/>
          <a:p>
            <a:pPr>
              <a:lnSpc>
                <a:spcPct val="150000"/>
              </a:lnSpc>
            </a:pPr>
            <a:r>
              <a:rPr lang="zh-CN" altLang="zh-CN" sz="4800" dirty="0" smtClean="0">
                <a:latin typeface="微软雅黑" pitchFamily="34" charset="-122"/>
                <a:ea typeface="微软雅黑" pitchFamily="34" charset="-122"/>
              </a:rPr>
              <a:t>如何应用连花清瘟胶囊</a:t>
            </a:r>
            <a:r>
              <a:rPr lang="en-US" altLang="zh-CN" sz="4800" dirty="0" smtClean="0">
                <a:latin typeface="微软雅黑" pitchFamily="34" charset="-122"/>
                <a:ea typeface="微软雅黑" pitchFamily="34" charset="-122"/>
              </a:rPr>
              <a:t>/</a:t>
            </a:r>
            <a:r>
              <a:rPr lang="zh-CN" altLang="zh-CN" sz="4800" dirty="0" smtClean="0">
                <a:latin typeface="微软雅黑" pitchFamily="34" charset="-122"/>
                <a:ea typeface="微软雅黑" pitchFamily="34" charset="-122"/>
              </a:rPr>
              <a:t>颗粒防治禽流感</a:t>
            </a:r>
            <a:r>
              <a:rPr lang="zh-CN" altLang="zh-CN" sz="4800" dirty="0" smtClean="0"/>
              <a:t/>
            </a:r>
            <a:br>
              <a:rPr lang="zh-CN" altLang="zh-CN" sz="4800" dirty="0" smtClean="0"/>
            </a:br>
            <a:endParaRPr lang="zh-CN" altLang="en-US" sz="4800" b="1" dirty="0">
              <a:latin typeface="微软雅黑" pitchFamily="34" charset="-122"/>
              <a:ea typeface="微软雅黑" pitchFamily="34" charset="-122"/>
            </a:endParaRPr>
          </a:p>
        </p:txBody>
      </p:sp>
    </p:spTree>
    <p:extLst>
      <p:ext uri="{BB962C8B-B14F-4D97-AF65-F5344CB8AC3E}">
        <p14:creationId xmlns:p14="http://schemas.microsoft.com/office/powerpoint/2010/main" xmlns="" val="3455267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0"/>
          <p:cNvSpPr txBox="1">
            <a:spLocks noChangeArrowheads="1"/>
          </p:cNvSpPr>
          <p:nvPr/>
        </p:nvSpPr>
        <p:spPr bwMode="auto">
          <a:xfrm>
            <a:off x="0" y="2132856"/>
            <a:ext cx="8473381" cy="4198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50000"/>
              </a:lnSpc>
            </a:pPr>
            <a:r>
              <a:rPr lang="zh-CN" altLang="en-US" b="1" dirty="0" smtClean="0">
                <a:solidFill>
                  <a:srgbClr val="000000"/>
                </a:solidFill>
                <a:latin typeface="微软雅黑" pitchFamily="34" charset="-122"/>
                <a:ea typeface="微软雅黑" pitchFamily="34" charset="-122"/>
                <a:cs typeface="Times New Roman" pitchFamily="18" charset="0"/>
              </a:rPr>
              <a:t>列入国家基本药物目录</a:t>
            </a:r>
            <a:endParaRPr lang="en-US" altLang="zh-CN" b="1" dirty="0" smtClean="0">
              <a:solidFill>
                <a:srgbClr val="000000"/>
              </a:solidFill>
              <a:latin typeface="微软雅黑" pitchFamily="34" charset="-122"/>
              <a:ea typeface="微软雅黑" pitchFamily="34" charset="-122"/>
              <a:cs typeface="Times New Roman" pitchFamily="18" charset="0"/>
            </a:endParaRPr>
          </a:p>
          <a:p>
            <a:pPr lvl="1" eaLnBrk="1" hangingPunct="1">
              <a:lnSpc>
                <a:spcPct val="150000"/>
              </a:lnSpc>
            </a:pPr>
            <a:r>
              <a:rPr lang="zh-CN" altLang="en-US" b="1" dirty="0" smtClean="0">
                <a:solidFill>
                  <a:srgbClr val="000000"/>
                </a:solidFill>
                <a:latin typeface="微软雅黑" pitchFamily="34" charset="-122"/>
                <a:ea typeface="微软雅黑" pitchFamily="34" charset="-122"/>
                <a:cs typeface="Times New Roman" pitchFamily="18" charset="0"/>
              </a:rPr>
              <a:t>国家医保品种</a:t>
            </a:r>
            <a:endParaRPr lang="en-US" altLang="zh-CN" b="1" dirty="0" smtClean="0">
              <a:solidFill>
                <a:srgbClr val="000000"/>
              </a:solidFill>
              <a:latin typeface="微软雅黑" pitchFamily="34" charset="-122"/>
              <a:ea typeface="微软雅黑" pitchFamily="34" charset="-122"/>
              <a:cs typeface="Times New Roman" pitchFamily="18" charset="0"/>
            </a:endParaRPr>
          </a:p>
          <a:p>
            <a:pPr lvl="1" eaLnBrk="1" hangingPunct="1">
              <a:lnSpc>
                <a:spcPct val="150000"/>
              </a:lnSpc>
            </a:pPr>
            <a:r>
              <a:rPr lang="zh-CN" altLang="zh-CN" b="1" dirty="0" smtClean="0">
                <a:solidFill>
                  <a:srgbClr val="000000"/>
                </a:solidFill>
                <a:latin typeface="微软雅黑" pitchFamily="34" charset="-122"/>
                <a:ea typeface="微软雅黑" pitchFamily="34" charset="-122"/>
                <a:cs typeface="Times New Roman" pitchFamily="18" charset="0"/>
              </a:rPr>
              <a:t>卫生部</a:t>
            </a:r>
            <a:r>
              <a:rPr lang="zh-CN" altLang="zh-CN" b="1" dirty="0">
                <a:solidFill>
                  <a:srgbClr val="000000"/>
                </a:solidFill>
                <a:latin typeface="微软雅黑" pitchFamily="34" charset="-122"/>
                <a:ea typeface="微软雅黑" pitchFamily="34" charset="-122"/>
                <a:cs typeface="Times New Roman" pitchFamily="18" charset="0"/>
              </a:rPr>
              <a:t>《人禽流感诊疗方案</a:t>
            </a:r>
            <a:r>
              <a:rPr lang="en-US" altLang="zh-CN" b="1" dirty="0">
                <a:solidFill>
                  <a:srgbClr val="000000"/>
                </a:solidFill>
                <a:latin typeface="微软雅黑" pitchFamily="34" charset="-122"/>
                <a:ea typeface="微软雅黑" pitchFamily="34" charset="-122"/>
                <a:cs typeface="Times New Roman" pitchFamily="18" charset="0"/>
              </a:rPr>
              <a:t>(2006)</a:t>
            </a:r>
            <a:r>
              <a:rPr lang="zh-CN" altLang="zh-CN" b="1" dirty="0">
                <a:solidFill>
                  <a:srgbClr val="000000"/>
                </a:solidFill>
                <a:latin typeface="微软雅黑" pitchFamily="34" charset="-122"/>
                <a:ea typeface="微软雅黑" pitchFamily="34" charset="-122"/>
                <a:cs typeface="Times New Roman" pitchFamily="18" charset="0"/>
              </a:rPr>
              <a:t>》</a:t>
            </a:r>
          </a:p>
          <a:p>
            <a:pPr lvl="1" eaLnBrk="1" hangingPunct="1">
              <a:lnSpc>
                <a:spcPct val="150000"/>
              </a:lnSpc>
            </a:pPr>
            <a:r>
              <a:rPr lang="zh-CN" altLang="zh-CN" b="1" dirty="0">
                <a:solidFill>
                  <a:srgbClr val="000000"/>
                </a:solidFill>
                <a:latin typeface="微软雅黑" pitchFamily="34" charset="-122"/>
                <a:ea typeface="微软雅黑" pitchFamily="34" charset="-122"/>
                <a:cs typeface="Times New Roman" pitchFamily="18" charset="0"/>
              </a:rPr>
              <a:t>国家中医药管理局《关于在震区灾后</a:t>
            </a:r>
            <a:r>
              <a:rPr lang="zh-CN" altLang="zh-CN" b="1" dirty="0" smtClean="0">
                <a:solidFill>
                  <a:srgbClr val="000000"/>
                </a:solidFill>
                <a:latin typeface="微软雅黑" pitchFamily="34" charset="-122"/>
                <a:ea typeface="微软雅黑" pitchFamily="34" charset="-122"/>
                <a:cs typeface="Times New Roman" pitchFamily="18" charset="0"/>
              </a:rPr>
              <a:t>疾病防治中</a:t>
            </a:r>
            <a:endParaRPr lang="en-US" altLang="zh-CN" b="1" dirty="0" smtClean="0">
              <a:solidFill>
                <a:srgbClr val="000000"/>
              </a:solidFill>
              <a:latin typeface="微软雅黑" pitchFamily="34" charset="-122"/>
              <a:ea typeface="微软雅黑" pitchFamily="34" charset="-122"/>
              <a:cs typeface="Times New Roman" pitchFamily="18" charset="0"/>
            </a:endParaRPr>
          </a:p>
          <a:p>
            <a:pPr lvl="1" eaLnBrk="1" hangingPunct="1">
              <a:lnSpc>
                <a:spcPct val="150000"/>
              </a:lnSpc>
            </a:pPr>
            <a:r>
              <a:rPr lang="zh-CN" altLang="zh-CN" b="1" dirty="0" smtClean="0">
                <a:solidFill>
                  <a:srgbClr val="000000"/>
                </a:solidFill>
                <a:latin typeface="微软雅黑" pitchFamily="34" charset="-122"/>
                <a:ea typeface="微软雅黑" pitchFamily="34" charset="-122"/>
                <a:cs typeface="Times New Roman" pitchFamily="18" charset="0"/>
              </a:rPr>
              <a:t>应用</a:t>
            </a:r>
            <a:r>
              <a:rPr lang="zh-CN" altLang="zh-CN" b="1" dirty="0">
                <a:solidFill>
                  <a:srgbClr val="000000"/>
                </a:solidFill>
                <a:latin typeface="微软雅黑" pitchFamily="34" charset="-122"/>
                <a:ea typeface="微软雅黑" pitchFamily="34" charset="-122"/>
                <a:cs typeface="Times New Roman" pitchFamily="18" charset="0"/>
              </a:rPr>
              <a:t>中医药方法的指导意见</a:t>
            </a:r>
            <a:r>
              <a:rPr lang="en-US" altLang="zh-CN" b="1" dirty="0">
                <a:solidFill>
                  <a:srgbClr val="000000"/>
                </a:solidFill>
                <a:latin typeface="微软雅黑" pitchFamily="34" charset="-122"/>
                <a:ea typeface="微软雅黑" pitchFamily="34" charset="-122"/>
                <a:cs typeface="Times New Roman" pitchFamily="18" charset="0"/>
              </a:rPr>
              <a:t>(2008)</a:t>
            </a:r>
            <a:r>
              <a:rPr lang="zh-CN" altLang="zh-CN" b="1" dirty="0">
                <a:solidFill>
                  <a:srgbClr val="000000"/>
                </a:solidFill>
                <a:latin typeface="微软雅黑" pitchFamily="34" charset="-122"/>
                <a:ea typeface="微软雅黑" pitchFamily="34" charset="-122"/>
                <a:cs typeface="Times New Roman" pitchFamily="18" charset="0"/>
              </a:rPr>
              <a:t>》推荐用药</a:t>
            </a:r>
          </a:p>
          <a:p>
            <a:pPr lvl="1" eaLnBrk="1" hangingPunct="1">
              <a:lnSpc>
                <a:spcPct val="150000"/>
              </a:lnSpc>
            </a:pPr>
            <a:r>
              <a:rPr lang="zh-CN" altLang="zh-CN" b="1" dirty="0">
                <a:solidFill>
                  <a:srgbClr val="000000"/>
                </a:solidFill>
                <a:latin typeface="微软雅黑" pitchFamily="34" charset="-122"/>
                <a:ea typeface="微软雅黑" pitchFamily="34" charset="-122"/>
                <a:cs typeface="Times New Roman" pitchFamily="18" charset="0"/>
              </a:rPr>
              <a:t>卫生部《人感染甲型</a:t>
            </a:r>
            <a:r>
              <a:rPr lang="en-US" altLang="zh-CN" b="1" dirty="0">
                <a:solidFill>
                  <a:srgbClr val="000000"/>
                </a:solidFill>
                <a:latin typeface="微软雅黑" pitchFamily="34" charset="-122"/>
                <a:ea typeface="微软雅黑" pitchFamily="34" charset="-122"/>
                <a:cs typeface="Times New Roman" pitchFamily="18" charset="0"/>
              </a:rPr>
              <a:t>H1N1</a:t>
            </a:r>
            <a:r>
              <a:rPr lang="zh-CN" altLang="zh-CN" b="1" dirty="0">
                <a:solidFill>
                  <a:srgbClr val="000000"/>
                </a:solidFill>
                <a:latin typeface="微软雅黑" pitchFamily="34" charset="-122"/>
                <a:ea typeface="微软雅黑" pitchFamily="34" charset="-122"/>
                <a:cs typeface="Times New Roman" pitchFamily="18" charset="0"/>
              </a:rPr>
              <a:t>流感诊疗方案</a:t>
            </a:r>
            <a:r>
              <a:rPr lang="en-US" altLang="zh-CN" b="1" dirty="0">
                <a:solidFill>
                  <a:srgbClr val="000000"/>
                </a:solidFill>
                <a:latin typeface="微软雅黑" pitchFamily="34" charset="-122"/>
                <a:ea typeface="微软雅黑" pitchFamily="34" charset="-122"/>
                <a:cs typeface="Times New Roman" pitchFamily="18" charset="0"/>
              </a:rPr>
              <a:t>(2009)</a:t>
            </a:r>
            <a:r>
              <a:rPr lang="zh-CN" altLang="zh-CN" b="1" dirty="0" smtClean="0">
                <a:solidFill>
                  <a:srgbClr val="000000"/>
                </a:solidFill>
                <a:latin typeface="微软雅黑" pitchFamily="34" charset="-122"/>
                <a:ea typeface="微软雅黑" pitchFamily="34" charset="-122"/>
                <a:cs typeface="Times New Roman" pitchFamily="18" charset="0"/>
              </a:rPr>
              <a:t>》</a:t>
            </a:r>
            <a:endParaRPr lang="en-US" altLang="zh-CN" b="1" dirty="0" smtClean="0">
              <a:solidFill>
                <a:srgbClr val="000000"/>
              </a:solidFill>
              <a:latin typeface="微软雅黑" pitchFamily="34" charset="-122"/>
              <a:ea typeface="微软雅黑" pitchFamily="34" charset="-122"/>
              <a:cs typeface="Times New Roman" pitchFamily="18" charset="0"/>
            </a:endParaRPr>
          </a:p>
          <a:p>
            <a:pPr lvl="1" eaLnBrk="1" hangingPunct="1">
              <a:lnSpc>
                <a:spcPct val="150000"/>
              </a:lnSpc>
            </a:pPr>
            <a:r>
              <a:rPr lang="zh-CN" altLang="zh-CN" b="1" dirty="0" smtClean="0">
                <a:solidFill>
                  <a:srgbClr val="000000"/>
                </a:solidFill>
                <a:latin typeface="微软雅黑" pitchFamily="34" charset="-122"/>
                <a:ea typeface="微软雅黑" pitchFamily="34" charset="-122"/>
                <a:cs typeface="Times New Roman" pitchFamily="18" charset="0"/>
              </a:rPr>
              <a:t>及</a:t>
            </a:r>
            <a:r>
              <a:rPr lang="zh-CN" altLang="zh-CN" b="1" dirty="0">
                <a:solidFill>
                  <a:srgbClr val="000000"/>
                </a:solidFill>
                <a:latin typeface="微软雅黑" pitchFamily="34" charset="-122"/>
                <a:ea typeface="微软雅黑" pitchFamily="34" charset="-122"/>
                <a:cs typeface="Times New Roman" pitchFamily="18" charset="0"/>
              </a:rPr>
              <a:t>《中药饮片和中成药的储备品种</a:t>
            </a:r>
            <a:r>
              <a:rPr lang="en-US" altLang="zh-CN" b="1" dirty="0">
                <a:solidFill>
                  <a:srgbClr val="000000"/>
                </a:solidFill>
                <a:latin typeface="微软雅黑" pitchFamily="34" charset="-122"/>
                <a:ea typeface="微软雅黑" pitchFamily="34" charset="-122"/>
                <a:cs typeface="Times New Roman" pitchFamily="18" charset="0"/>
              </a:rPr>
              <a:t>(2009)</a:t>
            </a:r>
            <a:r>
              <a:rPr lang="zh-CN" altLang="zh-CN" b="1" dirty="0">
                <a:solidFill>
                  <a:srgbClr val="000000"/>
                </a:solidFill>
                <a:latin typeface="微软雅黑" pitchFamily="34" charset="-122"/>
                <a:ea typeface="微软雅黑" pitchFamily="34" charset="-122"/>
                <a:cs typeface="Times New Roman" pitchFamily="18" charset="0"/>
              </a:rPr>
              <a:t>》</a:t>
            </a:r>
          </a:p>
          <a:p>
            <a:pPr lvl="1" eaLnBrk="1" hangingPunct="1">
              <a:lnSpc>
                <a:spcPct val="150000"/>
              </a:lnSpc>
            </a:pPr>
            <a:r>
              <a:rPr lang="zh-CN" altLang="zh-CN" b="1" dirty="0" smtClean="0">
                <a:solidFill>
                  <a:srgbClr val="000000"/>
                </a:solidFill>
                <a:latin typeface="微软雅黑" pitchFamily="34" charset="-122"/>
                <a:ea typeface="微软雅黑" pitchFamily="34" charset="-122"/>
                <a:cs typeface="Times New Roman" pitchFamily="18" charset="0"/>
              </a:rPr>
              <a:t>卫生部《流行性感冒诊断与治疗指南</a:t>
            </a:r>
            <a:r>
              <a:rPr lang="en-US" altLang="zh-CN" b="1" dirty="0" smtClean="0">
                <a:solidFill>
                  <a:srgbClr val="000000"/>
                </a:solidFill>
                <a:latin typeface="微软雅黑" pitchFamily="34" charset="-122"/>
                <a:ea typeface="微软雅黑" pitchFamily="34" charset="-122"/>
                <a:cs typeface="Times New Roman" pitchFamily="18" charset="0"/>
              </a:rPr>
              <a:t>(2011)</a:t>
            </a:r>
            <a:r>
              <a:rPr lang="zh-CN" altLang="zh-CN" b="1" dirty="0" smtClean="0">
                <a:solidFill>
                  <a:srgbClr val="000000"/>
                </a:solidFill>
                <a:latin typeface="微软雅黑" pitchFamily="34" charset="-122"/>
                <a:ea typeface="微软雅黑" pitchFamily="34" charset="-122"/>
                <a:cs typeface="Times New Roman" pitchFamily="18" charset="0"/>
              </a:rPr>
              <a:t>》</a:t>
            </a:r>
          </a:p>
          <a:p>
            <a:pPr lvl="1" eaLnBrk="1" hangingPunct="1">
              <a:lnSpc>
                <a:spcPct val="150000"/>
              </a:lnSpc>
            </a:pPr>
            <a:r>
              <a:rPr lang="zh-CN" altLang="zh-CN" b="1" dirty="0" smtClean="0">
                <a:solidFill>
                  <a:srgbClr val="000000"/>
                </a:solidFill>
                <a:latin typeface="微软雅黑" pitchFamily="34" charset="-122"/>
                <a:ea typeface="微软雅黑" pitchFamily="34" charset="-122"/>
                <a:cs typeface="Times New Roman" pitchFamily="18" charset="0"/>
              </a:rPr>
              <a:t>国家</a:t>
            </a:r>
            <a:r>
              <a:rPr lang="zh-CN" altLang="zh-CN" b="1" dirty="0">
                <a:solidFill>
                  <a:srgbClr val="000000"/>
                </a:solidFill>
                <a:latin typeface="微软雅黑" pitchFamily="34" charset="-122"/>
                <a:ea typeface="微软雅黑" pitchFamily="34" charset="-122"/>
                <a:cs typeface="Times New Roman" pitchFamily="18" charset="0"/>
              </a:rPr>
              <a:t>中医药管理局《乙型流感中医药防治方案</a:t>
            </a:r>
            <a:r>
              <a:rPr lang="en-US" altLang="zh-CN" b="1" dirty="0">
                <a:solidFill>
                  <a:srgbClr val="000000"/>
                </a:solidFill>
                <a:latin typeface="微软雅黑" pitchFamily="34" charset="-122"/>
                <a:ea typeface="微软雅黑" pitchFamily="34" charset="-122"/>
                <a:cs typeface="Times New Roman" pitchFamily="18" charset="0"/>
              </a:rPr>
              <a:t>(2012)</a:t>
            </a:r>
            <a:r>
              <a:rPr lang="zh-CN" altLang="zh-CN" b="1" dirty="0">
                <a:solidFill>
                  <a:srgbClr val="000000"/>
                </a:solidFill>
                <a:latin typeface="微软雅黑" pitchFamily="34" charset="-122"/>
                <a:ea typeface="微软雅黑" pitchFamily="34" charset="-122"/>
                <a:cs typeface="Times New Roman" pitchFamily="18" charset="0"/>
              </a:rPr>
              <a:t>》</a:t>
            </a:r>
          </a:p>
          <a:p>
            <a:pPr lvl="1" eaLnBrk="1" hangingPunct="1">
              <a:lnSpc>
                <a:spcPct val="150000"/>
              </a:lnSpc>
            </a:pPr>
            <a:r>
              <a:rPr lang="zh-CN" altLang="zh-CN" b="1" dirty="0">
                <a:solidFill>
                  <a:srgbClr val="000000"/>
                </a:solidFill>
                <a:latin typeface="微软雅黑" pitchFamily="34" charset="-122"/>
                <a:ea typeface="微软雅黑" pitchFamily="34" charset="-122"/>
                <a:cs typeface="Times New Roman" pitchFamily="18" charset="0"/>
              </a:rPr>
              <a:t>国家中医药管理局《风湿肺热病（非重症社区获得性肺炎）诊疗方案</a:t>
            </a:r>
            <a:r>
              <a:rPr lang="en-US" altLang="zh-CN" b="1" dirty="0">
                <a:solidFill>
                  <a:srgbClr val="000000"/>
                </a:solidFill>
                <a:latin typeface="微软雅黑" pitchFamily="34" charset="-122"/>
                <a:ea typeface="微软雅黑" pitchFamily="34" charset="-122"/>
                <a:cs typeface="Times New Roman" pitchFamily="18" charset="0"/>
              </a:rPr>
              <a:t>(2012)</a:t>
            </a:r>
            <a:r>
              <a:rPr lang="zh-CN" altLang="zh-CN" b="1" dirty="0" smtClean="0">
                <a:solidFill>
                  <a:srgbClr val="000000"/>
                </a:solidFill>
                <a:latin typeface="微软雅黑" pitchFamily="34" charset="-122"/>
                <a:ea typeface="微软雅黑" pitchFamily="34" charset="-122"/>
                <a:cs typeface="Times New Roman" pitchFamily="18" charset="0"/>
              </a:rPr>
              <a:t>》</a:t>
            </a:r>
            <a:endParaRPr lang="zh-CN" altLang="zh-CN" b="1" dirty="0">
              <a:solidFill>
                <a:srgbClr val="000000"/>
              </a:solidFill>
              <a:latin typeface="微软雅黑" pitchFamily="34" charset="-122"/>
              <a:ea typeface="微软雅黑" pitchFamily="34" charset="-122"/>
              <a:cs typeface="Times New Roman" pitchFamily="18" charset="0"/>
            </a:endParaRPr>
          </a:p>
        </p:txBody>
      </p:sp>
      <p:pic>
        <p:nvPicPr>
          <p:cNvPr id="5" name="Picture 5" descr="连花双包装"/>
          <p:cNvPicPr>
            <a:picLocks noChangeAspect="1" noChangeArrowheads="1"/>
          </p:cNvPicPr>
          <p:nvPr/>
        </p:nvPicPr>
        <p:blipFill>
          <a:blip r:embed="rId2" cstate="print">
            <a:extLst>
              <a:ext uri="{28A0092B-C50C-407E-A947-70E740481C1C}">
                <a14:useLocalDpi xmlns:a14="http://schemas.microsoft.com/office/drawing/2010/main" xmlns="" val="0"/>
              </a:ext>
            </a:extLst>
          </a:blip>
          <a:srcRect l="7875" t="7269" r="5501"/>
          <a:stretch>
            <a:fillRect/>
          </a:stretch>
        </p:blipFill>
        <p:spPr bwMode="auto">
          <a:xfrm>
            <a:off x="5652120" y="1916832"/>
            <a:ext cx="3232392" cy="367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7"/>
          <p:cNvGrpSpPr>
            <a:grpSpLocks/>
          </p:cNvGrpSpPr>
          <p:nvPr/>
        </p:nvGrpSpPr>
        <p:grpSpPr bwMode="auto">
          <a:xfrm>
            <a:off x="220633" y="916291"/>
            <a:ext cx="8639175" cy="46038"/>
            <a:chOff x="131" y="799"/>
            <a:chExt cx="5442" cy="29"/>
          </a:xfrm>
        </p:grpSpPr>
        <p:sp>
          <p:nvSpPr>
            <p:cNvPr id="7" name="Line 8"/>
            <p:cNvSpPr>
              <a:spLocks noChangeShapeType="1"/>
            </p:cNvSpPr>
            <p:nvPr/>
          </p:nvSpPr>
          <p:spPr bwMode="gray">
            <a:xfrm>
              <a:off x="131" y="799"/>
              <a:ext cx="5386" cy="0"/>
            </a:xfrm>
            <a:prstGeom prst="line">
              <a:avLst/>
            </a:prstGeom>
            <a:noFill/>
            <a:ln w="19050">
              <a:solidFill>
                <a:srgbClr val="18185E"/>
              </a:solidFill>
              <a:round/>
              <a:headEnd/>
              <a:tailEnd/>
            </a:ln>
            <a:extLst>
              <a:ext uri="{909E8E84-426E-40DD-AFC4-6F175D3DCCD1}">
                <a14:hiddenFill xmlns:a14="http://schemas.microsoft.com/office/drawing/2010/main" xmlns="">
                  <a:noFill/>
                </a14:hiddenFill>
              </a:ext>
            </a:extLst>
          </p:spPr>
          <p:txBody>
            <a:bodyPr rot="10800000" wrap="none" anchor="ctr"/>
            <a:lstStyle/>
            <a:p>
              <a:endParaRPr lang="zh-CN" altLang="en-US"/>
            </a:p>
          </p:txBody>
        </p:sp>
        <p:sp>
          <p:nvSpPr>
            <p:cNvPr id="8" name="Line 9"/>
            <p:cNvSpPr>
              <a:spLocks noChangeShapeType="1"/>
            </p:cNvSpPr>
            <p:nvPr/>
          </p:nvSpPr>
          <p:spPr bwMode="gray">
            <a:xfrm>
              <a:off x="187" y="828"/>
              <a:ext cx="5386" cy="0"/>
            </a:xfrm>
            <a:prstGeom prst="line">
              <a:avLst/>
            </a:prstGeom>
            <a:noFill/>
            <a:ln w="38100">
              <a:solidFill>
                <a:srgbClr val="18185E"/>
              </a:solidFill>
              <a:round/>
              <a:headEnd/>
              <a:tailEnd/>
            </a:ln>
            <a:extLst>
              <a:ext uri="{909E8E84-426E-40DD-AFC4-6F175D3DCCD1}">
                <a14:hiddenFill xmlns:a14="http://schemas.microsoft.com/office/drawing/2010/main" xmlns="">
                  <a:noFill/>
                </a14:hiddenFill>
              </a:ext>
            </a:extLst>
          </p:spPr>
          <p:txBody>
            <a:bodyPr rot="10800000" wrap="none" anchor="ctr"/>
            <a:lstStyle/>
            <a:p>
              <a:endParaRPr lang="zh-CN" altLang="en-US"/>
            </a:p>
          </p:txBody>
        </p:sp>
      </p:grpSp>
      <p:sp>
        <p:nvSpPr>
          <p:cNvPr id="12" name="矩形 11"/>
          <p:cNvSpPr/>
          <p:nvPr/>
        </p:nvSpPr>
        <p:spPr>
          <a:xfrm>
            <a:off x="-79437" y="1130605"/>
            <a:ext cx="9358378" cy="866006"/>
          </a:xfrm>
          <a:prstGeom prst="rect">
            <a:avLst/>
          </a:prstGeom>
        </p:spPr>
        <p:txBody>
          <a:bodyPr wrap="square">
            <a:spAutoFit/>
          </a:bodyPr>
          <a:lstStyle/>
          <a:p>
            <a:pPr algn="ctr">
              <a:lnSpc>
                <a:spcPct val="120000"/>
              </a:lnSpc>
            </a:pPr>
            <a:r>
              <a:rPr lang="zh-CN" altLang="en-US" sz="2200" b="1" dirty="0" smtClean="0">
                <a:solidFill>
                  <a:srgbClr val="FF0000"/>
                </a:solidFill>
                <a:latin typeface="微软雅黑" pitchFamily="34" charset="-122"/>
                <a:ea typeface="微软雅黑" pitchFamily="34" charset="-122"/>
                <a:cs typeface="Times New Roman" pitchFamily="18" charset="0"/>
              </a:rPr>
              <a:t>国家卫计委</a:t>
            </a:r>
            <a:r>
              <a:rPr lang="en-US" altLang="zh-CN" sz="2200" b="1" dirty="0" smtClean="0">
                <a:solidFill>
                  <a:srgbClr val="FF0000"/>
                </a:solidFill>
                <a:latin typeface="微软雅黑" pitchFamily="34" charset="-122"/>
                <a:ea typeface="微软雅黑" pitchFamily="34" charset="-122"/>
                <a:cs typeface="Times New Roman" pitchFamily="18" charset="0"/>
              </a:rPr>
              <a:t>《</a:t>
            </a:r>
            <a:r>
              <a:rPr lang="zh-CN" altLang="en-US" sz="2200" b="1" dirty="0" smtClean="0">
                <a:solidFill>
                  <a:srgbClr val="FF0000"/>
                </a:solidFill>
                <a:latin typeface="微软雅黑" pitchFamily="34" charset="-122"/>
                <a:ea typeface="微软雅黑" pitchFamily="34" charset="-122"/>
                <a:cs typeface="Times New Roman" pitchFamily="18" charset="0"/>
              </a:rPr>
              <a:t>人感染</a:t>
            </a:r>
            <a:r>
              <a:rPr lang="en-US" altLang="en-US" sz="2200" b="1" dirty="0">
                <a:solidFill>
                  <a:srgbClr val="FF0000"/>
                </a:solidFill>
                <a:latin typeface="微软雅黑" pitchFamily="34" charset="-122"/>
                <a:ea typeface="微软雅黑" pitchFamily="34" charset="-122"/>
                <a:cs typeface="Times New Roman" pitchFamily="18" charset="0"/>
              </a:rPr>
              <a:t>H7N9</a:t>
            </a:r>
            <a:r>
              <a:rPr lang="zh-CN" altLang="en-US" sz="2200" b="1" dirty="0" smtClean="0">
                <a:solidFill>
                  <a:srgbClr val="FF0000"/>
                </a:solidFill>
                <a:latin typeface="微软雅黑" pitchFamily="34" charset="-122"/>
                <a:ea typeface="微软雅黑" pitchFamily="34" charset="-122"/>
                <a:cs typeface="Times New Roman" pitchFamily="18" charset="0"/>
              </a:rPr>
              <a:t>禽流感诊疗方案（</a:t>
            </a:r>
            <a:r>
              <a:rPr lang="en-US" altLang="en-US" sz="2200" b="1" dirty="0" smtClean="0">
                <a:solidFill>
                  <a:srgbClr val="FF0000"/>
                </a:solidFill>
                <a:latin typeface="微软雅黑" pitchFamily="34" charset="-122"/>
                <a:ea typeface="微软雅黑" pitchFamily="34" charset="-122"/>
                <a:cs typeface="Times New Roman" pitchFamily="18" charset="0"/>
              </a:rPr>
              <a:t>2013</a:t>
            </a:r>
            <a:r>
              <a:rPr lang="zh-CN" altLang="en-US" sz="2200" b="1" dirty="0" smtClean="0">
                <a:solidFill>
                  <a:srgbClr val="FF0000"/>
                </a:solidFill>
                <a:latin typeface="微软雅黑" pitchFamily="34" charset="-122"/>
                <a:ea typeface="微软雅黑" pitchFamily="34" charset="-122"/>
                <a:cs typeface="Times New Roman" pitchFamily="18" charset="0"/>
              </a:rPr>
              <a:t>第</a:t>
            </a:r>
            <a:r>
              <a:rPr lang="en-US" altLang="zh-CN" sz="2200" b="1" dirty="0" smtClean="0">
                <a:solidFill>
                  <a:srgbClr val="FF0000"/>
                </a:solidFill>
                <a:latin typeface="微软雅黑" pitchFamily="34" charset="-122"/>
                <a:ea typeface="微软雅黑" pitchFamily="34" charset="-122"/>
                <a:cs typeface="Times New Roman" pitchFamily="18" charset="0"/>
              </a:rPr>
              <a:t>1</a:t>
            </a:r>
            <a:r>
              <a:rPr lang="zh-CN" altLang="en-US" sz="2200" b="1" dirty="0" smtClean="0">
                <a:solidFill>
                  <a:srgbClr val="FF0000"/>
                </a:solidFill>
                <a:latin typeface="微软雅黑" pitchFamily="34" charset="-122"/>
                <a:ea typeface="微软雅黑" pitchFamily="34" charset="-122"/>
                <a:cs typeface="Times New Roman" pitchFamily="18" charset="0"/>
              </a:rPr>
              <a:t>版）</a:t>
            </a:r>
            <a:r>
              <a:rPr lang="en-US" altLang="zh-CN" sz="2200" b="1" dirty="0" smtClean="0">
                <a:solidFill>
                  <a:srgbClr val="FF0000"/>
                </a:solidFill>
                <a:latin typeface="微软雅黑" pitchFamily="34" charset="-122"/>
                <a:ea typeface="微软雅黑" pitchFamily="34" charset="-122"/>
                <a:cs typeface="Times New Roman" pitchFamily="18" charset="0"/>
              </a:rPr>
              <a:t>》</a:t>
            </a:r>
            <a:r>
              <a:rPr lang="zh-CN" altLang="en-US" sz="2200" b="1" dirty="0" smtClean="0">
                <a:solidFill>
                  <a:srgbClr val="FF0000"/>
                </a:solidFill>
                <a:latin typeface="微软雅黑" pitchFamily="34" charset="-122"/>
                <a:ea typeface="微软雅黑" pitchFamily="34" charset="-122"/>
                <a:cs typeface="Times New Roman" pitchFamily="18" charset="0"/>
              </a:rPr>
              <a:t>推荐用药</a:t>
            </a:r>
            <a:endParaRPr lang="en-US" altLang="zh-CN" sz="2200" b="1" dirty="0" smtClean="0">
              <a:solidFill>
                <a:srgbClr val="FF0000"/>
              </a:solidFill>
              <a:latin typeface="微软雅黑" pitchFamily="34" charset="-122"/>
              <a:ea typeface="微软雅黑" pitchFamily="34" charset="-122"/>
              <a:cs typeface="Times New Roman" pitchFamily="18" charset="0"/>
            </a:endParaRPr>
          </a:p>
          <a:p>
            <a:pPr algn="ctr">
              <a:lnSpc>
                <a:spcPct val="120000"/>
              </a:lnSpc>
            </a:pPr>
            <a:r>
              <a:rPr lang="zh-CN" altLang="en-US" sz="2200" b="1" dirty="0" smtClean="0">
                <a:solidFill>
                  <a:srgbClr val="FF0000"/>
                </a:solidFill>
                <a:latin typeface="微软雅黑" pitchFamily="34" charset="-122"/>
                <a:ea typeface="微软雅黑" pitchFamily="34" charset="-122"/>
                <a:cs typeface="Times New Roman" pitchFamily="18" charset="0"/>
              </a:rPr>
              <a:t>“连花清瘟胶囊治疗流行性感冒研究”获</a:t>
            </a:r>
            <a:r>
              <a:rPr lang="en-US" altLang="zh-CN" sz="2200" b="1" dirty="0" smtClean="0">
                <a:solidFill>
                  <a:srgbClr val="FF0000"/>
                </a:solidFill>
                <a:latin typeface="微软雅黑" pitchFamily="34" charset="-122"/>
                <a:ea typeface="微软雅黑" pitchFamily="34" charset="-122"/>
                <a:cs typeface="Times New Roman" pitchFamily="18" charset="0"/>
              </a:rPr>
              <a:t>2011</a:t>
            </a:r>
            <a:r>
              <a:rPr lang="zh-CN" altLang="en-US" sz="2200" b="1" dirty="0" smtClean="0">
                <a:solidFill>
                  <a:srgbClr val="FF0000"/>
                </a:solidFill>
                <a:latin typeface="微软雅黑" pitchFamily="34" charset="-122"/>
                <a:ea typeface="微软雅黑" pitchFamily="34" charset="-122"/>
                <a:cs typeface="Times New Roman" pitchFamily="18" charset="0"/>
              </a:rPr>
              <a:t>年国家科技进步二等奖</a:t>
            </a:r>
            <a:endParaRPr lang="en-US" altLang="zh-CN" sz="2200" b="1" dirty="0" smtClean="0">
              <a:solidFill>
                <a:srgbClr val="FF0000"/>
              </a:solidFill>
              <a:latin typeface="微软雅黑" pitchFamily="34" charset="-122"/>
              <a:ea typeface="微软雅黑" pitchFamily="34" charset="-122"/>
              <a:cs typeface="Times New Roman" pitchFamily="18" charset="0"/>
            </a:endParaRPr>
          </a:p>
        </p:txBody>
      </p:sp>
      <p:sp>
        <p:nvSpPr>
          <p:cNvPr id="14" name="TextBox 13"/>
          <p:cNvSpPr txBox="1"/>
          <p:nvPr/>
        </p:nvSpPr>
        <p:spPr>
          <a:xfrm>
            <a:off x="349191" y="188640"/>
            <a:ext cx="8429684" cy="646331"/>
          </a:xfrm>
          <a:prstGeom prst="rect">
            <a:avLst/>
          </a:prstGeom>
          <a:noFill/>
        </p:spPr>
        <p:txBody>
          <a:bodyPr wrap="square" rtlCol="0">
            <a:spAutoFit/>
          </a:bodyPr>
          <a:lstStyle/>
          <a:p>
            <a:pPr algn="ctr"/>
            <a:r>
              <a:rPr lang="zh-CN" altLang="en-US" sz="3600" b="1" dirty="0" smtClean="0">
                <a:latin typeface="微软雅黑" pitchFamily="34" charset="-122"/>
                <a:ea typeface="微软雅黑" pitchFamily="34" charset="-122"/>
              </a:rPr>
              <a:t>连花清瘟胶囊</a:t>
            </a:r>
            <a:r>
              <a:rPr lang="en-US" altLang="zh-CN" sz="3600" b="1" dirty="0" smtClean="0">
                <a:latin typeface="微软雅黑" pitchFamily="34" charset="-122"/>
                <a:ea typeface="微软雅黑" pitchFamily="34" charset="-122"/>
              </a:rPr>
              <a:t>/</a:t>
            </a:r>
            <a:r>
              <a:rPr lang="zh-CN" altLang="en-US" sz="3600" b="1" dirty="0" smtClean="0">
                <a:latin typeface="微软雅黑" pitchFamily="34" charset="-122"/>
                <a:ea typeface="微软雅黑" pitchFamily="34" charset="-122"/>
              </a:rPr>
              <a:t>颗粒防治</a:t>
            </a:r>
            <a:r>
              <a:rPr lang="zh-CN" altLang="en-US" sz="3600" b="1" dirty="0">
                <a:latin typeface="微软雅黑" pitchFamily="34" charset="-122"/>
                <a:ea typeface="微软雅黑" pitchFamily="34" charset="-122"/>
              </a:rPr>
              <a:t>多种</a:t>
            </a:r>
            <a:r>
              <a:rPr lang="zh-CN" altLang="en-US" sz="3600" b="1" dirty="0" smtClean="0">
                <a:latin typeface="微软雅黑" pitchFamily="34" charset="-122"/>
                <a:ea typeface="微软雅黑" pitchFamily="34" charset="-122"/>
              </a:rPr>
              <a:t>流感</a:t>
            </a:r>
            <a:endParaRPr lang="zh-CN" altLang="en-US" sz="36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32656"/>
            <a:ext cx="9144000" cy="608012"/>
          </a:xfrm>
        </p:spPr>
        <p:txBody>
          <a:bodyPr>
            <a:noAutofit/>
          </a:bodyPr>
          <a:lstStyle/>
          <a:p>
            <a:pPr algn="ctr"/>
            <a:r>
              <a:rPr lang="zh-CN" altLang="zh-CN" sz="2800" dirty="0" smtClean="0">
                <a:latin typeface="微软雅黑" pitchFamily="34" charset="-122"/>
                <a:ea typeface="微软雅黑" pitchFamily="34" charset="-122"/>
              </a:rPr>
              <a:t>治疗感冒和流感药物很多，连花清瘟有什么特色和优势？</a:t>
            </a:r>
            <a:br>
              <a:rPr lang="zh-CN" altLang="zh-CN" sz="2800" dirty="0" smtClean="0">
                <a:latin typeface="微软雅黑" pitchFamily="34" charset="-122"/>
                <a:ea typeface="微软雅黑" pitchFamily="34" charset="-122"/>
              </a:rPr>
            </a:br>
            <a:endParaRPr lang="zh-CN" altLang="en-US" sz="2800" b="1" dirty="0">
              <a:latin typeface="微软雅黑" pitchFamily="34" charset="-122"/>
              <a:ea typeface="微软雅黑" pitchFamily="34" charset="-122"/>
            </a:endParaRPr>
          </a:p>
        </p:txBody>
      </p:sp>
      <p:sp>
        <p:nvSpPr>
          <p:cNvPr id="3" name="内容占位符 2"/>
          <p:cNvSpPr>
            <a:spLocks noGrp="1"/>
          </p:cNvSpPr>
          <p:nvPr>
            <p:ph idx="1"/>
          </p:nvPr>
        </p:nvSpPr>
        <p:spPr>
          <a:xfrm>
            <a:off x="323528" y="1250950"/>
            <a:ext cx="8496944" cy="4525963"/>
          </a:xfrm>
        </p:spPr>
        <p:txBody>
          <a:bodyPr>
            <a:noAutofit/>
          </a:bodyPr>
          <a:lstStyle/>
          <a:p>
            <a:pPr>
              <a:lnSpc>
                <a:spcPct val="150000"/>
              </a:lnSpc>
            </a:pPr>
            <a:r>
              <a:rPr lang="zh-CN" altLang="zh-CN" dirty="0" smtClean="0">
                <a:latin typeface="微软雅黑" pitchFamily="34" charset="-122"/>
                <a:ea typeface="微软雅黑" pitchFamily="34" charset="-122"/>
              </a:rPr>
              <a:t>市场上治疗感冒、流感药种类繁多，但获得国家科技进步二等奖的品种只有连花清瘟胶囊，连花清瘟组方获得国家知识产权局</a:t>
            </a:r>
            <a:r>
              <a:rPr lang="en-US" altLang="zh-CN" dirty="0" smtClean="0">
                <a:latin typeface="微软雅黑" pitchFamily="34" charset="-122"/>
                <a:ea typeface="微软雅黑" pitchFamily="34" charset="-122"/>
              </a:rPr>
              <a:t>2005</a:t>
            </a:r>
            <a:r>
              <a:rPr lang="zh-CN" altLang="zh-CN" dirty="0" smtClean="0">
                <a:latin typeface="微软雅黑" pitchFamily="34" charset="-122"/>
                <a:ea typeface="微软雅黑" pitchFamily="34" charset="-122"/>
              </a:rPr>
              <a:t>年发明专利。该药以其理论独特、组方独特、疗效独特而受到医学专家的充分肯定。该药以中医络病理论为指导，把汉代名医张仲景《伤寒论》的麻杏石甘汤、明代名医吴又可《瘟疫论》应用大黄、清代温病学家治疗温热病名方银翘散化裁合为一个处方，同时加入调节免疫的红景天、清热解毒的板蓝根等，成为一个治感冒、抗流感的独特中药，该药汇聚了从汉代到清代传统中医药防治“瘟疫”（各种病毒类呼吸道传染病）的用药精华，从而形成不同于目前市场上各种感冒、流感药物的组方，也形成了该药独特的疗效，刚有症状时及时服用连花清瘟往往很快就可控制病情。</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xmlns="" val="1434269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76200" y="0"/>
            <a:ext cx="8763000" cy="6683375"/>
            <a:chOff x="76200" y="0"/>
            <a:chExt cx="8763000" cy="6683375"/>
          </a:xfrm>
        </p:grpSpPr>
        <p:sp>
          <p:nvSpPr>
            <p:cNvPr id="8194" name="AutoShape 2"/>
            <p:cNvSpPr>
              <a:spLocks noChangeArrowheads="1"/>
            </p:cNvSpPr>
            <p:nvPr/>
          </p:nvSpPr>
          <p:spPr bwMode="auto">
            <a:xfrm>
              <a:off x="5334000" y="5105400"/>
              <a:ext cx="1219200" cy="609600"/>
            </a:xfrm>
            <a:prstGeom prst="roundRect">
              <a:avLst>
                <a:gd name="adj" fmla="val 16667"/>
              </a:avLst>
            </a:prstGeom>
            <a:solidFill>
              <a:srgbClr val="00003E"/>
            </a:solidFill>
            <a:ln w="9525">
              <a:solidFill>
                <a:schemeClr val="tx1"/>
              </a:solidFill>
              <a:round/>
              <a:headEnd/>
              <a:tailEnd/>
            </a:ln>
          </p:spPr>
          <p:txBody>
            <a:bodyPr wrap="none" anchor="ctr"/>
            <a:lstStyle/>
            <a:p>
              <a:endParaRPr lang="zh-CN" altLang="en-US">
                <a:latin typeface="微软雅黑" pitchFamily="34" charset="-122"/>
                <a:ea typeface="微软雅黑" pitchFamily="34" charset="-122"/>
              </a:endParaRPr>
            </a:p>
          </p:txBody>
        </p:sp>
        <p:sp>
          <p:nvSpPr>
            <p:cNvPr id="8195" name="AutoShape 3"/>
            <p:cNvSpPr>
              <a:spLocks noChangeArrowheads="1"/>
            </p:cNvSpPr>
            <p:nvPr/>
          </p:nvSpPr>
          <p:spPr bwMode="auto">
            <a:xfrm>
              <a:off x="2438400" y="5105400"/>
              <a:ext cx="1219200" cy="609600"/>
            </a:xfrm>
            <a:prstGeom prst="roundRect">
              <a:avLst>
                <a:gd name="adj" fmla="val 16667"/>
              </a:avLst>
            </a:prstGeom>
            <a:solidFill>
              <a:srgbClr val="00003E"/>
            </a:solidFill>
            <a:ln w="9525">
              <a:solidFill>
                <a:schemeClr val="tx1"/>
              </a:solidFill>
              <a:round/>
              <a:headEnd/>
              <a:tailEnd/>
            </a:ln>
          </p:spPr>
          <p:txBody>
            <a:bodyPr wrap="none" anchor="ctr"/>
            <a:lstStyle/>
            <a:p>
              <a:endParaRPr lang="zh-CN" altLang="en-US">
                <a:latin typeface="微软雅黑" pitchFamily="34" charset="-122"/>
                <a:ea typeface="微软雅黑" pitchFamily="34" charset="-122"/>
              </a:endParaRPr>
            </a:p>
          </p:txBody>
        </p:sp>
        <p:sp>
          <p:nvSpPr>
            <p:cNvPr id="8196" name="AutoShape 4"/>
            <p:cNvSpPr>
              <a:spLocks noChangeArrowheads="1"/>
            </p:cNvSpPr>
            <p:nvPr/>
          </p:nvSpPr>
          <p:spPr bwMode="auto">
            <a:xfrm>
              <a:off x="2743200" y="2133600"/>
              <a:ext cx="3733800" cy="685800"/>
            </a:xfrm>
            <a:prstGeom prst="roundRect">
              <a:avLst>
                <a:gd name="adj" fmla="val 16667"/>
              </a:avLst>
            </a:prstGeom>
            <a:solidFill>
              <a:srgbClr val="00003E"/>
            </a:solidFill>
            <a:ln w="9525">
              <a:solidFill>
                <a:schemeClr val="tx1"/>
              </a:solidFill>
              <a:round/>
              <a:headEnd/>
              <a:tailEnd/>
            </a:ln>
          </p:spPr>
          <p:txBody>
            <a:bodyPr wrap="none" anchor="ctr"/>
            <a:lstStyle/>
            <a:p>
              <a:endParaRPr lang="zh-CN" altLang="en-US">
                <a:latin typeface="微软雅黑" pitchFamily="34" charset="-122"/>
                <a:ea typeface="微软雅黑" pitchFamily="34" charset="-122"/>
              </a:endParaRPr>
            </a:p>
          </p:txBody>
        </p:sp>
        <p:sp>
          <p:nvSpPr>
            <p:cNvPr id="8197" name="Text Box 5"/>
            <p:cNvSpPr txBox="1">
              <a:spLocks noChangeArrowheads="1"/>
            </p:cNvSpPr>
            <p:nvPr/>
          </p:nvSpPr>
          <p:spPr bwMode="auto">
            <a:xfrm>
              <a:off x="460375" y="2665413"/>
              <a:ext cx="1749425" cy="103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a:lnSpc>
                  <a:spcPct val="115000"/>
                </a:lnSpc>
              </a:pPr>
              <a:r>
                <a:rPr lang="zh-CN" altLang="en-US" b="1">
                  <a:solidFill>
                    <a:srgbClr val="000000"/>
                  </a:solidFill>
                  <a:latin typeface="微软雅黑" pitchFamily="34" charset="-122"/>
                  <a:ea typeface="微软雅黑" pitchFamily="34" charset="-122"/>
                </a:rPr>
                <a:t>发热恶寒</a:t>
              </a:r>
            </a:p>
            <a:p>
              <a:pPr algn="just">
                <a:lnSpc>
                  <a:spcPct val="115000"/>
                </a:lnSpc>
              </a:pPr>
              <a:r>
                <a:rPr lang="zh-CN" altLang="en-US" b="1">
                  <a:solidFill>
                    <a:srgbClr val="000000"/>
                  </a:solidFill>
                  <a:latin typeface="微软雅黑" pitchFamily="34" charset="-122"/>
                  <a:ea typeface="微软雅黑" pitchFamily="34" charset="-122"/>
                </a:rPr>
                <a:t>咳嗽鼻塞</a:t>
              </a:r>
            </a:p>
            <a:p>
              <a:pPr algn="just">
                <a:lnSpc>
                  <a:spcPct val="115000"/>
                </a:lnSpc>
              </a:pPr>
              <a:r>
                <a:rPr lang="zh-CN" altLang="en-US" b="1">
                  <a:solidFill>
                    <a:srgbClr val="000000"/>
                  </a:solidFill>
                  <a:latin typeface="微软雅黑" pitchFamily="34" charset="-122"/>
                  <a:ea typeface="微软雅黑" pitchFamily="34" charset="-122"/>
                </a:rPr>
                <a:t>周身疼痛</a:t>
              </a:r>
            </a:p>
          </p:txBody>
        </p:sp>
        <p:sp>
          <p:nvSpPr>
            <p:cNvPr id="8198" name="Text Box 7"/>
            <p:cNvSpPr txBox="1">
              <a:spLocks noChangeArrowheads="1"/>
            </p:cNvSpPr>
            <p:nvPr/>
          </p:nvSpPr>
          <p:spPr bwMode="auto">
            <a:xfrm>
              <a:off x="7231063" y="2668588"/>
              <a:ext cx="1211262" cy="99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a:lnSpc>
                  <a:spcPct val="110000"/>
                </a:lnSpc>
              </a:pPr>
              <a:r>
                <a:rPr lang="zh-CN" altLang="en-US" b="1">
                  <a:solidFill>
                    <a:srgbClr val="000000"/>
                  </a:solidFill>
                  <a:latin typeface="微软雅黑" pitchFamily="34" charset="-122"/>
                  <a:ea typeface="微软雅黑" pitchFamily="34" charset="-122"/>
                </a:rPr>
                <a:t>发热</a:t>
              </a:r>
            </a:p>
            <a:p>
              <a:pPr algn="just">
                <a:lnSpc>
                  <a:spcPct val="110000"/>
                </a:lnSpc>
              </a:pPr>
              <a:r>
                <a:rPr lang="zh-CN" altLang="en-US" b="1">
                  <a:solidFill>
                    <a:srgbClr val="000000"/>
                  </a:solidFill>
                  <a:latin typeface="微软雅黑" pitchFamily="34" charset="-122"/>
                  <a:ea typeface="微软雅黑" pitchFamily="34" charset="-122"/>
                </a:rPr>
                <a:t>口渴</a:t>
              </a:r>
            </a:p>
            <a:p>
              <a:pPr algn="just">
                <a:lnSpc>
                  <a:spcPct val="110000"/>
                </a:lnSpc>
              </a:pPr>
              <a:r>
                <a:rPr lang="zh-CN" altLang="en-US" b="1">
                  <a:solidFill>
                    <a:srgbClr val="000000"/>
                  </a:solidFill>
                  <a:latin typeface="微软雅黑" pitchFamily="34" charset="-122"/>
                  <a:ea typeface="微软雅黑" pitchFamily="34" charset="-122"/>
                </a:rPr>
                <a:t>咽痛</a:t>
              </a:r>
            </a:p>
          </p:txBody>
        </p:sp>
        <p:sp>
          <p:nvSpPr>
            <p:cNvPr id="8199" name="Text Box 8"/>
            <p:cNvSpPr txBox="1">
              <a:spLocks noChangeArrowheads="1"/>
            </p:cNvSpPr>
            <p:nvPr/>
          </p:nvSpPr>
          <p:spPr bwMode="auto">
            <a:xfrm>
              <a:off x="3810000" y="2819400"/>
              <a:ext cx="14763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zh-CN" altLang="en-US" b="1">
                  <a:solidFill>
                    <a:srgbClr val="000000"/>
                  </a:solidFill>
                  <a:latin typeface="微软雅黑" pitchFamily="34" charset="-122"/>
                  <a:ea typeface="微软雅黑" pitchFamily="34" charset="-122"/>
                </a:rPr>
                <a:t>卫气同治</a:t>
              </a:r>
            </a:p>
            <a:p>
              <a:pPr algn="ctr"/>
              <a:r>
                <a:rPr lang="zh-CN" altLang="en-US" b="1">
                  <a:solidFill>
                    <a:srgbClr val="000000"/>
                  </a:solidFill>
                  <a:latin typeface="微软雅黑" pitchFamily="34" charset="-122"/>
                  <a:ea typeface="微软雅黑" pitchFamily="34" charset="-122"/>
                </a:rPr>
                <a:t>表里双解</a:t>
              </a:r>
            </a:p>
          </p:txBody>
        </p:sp>
        <p:sp>
          <p:nvSpPr>
            <p:cNvPr id="8200" name="Text Box 9"/>
            <p:cNvSpPr txBox="1">
              <a:spLocks noChangeArrowheads="1"/>
            </p:cNvSpPr>
            <p:nvPr/>
          </p:nvSpPr>
          <p:spPr bwMode="auto">
            <a:xfrm>
              <a:off x="2255838" y="2909888"/>
              <a:ext cx="12144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a:r>
                <a:rPr lang="zh-CN" altLang="en-US" b="1">
                  <a:solidFill>
                    <a:srgbClr val="000000"/>
                  </a:solidFill>
                  <a:latin typeface="微软雅黑" pitchFamily="34" charset="-122"/>
                  <a:ea typeface="微软雅黑" pitchFamily="34" charset="-122"/>
                </a:rPr>
                <a:t>清解外邪</a:t>
              </a:r>
            </a:p>
          </p:txBody>
        </p:sp>
        <p:sp>
          <p:nvSpPr>
            <p:cNvPr id="8201" name="Line 10"/>
            <p:cNvSpPr>
              <a:spLocks noChangeShapeType="1"/>
            </p:cNvSpPr>
            <p:nvPr/>
          </p:nvSpPr>
          <p:spPr bwMode="auto">
            <a:xfrm flipH="1">
              <a:off x="1671638" y="3138488"/>
              <a:ext cx="461962" cy="0"/>
            </a:xfrm>
            <a:prstGeom prst="line">
              <a:avLst/>
            </a:prstGeom>
            <a:noFill/>
            <a:ln w="25400">
              <a:solidFill>
                <a:srgbClr val="00339A"/>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latin typeface="微软雅黑" pitchFamily="34" charset="-122"/>
                <a:ea typeface="微软雅黑" pitchFamily="34" charset="-122"/>
              </a:endParaRPr>
            </a:p>
          </p:txBody>
        </p:sp>
        <p:sp>
          <p:nvSpPr>
            <p:cNvPr id="8202" name="Line 12"/>
            <p:cNvSpPr>
              <a:spLocks noChangeShapeType="1"/>
            </p:cNvSpPr>
            <p:nvPr/>
          </p:nvSpPr>
          <p:spPr bwMode="auto">
            <a:xfrm>
              <a:off x="3363913" y="3138488"/>
              <a:ext cx="646112" cy="0"/>
            </a:xfrm>
            <a:prstGeom prst="line">
              <a:avLst/>
            </a:prstGeom>
            <a:noFill/>
            <a:ln w="25400">
              <a:solidFill>
                <a:srgbClr val="00339A"/>
              </a:solidFill>
              <a:round/>
              <a:headEnd/>
              <a:tailEnd/>
            </a:ln>
            <a:extLst>
              <a:ext uri="{909E8E84-426E-40DD-AFC4-6F175D3DCCD1}">
                <a14:hiddenFill xmlns:a14="http://schemas.microsoft.com/office/drawing/2010/main" xmlns="">
                  <a:noFill/>
                </a14:hiddenFill>
              </a:ext>
            </a:extLst>
          </p:spPr>
          <p:txBody>
            <a:bodyPr/>
            <a:lstStyle/>
            <a:p>
              <a:endParaRPr lang="zh-CN" altLang="en-US">
                <a:latin typeface="微软雅黑" pitchFamily="34" charset="-122"/>
                <a:ea typeface="微软雅黑" pitchFamily="34" charset="-122"/>
              </a:endParaRPr>
            </a:p>
          </p:txBody>
        </p:sp>
        <p:sp>
          <p:nvSpPr>
            <p:cNvPr id="8203" name="Line 13"/>
            <p:cNvSpPr>
              <a:spLocks noChangeShapeType="1"/>
            </p:cNvSpPr>
            <p:nvPr/>
          </p:nvSpPr>
          <p:spPr bwMode="auto">
            <a:xfrm>
              <a:off x="5164138" y="3138488"/>
              <a:ext cx="554037" cy="0"/>
            </a:xfrm>
            <a:prstGeom prst="line">
              <a:avLst/>
            </a:prstGeom>
            <a:noFill/>
            <a:ln w="25400">
              <a:solidFill>
                <a:srgbClr val="00339A"/>
              </a:solidFill>
              <a:round/>
              <a:headEnd/>
              <a:tailEnd/>
            </a:ln>
            <a:extLst>
              <a:ext uri="{909E8E84-426E-40DD-AFC4-6F175D3DCCD1}">
                <a14:hiddenFill xmlns:a14="http://schemas.microsoft.com/office/drawing/2010/main" xmlns="">
                  <a:noFill/>
                </a14:hiddenFill>
              </a:ext>
            </a:extLst>
          </p:spPr>
          <p:txBody>
            <a:bodyPr/>
            <a:lstStyle/>
            <a:p>
              <a:endParaRPr lang="zh-CN" altLang="en-US">
                <a:latin typeface="微软雅黑" pitchFamily="34" charset="-122"/>
                <a:ea typeface="微软雅黑" pitchFamily="34" charset="-122"/>
              </a:endParaRPr>
            </a:p>
          </p:txBody>
        </p:sp>
        <p:sp>
          <p:nvSpPr>
            <p:cNvPr id="8204" name="Line 14"/>
            <p:cNvSpPr>
              <a:spLocks noChangeShapeType="1"/>
            </p:cNvSpPr>
            <p:nvPr/>
          </p:nvSpPr>
          <p:spPr bwMode="auto">
            <a:xfrm>
              <a:off x="3124200" y="3367088"/>
              <a:ext cx="381000" cy="457200"/>
            </a:xfrm>
            <a:prstGeom prst="line">
              <a:avLst/>
            </a:prstGeom>
            <a:noFill/>
            <a:ln w="25400">
              <a:solidFill>
                <a:srgbClr val="00339A"/>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latin typeface="微软雅黑" pitchFamily="34" charset="-122"/>
                <a:ea typeface="微软雅黑" pitchFamily="34" charset="-122"/>
              </a:endParaRPr>
            </a:p>
          </p:txBody>
        </p:sp>
        <p:sp>
          <p:nvSpPr>
            <p:cNvPr id="8205" name="Line 15"/>
            <p:cNvSpPr>
              <a:spLocks noChangeShapeType="1"/>
            </p:cNvSpPr>
            <p:nvPr/>
          </p:nvSpPr>
          <p:spPr bwMode="auto">
            <a:xfrm rot="63653" flipH="1">
              <a:off x="5451475" y="3443288"/>
              <a:ext cx="492125" cy="527050"/>
            </a:xfrm>
            <a:prstGeom prst="line">
              <a:avLst/>
            </a:prstGeom>
            <a:noFill/>
            <a:ln w="25400">
              <a:solidFill>
                <a:srgbClr val="00339A"/>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latin typeface="微软雅黑" pitchFamily="34" charset="-122"/>
                <a:ea typeface="微软雅黑" pitchFamily="34" charset="-122"/>
              </a:endParaRPr>
            </a:p>
          </p:txBody>
        </p:sp>
        <p:sp>
          <p:nvSpPr>
            <p:cNvPr id="8206" name="Text Box 16"/>
            <p:cNvSpPr txBox="1">
              <a:spLocks noChangeArrowheads="1"/>
            </p:cNvSpPr>
            <p:nvPr/>
          </p:nvSpPr>
          <p:spPr bwMode="auto">
            <a:xfrm>
              <a:off x="2393950" y="5119688"/>
              <a:ext cx="12636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a:r>
                <a:rPr lang="zh-CN" altLang="en-US" sz="2800" b="1">
                  <a:solidFill>
                    <a:schemeClr val="bg1"/>
                  </a:solidFill>
                  <a:latin typeface="微软雅黑" pitchFamily="34" charset="-122"/>
                  <a:ea typeface="微软雅黑" pitchFamily="34" charset="-122"/>
                </a:rPr>
                <a:t>红景天</a:t>
              </a:r>
            </a:p>
          </p:txBody>
        </p:sp>
        <p:sp>
          <p:nvSpPr>
            <p:cNvPr id="8207" name="Text Box 17"/>
            <p:cNvSpPr txBox="1">
              <a:spLocks noChangeArrowheads="1"/>
            </p:cNvSpPr>
            <p:nvPr/>
          </p:nvSpPr>
          <p:spPr bwMode="auto">
            <a:xfrm>
              <a:off x="5500688" y="5119688"/>
              <a:ext cx="1014412"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a:r>
                <a:rPr lang="zh-CN" altLang="en-US" sz="2800" b="1">
                  <a:solidFill>
                    <a:schemeClr val="bg1"/>
                  </a:solidFill>
                  <a:latin typeface="微软雅黑" pitchFamily="34" charset="-122"/>
                  <a:ea typeface="微软雅黑" pitchFamily="34" charset="-122"/>
                </a:rPr>
                <a:t>大黄</a:t>
              </a:r>
            </a:p>
          </p:txBody>
        </p:sp>
        <p:sp>
          <p:nvSpPr>
            <p:cNvPr id="8208" name="Text Box 18"/>
            <p:cNvSpPr txBox="1">
              <a:spLocks noChangeArrowheads="1"/>
            </p:cNvSpPr>
            <p:nvPr/>
          </p:nvSpPr>
          <p:spPr bwMode="auto">
            <a:xfrm>
              <a:off x="3794125" y="5195888"/>
              <a:ext cx="15541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a:r>
                <a:rPr lang="zh-CN" altLang="en-US" sz="2000" b="1">
                  <a:solidFill>
                    <a:srgbClr val="000000"/>
                  </a:solidFill>
                  <a:latin typeface="微软雅黑" pitchFamily="34" charset="-122"/>
                  <a:ea typeface="微软雅黑" pitchFamily="34" charset="-122"/>
                </a:rPr>
                <a:t>扶正＋祛邪</a:t>
              </a:r>
            </a:p>
          </p:txBody>
        </p:sp>
        <p:sp>
          <p:nvSpPr>
            <p:cNvPr id="8209" name="Text Box 20"/>
            <p:cNvSpPr txBox="1">
              <a:spLocks noChangeArrowheads="1"/>
            </p:cNvSpPr>
            <p:nvPr/>
          </p:nvSpPr>
          <p:spPr bwMode="auto">
            <a:xfrm>
              <a:off x="655638" y="4903788"/>
              <a:ext cx="1477962" cy="103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a:lnSpc>
                  <a:spcPct val="115000"/>
                </a:lnSpc>
              </a:pPr>
              <a:r>
                <a:rPr lang="zh-CN" altLang="en-US" b="1">
                  <a:solidFill>
                    <a:srgbClr val="000000"/>
                  </a:solidFill>
                  <a:latin typeface="微软雅黑" pitchFamily="34" charset="-122"/>
                  <a:ea typeface="微软雅黑" pitchFamily="34" charset="-122"/>
                </a:rPr>
                <a:t>清肺化瘀</a:t>
              </a:r>
            </a:p>
            <a:p>
              <a:pPr algn="just">
                <a:lnSpc>
                  <a:spcPct val="115000"/>
                </a:lnSpc>
              </a:pPr>
              <a:r>
                <a:rPr lang="zh-CN" altLang="en-US" b="1">
                  <a:solidFill>
                    <a:srgbClr val="000000"/>
                  </a:solidFill>
                  <a:latin typeface="微软雅黑" pitchFamily="34" charset="-122"/>
                  <a:ea typeface="微软雅黑" pitchFamily="34" charset="-122"/>
                </a:rPr>
                <a:t>调节免疫</a:t>
              </a:r>
            </a:p>
            <a:p>
              <a:pPr algn="just">
                <a:lnSpc>
                  <a:spcPct val="115000"/>
                </a:lnSpc>
              </a:pPr>
              <a:endParaRPr lang="en-US" altLang="zh-CN" b="1">
                <a:solidFill>
                  <a:srgbClr val="000000"/>
                </a:solidFill>
                <a:latin typeface="微软雅黑" pitchFamily="34" charset="-122"/>
                <a:ea typeface="微软雅黑" pitchFamily="34" charset="-122"/>
              </a:endParaRPr>
            </a:p>
          </p:txBody>
        </p:sp>
        <p:sp>
          <p:nvSpPr>
            <p:cNvPr id="8210" name="Text Box 21"/>
            <p:cNvSpPr txBox="1">
              <a:spLocks noChangeArrowheads="1"/>
            </p:cNvSpPr>
            <p:nvPr/>
          </p:nvSpPr>
          <p:spPr bwMode="auto">
            <a:xfrm>
              <a:off x="6093738" y="3352800"/>
              <a:ext cx="430887"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zh-CN" altLang="en-US" sz="1600" b="1">
                  <a:solidFill>
                    <a:srgbClr val="000000"/>
                  </a:solidFill>
                  <a:latin typeface="微软雅黑" pitchFamily="34" charset="-122"/>
                  <a:ea typeface="微软雅黑" pitchFamily="34" charset="-122"/>
                </a:rPr>
                <a:t>肺与大肠相表里</a:t>
              </a:r>
            </a:p>
          </p:txBody>
        </p:sp>
        <p:sp>
          <p:nvSpPr>
            <p:cNvPr id="8211" name="Text Box 23"/>
            <p:cNvSpPr txBox="1">
              <a:spLocks noChangeArrowheads="1"/>
            </p:cNvSpPr>
            <p:nvPr/>
          </p:nvSpPr>
          <p:spPr bwMode="auto">
            <a:xfrm>
              <a:off x="5718175" y="2909888"/>
              <a:ext cx="1292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a:r>
                <a:rPr lang="zh-CN" altLang="en-US" b="1">
                  <a:solidFill>
                    <a:srgbClr val="000000"/>
                  </a:solidFill>
                  <a:latin typeface="微软雅黑" pitchFamily="34" charset="-122"/>
                  <a:ea typeface="微软雅黑" pitchFamily="34" charset="-122"/>
                </a:rPr>
                <a:t>宣肺泄热</a:t>
              </a:r>
            </a:p>
          </p:txBody>
        </p:sp>
        <p:sp>
          <p:nvSpPr>
            <p:cNvPr id="8212" name="Line 24"/>
            <p:cNvSpPr>
              <a:spLocks noChangeShapeType="1"/>
            </p:cNvSpPr>
            <p:nvPr/>
          </p:nvSpPr>
          <p:spPr bwMode="auto">
            <a:xfrm rot="10822897" flipH="1">
              <a:off x="6826250" y="3124200"/>
              <a:ext cx="460375" cy="0"/>
            </a:xfrm>
            <a:prstGeom prst="line">
              <a:avLst/>
            </a:prstGeom>
            <a:noFill/>
            <a:ln w="25400">
              <a:solidFill>
                <a:srgbClr val="00339A"/>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latin typeface="微软雅黑" pitchFamily="34" charset="-122"/>
                <a:ea typeface="微软雅黑" pitchFamily="34" charset="-122"/>
              </a:endParaRPr>
            </a:p>
          </p:txBody>
        </p:sp>
        <p:sp>
          <p:nvSpPr>
            <p:cNvPr id="8213" name="Line 25"/>
            <p:cNvSpPr>
              <a:spLocks noChangeShapeType="1"/>
            </p:cNvSpPr>
            <p:nvPr/>
          </p:nvSpPr>
          <p:spPr bwMode="auto">
            <a:xfrm flipH="1">
              <a:off x="1828800" y="5334000"/>
              <a:ext cx="461963" cy="0"/>
            </a:xfrm>
            <a:prstGeom prst="line">
              <a:avLst/>
            </a:prstGeom>
            <a:noFill/>
            <a:ln w="25400">
              <a:solidFill>
                <a:srgbClr val="00339A"/>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latin typeface="微软雅黑" pitchFamily="34" charset="-122"/>
                <a:ea typeface="微软雅黑" pitchFamily="34" charset="-122"/>
              </a:endParaRPr>
            </a:p>
          </p:txBody>
        </p:sp>
        <p:sp>
          <p:nvSpPr>
            <p:cNvPr id="8214" name="Line 26"/>
            <p:cNvSpPr>
              <a:spLocks noChangeShapeType="1"/>
            </p:cNvSpPr>
            <p:nvPr/>
          </p:nvSpPr>
          <p:spPr bwMode="auto">
            <a:xfrm rot="10800000" flipH="1">
              <a:off x="6532563" y="5346700"/>
              <a:ext cx="554037" cy="1588"/>
            </a:xfrm>
            <a:prstGeom prst="line">
              <a:avLst/>
            </a:prstGeom>
            <a:noFill/>
            <a:ln w="25400">
              <a:solidFill>
                <a:srgbClr val="00339A"/>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latin typeface="微软雅黑" pitchFamily="34" charset="-122"/>
                <a:ea typeface="微软雅黑" pitchFamily="34" charset="-122"/>
              </a:endParaRPr>
            </a:p>
          </p:txBody>
        </p:sp>
        <p:sp>
          <p:nvSpPr>
            <p:cNvPr id="8215" name="Text Box 32"/>
            <p:cNvSpPr txBox="1">
              <a:spLocks noChangeArrowheads="1"/>
            </p:cNvSpPr>
            <p:nvPr/>
          </p:nvSpPr>
          <p:spPr bwMode="auto">
            <a:xfrm>
              <a:off x="76200" y="2209800"/>
              <a:ext cx="8763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lang="zh-CN" altLang="en-US" b="1" dirty="0">
                  <a:solidFill>
                    <a:srgbClr val="FF0000"/>
                  </a:solidFill>
                  <a:latin typeface="微软雅黑" pitchFamily="34" charset="-122"/>
                  <a:ea typeface="微软雅黑" pitchFamily="34" charset="-122"/>
                </a:rPr>
                <a:t>（清代</a:t>
              </a:r>
              <a:r>
                <a:rPr lang="en-US" altLang="zh-CN" b="1" dirty="0">
                  <a:solidFill>
                    <a:srgbClr val="FF0000"/>
                  </a:solidFill>
                  <a:latin typeface="微软雅黑" pitchFamily="34" charset="-122"/>
                  <a:ea typeface="微软雅黑" pitchFamily="34" charset="-122"/>
                </a:rPr>
                <a:t>《</a:t>
              </a:r>
              <a:r>
                <a:rPr lang="zh-CN" altLang="en-US" b="1" dirty="0">
                  <a:solidFill>
                    <a:srgbClr val="FF0000"/>
                  </a:solidFill>
                  <a:latin typeface="微软雅黑" pitchFamily="34" charset="-122"/>
                  <a:ea typeface="微软雅黑" pitchFamily="34" charset="-122"/>
                </a:rPr>
                <a:t>温病条辨</a:t>
              </a:r>
              <a:r>
                <a:rPr lang="en-US" altLang="zh-CN" b="1" dirty="0">
                  <a:solidFill>
                    <a:srgbClr val="FF0000"/>
                  </a:solidFill>
                  <a:latin typeface="微软雅黑" pitchFamily="34" charset="-122"/>
                  <a:ea typeface="微软雅黑" pitchFamily="34" charset="-122"/>
                </a:rPr>
                <a:t>》</a:t>
              </a:r>
              <a:r>
                <a:rPr lang="zh-CN" altLang="en-US" b="1" dirty="0">
                  <a:solidFill>
                    <a:srgbClr val="FF0000"/>
                  </a:solidFill>
                  <a:latin typeface="微软雅黑" pitchFamily="34" charset="-122"/>
                  <a:ea typeface="微软雅黑" pitchFamily="34" charset="-122"/>
                </a:rPr>
                <a:t>）     </a:t>
              </a:r>
              <a:r>
                <a:rPr lang="zh-CN" altLang="en-US" b="1" dirty="0">
                  <a:solidFill>
                    <a:srgbClr val="000000"/>
                  </a:solidFill>
                  <a:latin typeface="微软雅黑" pitchFamily="34" charset="-122"/>
                  <a:ea typeface="微软雅黑" pitchFamily="34" charset="-122"/>
                </a:rPr>
                <a:t>  </a:t>
              </a:r>
              <a:r>
                <a:rPr lang="zh-CN" altLang="en-US" sz="2400" b="1" dirty="0">
                  <a:solidFill>
                    <a:schemeClr val="bg1"/>
                  </a:solidFill>
                  <a:latin typeface="微软雅黑" pitchFamily="34" charset="-122"/>
                  <a:ea typeface="微软雅黑" pitchFamily="34" charset="-122"/>
                </a:rPr>
                <a:t>银翘散</a:t>
              </a:r>
              <a:r>
                <a:rPr lang="en-US" altLang="zh-CN" sz="2400" b="1" dirty="0">
                  <a:solidFill>
                    <a:schemeClr val="bg1"/>
                  </a:solidFill>
                  <a:latin typeface="微软雅黑" pitchFamily="34" charset="-122"/>
                  <a:ea typeface="微软雅黑" pitchFamily="34" charset="-122"/>
                </a:rPr>
                <a:t>±</a:t>
              </a:r>
              <a:r>
                <a:rPr lang="zh-CN" altLang="en-US" sz="2400" b="1" dirty="0">
                  <a:solidFill>
                    <a:schemeClr val="bg1"/>
                  </a:solidFill>
                  <a:latin typeface="微软雅黑" pitchFamily="34" charset="-122"/>
                  <a:ea typeface="微软雅黑" pitchFamily="34" charset="-122"/>
                </a:rPr>
                <a:t>麻杏石甘汤</a:t>
              </a:r>
              <a:r>
                <a:rPr lang="zh-CN" altLang="en-US" sz="2400" b="1" dirty="0">
                  <a:solidFill>
                    <a:srgbClr val="000000"/>
                  </a:solidFill>
                  <a:latin typeface="微软雅黑" pitchFamily="34" charset="-122"/>
                  <a:ea typeface="微软雅黑" pitchFamily="34" charset="-122"/>
                </a:rPr>
                <a:t>    </a:t>
              </a:r>
              <a:r>
                <a:rPr lang="zh-CN" altLang="en-US" b="1" dirty="0">
                  <a:solidFill>
                    <a:srgbClr val="FF0000"/>
                  </a:solidFill>
                  <a:latin typeface="微软雅黑" pitchFamily="34" charset="-122"/>
                  <a:ea typeface="微软雅黑" pitchFamily="34" charset="-122"/>
                </a:rPr>
                <a:t>（汉代</a:t>
              </a:r>
              <a:r>
                <a:rPr lang="en-US" altLang="zh-CN" b="1" dirty="0">
                  <a:solidFill>
                    <a:srgbClr val="FF0000"/>
                  </a:solidFill>
                  <a:latin typeface="微软雅黑" pitchFamily="34" charset="-122"/>
                  <a:ea typeface="微软雅黑" pitchFamily="34" charset="-122"/>
                </a:rPr>
                <a:t>《</a:t>
              </a:r>
              <a:r>
                <a:rPr lang="zh-CN" altLang="en-US" b="1" dirty="0">
                  <a:solidFill>
                    <a:srgbClr val="FF0000"/>
                  </a:solidFill>
                  <a:latin typeface="微软雅黑" pitchFamily="34" charset="-122"/>
                  <a:ea typeface="微软雅黑" pitchFamily="34" charset="-122"/>
                </a:rPr>
                <a:t>伤寒论</a:t>
              </a:r>
              <a:r>
                <a:rPr lang="en-US" altLang="zh-CN" b="1" dirty="0">
                  <a:solidFill>
                    <a:srgbClr val="FF0000"/>
                  </a:solidFill>
                  <a:latin typeface="微软雅黑" pitchFamily="34" charset="-122"/>
                  <a:ea typeface="微软雅黑" pitchFamily="34" charset="-122"/>
                </a:rPr>
                <a:t>》</a:t>
              </a:r>
              <a:r>
                <a:rPr lang="zh-CN" altLang="en-US" b="1" dirty="0">
                  <a:solidFill>
                    <a:srgbClr val="FF0000"/>
                  </a:solidFill>
                  <a:latin typeface="微软雅黑" pitchFamily="34" charset="-122"/>
                  <a:ea typeface="微软雅黑" pitchFamily="34" charset="-122"/>
                </a:rPr>
                <a:t>）</a:t>
              </a:r>
            </a:p>
          </p:txBody>
        </p:sp>
        <p:sp>
          <p:nvSpPr>
            <p:cNvPr id="8216" name="Line 27"/>
            <p:cNvSpPr>
              <a:spLocks noChangeShapeType="1"/>
            </p:cNvSpPr>
            <p:nvPr/>
          </p:nvSpPr>
          <p:spPr bwMode="auto">
            <a:xfrm flipV="1">
              <a:off x="2951163" y="4648200"/>
              <a:ext cx="477837" cy="374650"/>
            </a:xfrm>
            <a:prstGeom prst="line">
              <a:avLst/>
            </a:prstGeom>
            <a:noFill/>
            <a:ln w="25400">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latin typeface="微软雅黑" pitchFamily="34" charset="-122"/>
                <a:ea typeface="微软雅黑" pitchFamily="34" charset="-122"/>
              </a:endParaRPr>
            </a:p>
          </p:txBody>
        </p:sp>
        <p:sp>
          <p:nvSpPr>
            <p:cNvPr id="8217" name="Line 28"/>
            <p:cNvSpPr>
              <a:spLocks noChangeShapeType="1"/>
            </p:cNvSpPr>
            <p:nvPr/>
          </p:nvSpPr>
          <p:spPr bwMode="auto">
            <a:xfrm flipH="1" flipV="1">
              <a:off x="5486400" y="4572000"/>
              <a:ext cx="457200" cy="442913"/>
            </a:xfrm>
            <a:prstGeom prst="line">
              <a:avLst/>
            </a:prstGeom>
            <a:noFill/>
            <a:ln w="25400">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latin typeface="微软雅黑" pitchFamily="34" charset="-122"/>
                <a:ea typeface="微软雅黑" pitchFamily="34" charset="-122"/>
              </a:endParaRPr>
            </a:p>
          </p:txBody>
        </p:sp>
        <p:sp>
          <p:nvSpPr>
            <p:cNvPr id="8218" name="Rectangle 34"/>
            <p:cNvSpPr>
              <a:spLocks noChangeArrowheads="1"/>
            </p:cNvSpPr>
            <p:nvPr/>
          </p:nvSpPr>
          <p:spPr bwMode="auto">
            <a:xfrm>
              <a:off x="2667000" y="5638800"/>
              <a:ext cx="5943600"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a:lnSpc>
                  <a:spcPct val="120000"/>
                </a:lnSpc>
              </a:pPr>
              <a:r>
                <a:rPr lang="en-US" altLang="zh-CN" sz="1600" b="1">
                  <a:solidFill>
                    <a:srgbClr val="000000"/>
                  </a:solidFill>
                  <a:latin typeface="微软雅黑" pitchFamily="34" charset="-122"/>
                  <a:ea typeface="微软雅黑" pitchFamily="34" charset="-122"/>
                </a:rPr>
                <a:t>                         </a:t>
              </a:r>
              <a:r>
                <a:rPr lang="zh-CN" altLang="en-US" sz="2000" b="1">
                  <a:solidFill>
                    <a:srgbClr val="FF0000"/>
                  </a:solidFill>
                  <a:latin typeface="微软雅黑" pitchFamily="34" charset="-122"/>
                  <a:ea typeface="微软雅黑" pitchFamily="34" charset="-122"/>
                </a:rPr>
                <a:t>明</a:t>
              </a:r>
              <a:r>
                <a:rPr lang="en-US" altLang="zh-CN" sz="2000" b="1">
                  <a:solidFill>
                    <a:srgbClr val="FF0000"/>
                  </a:solidFill>
                  <a:latin typeface="微软雅黑" pitchFamily="34" charset="-122"/>
                  <a:ea typeface="微软雅黑" pitchFamily="34" charset="-122"/>
                </a:rPr>
                <a:t>《</a:t>
              </a:r>
              <a:r>
                <a:rPr lang="zh-CN" altLang="en-US" sz="2000" b="1">
                  <a:solidFill>
                    <a:srgbClr val="FF0000"/>
                  </a:solidFill>
                  <a:latin typeface="微软雅黑" pitchFamily="34" charset="-122"/>
                  <a:ea typeface="微软雅黑" pitchFamily="34" charset="-122"/>
                </a:rPr>
                <a:t>瘟疫论</a:t>
              </a:r>
              <a:r>
                <a:rPr lang="en-US" altLang="zh-CN" sz="2000" b="1">
                  <a:solidFill>
                    <a:srgbClr val="FF0000"/>
                  </a:solidFill>
                  <a:latin typeface="微软雅黑" pitchFamily="34" charset="-122"/>
                  <a:ea typeface="微软雅黑" pitchFamily="34" charset="-122"/>
                </a:rPr>
                <a:t>》</a:t>
              </a:r>
            </a:p>
            <a:p>
              <a:pPr>
                <a:lnSpc>
                  <a:spcPct val="120000"/>
                </a:lnSpc>
              </a:pPr>
              <a:r>
                <a:rPr lang="en-US" altLang="zh-CN" sz="1600" b="1">
                  <a:solidFill>
                    <a:srgbClr val="000000"/>
                  </a:solidFill>
                  <a:latin typeface="微软雅黑" pitchFamily="34" charset="-122"/>
                  <a:ea typeface="微软雅黑" pitchFamily="34" charset="-122"/>
                </a:rPr>
                <a:t>“</a:t>
              </a:r>
              <a:r>
                <a:rPr lang="zh-CN" altLang="en-US" sz="1600" b="1">
                  <a:solidFill>
                    <a:srgbClr val="000000"/>
                  </a:solidFill>
                  <a:latin typeface="微软雅黑" pitchFamily="34" charset="-122"/>
                  <a:ea typeface="微软雅黑" pitchFamily="34" charset="-122"/>
                </a:rPr>
                <a:t>逐邪为第一要义” ，“下不厌早、下不厌频、祛邪务尽”。</a:t>
              </a:r>
            </a:p>
            <a:p>
              <a:pPr>
                <a:lnSpc>
                  <a:spcPct val="120000"/>
                </a:lnSpc>
              </a:pPr>
              <a:r>
                <a:rPr lang="zh-CN" altLang="en-US" sz="1600" b="1">
                  <a:solidFill>
                    <a:srgbClr val="000000"/>
                  </a:solidFill>
                  <a:latin typeface="微软雅黑" pitchFamily="34" charset="-122"/>
                  <a:ea typeface="微软雅黑" pitchFamily="34" charset="-122"/>
                </a:rPr>
                <a:t>                                       </a:t>
              </a:r>
            </a:p>
          </p:txBody>
        </p:sp>
        <p:sp>
          <p:nvSpPr>
            <p:cNvPr id="8219" name="Rectangle 35"/>
            <p:cNvSpPr>
              <a:spLocks noChangeArrowheads="1"/>
            </p:cNvSpPr>
            <p:nvPr/>
          </p:nvSpPr>
          <p:spPr bwMode="auto">
            <a:xfrm>
              <a:off x="7010400" y="4724400"/>
              <a:ext cx="14478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b="1">
                  <a:solidFill>
                    <a:srgbClr val="000000"/>
                  </a:solidFill>
                  <a:latin typeface="微软雅黑" pitchFamily="34" charset="-122"/>
                  <a:ea typeface="微软雅黑" pitchFamily="34" charset="-122"/>
                </a:rPr>
                <a:t>通腑泄肺</a:t>
              </a:r>
            </a:p>
            <a:p>
              <a:r>
                <a:rPr lang="zh-CN" altLang="en-US" b="1">
                  <a:solidFill>
                    <a:srgbClr val="000000"/>
                  </a:solidFill>
                  <a:latin typeface="微软雅黑" pitchFamily="34" charset="-122"/>
                  <a:ea typeface="微软雅黑" pitchFamily="34" charset="-122"/>
                </a:rPr>
                <a:t>先证用药</a:t>
              </a:r>
            </a:p>
            <a:p>
              <a:r>
                <a:rPr lang="zh-CN" altLang="en-US" b="1">
                  <a:solidFill>
                    <a:srgbClr val="000000"/>
                  </a:solidFill>
                  <a:latin typeface="微软雅黑" pitchFamily="34" charset="-122"/>
                  <a:ea typeface="微软雅黑" pitchFamily="34" charset="-122"/>
                </a:rPr>
                <a:t>截断病势</a:t>
              </a:r>
            </a:p>
          </p:txBody>
        </p:sp>
        <p:sp>
          <p:nvSpPr>
            <p:cNvPr id="8220" name="TextBox 35"/>
            <p:cNvSpPr txBox="1">
              <a:spLocks noChangeArrowheads="1"/>
            </p:cNvSpPr>
            <p:nvPr/>
          </p:nvSpPr>
          <p:spPr bwMode="auto">
            <a:xfrm>
              <a:off x="251520" y="620688"/>
              <a:ext cx="85344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3200" b="1" dirty="0" smtClean="0">
                  <a:latin typeface="微软雅黑" pitchFamily="34" charset="-122"/>
                  <a:ea typeface="微软雅黑" pitchFamily="34" charset="-122"/>
                </a:rPr>
                <a:t>汇聚三朝名方  络病指导创新</a:t>
              </a:r>
            </a:p>
            <a:p>
              <a:pPr algn="ctr" eaLnBrk="1" hangingPunct="1"/>
              <a:r>
                <a:rPr lang="zh-CN" altLang="en-US" sz="3200" b="1" dirty="0" smtClean="0">
                  <a:latin typeface="微软雅黑" pitchFamily="34" charset="-122"/>
                  <a:ea typeface="微软雅黑" pitchFamily="34" charset="-122"/>
                </a:rPr>
                <a:t> </a:t>
              </a:r>
              <a:endParaRPr lang="zh-CN" altLang="en-US" sz="3200" b="1" dirty="0">
                <a:latin typeface="微软雅黑" pitchFamily="34" charset="-122"/>
                <a:ea typeface="微软雅黑" pitchFamily="34" charset="-122"/>
              </a:endParaRPr>
            </a:p>
          </p:txBody>
        </p:sp>
        <p:sp>
          <p:nvSpPr>
            <p:cNvPr id="8221" name="矩形 36"/>
            <p:cNvSpPr>
              <a:spLocks noChangeArrowheads="1"/>
            </p:cNvSpPr>
            <p:nvPr/>
          </p:nvSpPr>
          <p:spPr bwMode="auto">
            <a:xfrm>
              <a:off x="2516188" y="1614488"/>
              <a:ext cx="4799012"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sz="2800" b="1">
                  <a:latin typeface="微软雅黑" pitchFamily="34" charset="-122"/>
                  <a:ea typeface="微软雅黑" pitchFamily="34" charset="-122"/>
                </a:rPr>
                <a:t>“</a:t>
              </a:r>
              <a:r>
                <a:rPr lang="zh-CN" altLang="en-US" sz="2800" b="1">
                  <a:latin typeface="微软雅黑" pitchFamily="34" charset="-122"/>
                  <a:ea typeface="微软雅黑" pitchFamily="34" charset="-122"/>
                </a:rPr>
                <a:t>清瘟解毒，宣肺泄热” </a:t>
              </a:r>
              <a:endParaRPr lang="zh-CN" altLang="en-US" sz="2800">
                <a:latin typeface="微软雅黑" pitchFamily="34" charset="-122"/>
                <a:ea typeface="微软雅黑" pitchFamily="34" charset="-122"/>
              </a:endParaRPr>
            </a:p>
          </p:txBody>
        </p:sp>
        <p:pic>
          <p:nvPicPr>
            <p:cNvPr id="8223" name="Picture 33" descr="呼吸系统"/>
            <p:cNvPicPr>
              <a:picLocks noChangeAspect="1" noChangeArrowheads="1"/>
            </p:cNvPicPr>
            <p:nvPr/>
          </p:nvPicPr>
          <p:blipFill>
            <a:blip r:embed="rId3" cstate="print">
              <a:lum bright="-18000"/>
              <a:extLst>
                <a:ext uri="{28A0092B-C50C-407E-A947-70E740481C1C}">
                  <a14:useLocalDpi xmlns:a14="http://schemas.microsoft.com/office/drawing/2010/main" xmlns="" val="0"/>
                </a:ext>
              </a:extLst>
            </a:blip>
            <a:srcRect/>
            <a:stretch>
              <a:fillRect/>
            </a:stretch>
          </p:blipFill>
          <p:spPr bwMode="auto">
            <a:xfrm>
              <a:off x="3657600" y="3608388"/>
              <a:ext cx="1676400" cy="138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TextBox 33"/>
            <p:cNvSpPr txBox="1"/>
            <p:nvPr/>
          </p:nvSpPr>
          <p:spPr>
            <a:xfrm>
              <a:off x="251520" y="0"/>
              <a:ext cx="8572560" cy="646331"/>
            </a:xfrm>
            <a:prstGeom prst="rect">
              <a:avLst/>
            </a:prstGeom>
            <a:noFill/>
          </p:spPr>
          <p:txBody>
            <a:bodyPr wrap="square" rtlCol="0">
              <a:spAutoFit/>
            </a:bodyPr>
            <a:lstStyle/>
            <a:p>
              <a:pPr algn="ctr"/>
              <a:r>
                <a:rPr lang="zh-CN" altLang="en-US" sz="3600" b="1" dirty="0" smtClean="0">
                  <a:latin typeface="微软雅黑" pitchFamily="34" charset="-122"/>
                  <a:ea typeface="微软雅黑" pitchFamily="34" charset="-122"/>
                </a:rPr>
                <a:t>连花清瘟理论独特、组方独特、疗效独特</a:t>
              </a:r>
              <a:endParaRPr lang="zh-CN" altLang="en-US" sz="3600" b="1" dirty="0">
                <a:latin typeface="微软雅黑" pitchFamily="34" charset="-122"/>
                <a:ea typeface="微软雅黑" pitchFamily="34" charset="-122"/>
              </a:endParaRPr>
            </a:p>
          </p:txBody>
        </p:sp>
      </p:grpSp>
    </p:spTree>
    <p:extLst>
      <p:ext uri="{BB962C8B-B14F-4D97-AF65-F5344CB8AC3E}">
        <p14:creationId xmlns:p14="http://schemas.microsoft.com/office/powerpoint/2010/main" xmlns="" val="2499146343"/>
      </p:ext>
    </p:extLst>
  </p:cSld>
  <p:clrMapOvr>
    <a:masterClrMapping/>
  </p:clrMapOvr>
  <p:transition advTm="4682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95536" y="1124744"/>
            <a:ext cx="8748464" cy="4525963"/>
          </a:xfrm>
        </p:spPr>
        <p:txBody>
          <a:bodyPr/>
          <a:lstStyle/>
          <a:p>
            <a:r>
              <a:rPr lang="zh-CN" altLang="zh-CN" sz="2000" dirty="0" smtClean="0">
                <a:latin typeface="微软雅黑" pitchFamily="34" charset="-122"/>
                <a:ea typeface="微软雅黑" pitchFamily="34" charset="-122"/>
              </a:rPr>
              <a:t>连花清瘟是治感冒抗流感的复方中药，其组方中含有</a:t>
            </a:r>
            <a:r>
              <a:rPr lang="en-US" altLang="zh-CN" sz="2000" dirty="0" smtClean="0">
                <a:latin typeface="微软雅黑" pitchFamily="34" charset="-122"/>
                <a:ea typeface="微软雅黑" pitchFamily="34" charset="-122"/>
              </a:rPr>
              <a:t>13</a:t>
            </a:r>
            <a:r>
              <a:rPr lang="zh-CN" altLang="zh-CN" sz="2000" dirty="0" smtClean="0">
                <a:latin typeface="微软雅黑" pitchFamily="34" charset="-122"/>
                <a:ea typeface="微软雅黑" pitchFamily="34" charset="-122"/>
              </a:rPr>
              <a:t>味中药，如金银花、连翘、板蓝根、麻黄、杏仁、生石膏、红景天、鱼腥草等，这些药物组合在一起使连花清瘟具有广谱抗病毒作用，既往实验研究证实：连花清瘟可有效治疗</a:t>
            </a:r>
            <a:r>
              <a:rPr lang="en-US" altLang="zh-CN" sz="2000" dirty="0" smtClean="0">
                <a:latin typeface="微软雅黑" pitchFamily="34" charset="-122"/>
                <a:ea typeface="微软雅黑" pitchFamily="34" charset="-122"/>
              </a:rPr>
              <a:t>SARS</a:t>
            </a:r>
            <a:r>
              <a:rPr lang="zh-CN" altLang="zh-CN" sz="2000" dirty="0" smtClean="0">
                <a:latin typeface="微软雅黑" pitchFamily="34" charset="-122"/>
                <a:ea typeface="微软雅黑" pitchFamily="34" charset="-122"/>
              </a:rPr>
              <a:t>病毒、禽流感病毒、甲型流感病毒、乙型流感病毒、腺病毒、疱疹病毒等，这种广谱抗病毒作用使该药可用于禽流感、甲型流行性感冒、乙型流行性感冒等多种呼吸道传染性疾病，成为我国应对病毒类呼吸道传染性疾病的代表性中成药，被国家卫生部和中医药管理局列入多种流感诊疗方案和推荐用药：</a:t>
            </a:r>
          </a:p>
          <a:p>
            <a:r>
              <a:rPr lang="en-US" altLang="zh-CN" sz="1600" dirty="0" smtClean="0">
                <a:latin typeface="微软雅黑" pitchFamily="34" charset="-122"/>
                <a:ea typeface="微软雅黑" pitchFamily="34" charset="-122"/>
              </a:rPr>
              <a:t>2006</a:t>
            </a:r>
            <a:r>
              <a:rPr lang="zh-CN" altLang="zh-CN" sz="1600" dirty="0" smtClean="0">
                <a:latin typeface="微软雅黑" pitchFamily="34" charset="-122"/>
                <a:ea typeface="微软雅黑" pitchFamily="34" charset="-122"/>
              </a:rPr>
              <a:t>年列入卫生部《人禽流感诊疗方案》</a:t>
            </a:r>
          </a:p>
          <a:p>
            <a:r>
              <a:rPr lang="en-US" altLang="zh-CN" sz="1600" dirty="0" smtClean="0">
                <a:latin typeface="微软雅黑" pitchFamily="34" charset="-122"/>
                <a:ea typeface="微软雅黑" pitchFamily="34" charset="-122"/>
              </a:rPr>
              <a:t>2008</a:t>
            </a:r>
            <a:r>
              <a:rPr lang="zh-CN" altLang="zh-CN" sz="1600" dirty="0" smtClean="0">
                <a:latin typeface="微软雅黑" pitchFamily="34" charset="-122"/>
                <a:ea typeface="微软雅黑" pitchFamily="34" charset="-122"/>
              </a:rPr>
              <a:t>年列入国家中医药管理局《关于在震区灾后疾病防治中应用中医药方法的指导意见》推荐用药</a:t>
            </a:r>
          </a:p>
          <a:p>
            <a:r>
              <a:rPr lang="en-US" altLang="zh-CN" sz="1600" dirty="0" smtClean="0">
                <a:latin typeface="微软雅黑" pitchFamily="34" charset="-122"/>
                <a:ea typeface="微软雅黑" pitchFamily="34" charset="-122"/>
              </a:rPr>
              <a:t>2009</a:t>
            </a:r>
            <a:r>
              <a:rPr lang="zh-CN" altLang="zh-CN" sz="1600" dirty="0" smtClean="0">
                <a:latin typeface="微软雅黑" pitchFamily="34" charset="-122"/>
                <a:ea typeface="微软雅黑" pitchFamily="34" charset="-122"/>
              </a:rPr>
              <a:t>年列入卫生部《人感染甲型</a:t>
            </a:r>
            <a:r>
              <a:rPr lang="en-US" altLang="zh-CN" sz="1600" dirty="0" smtClean="0">
                <a:latin typeface="微软雅黑" pitchFamily="34" charset="-122"/>
                <a:ea typeface="微软雅黑" pitchFamily="34" charset="-122"/>
              </a:rPr>
              <a:t>H1N1</a:t>
            </a:r>
            <a:r>
              <a:rPr lang="zh-CN" altLang="zh-CN" sz="1600" dirty="0" smtClean="0">
                <a:latin typeface="微软雅黑" pitchFamily="34" charset="-122"/>
                <a:ea typeface="微软雅黑" pitchFamily="34" charset="-122"/>
              </a:rPr>
              <a:t>流感诊疗方案》及《中药饮片和中成药的储备品种》</a:t>
            </a:r>
          </a:p>
          <a:p>
            <a:r>
              <a:rPr lang="en-US" altLang="zh-CN" sz="1600" dirty="0" smtClean="0">
                <a:latin typeface="微软雅黑" pitchFamily="34" charset="-122"/>
                <a:ea typeface="微软雅黑" pitchFamily="34" charset="-122"/>
              </a:rPr>
              <a:t>2011</a:t>
            </a:r>
            <a:r>
              <a:rPr lang="zh-CN" altLang="zh-CN" sz="1600" dirty="0" smtClean="0">
                <a:latin typeface="微软雅黑" pitchFamily="34" charset="-122"/>
                <a:ea typeface="微软雅黑" pitchFamily="34" charset="-122"/>
              </a:rPr>
              <a:t>年列入卫生部《流行性感冒诊断与治疗指南》</a:t>
            </a:r>
          </a:p>
          <a:p>
            <a:r>
              <a:rPr lang="en-US" altLang="zh-CN" sz="1600" dirty="0" smtClean="0">
                <a:latin typeface="微软雅黑" pitchFamily="34" charset="-122"/>
                <a:ea typeface="微软雅黑" pitchFamily="34" charset="-122"/>
              </a:rPr>
              <a:t>2012</a:t>
            </a:r>
            <a:r>
              <a:rPr lang="zh-CN" altLang="zh-CN" sz="1600" dirty="0" smtClean="0">
                <a:latin typeface="微软雅黑" pitchFamily="34" charset="-122"/>
                <a:ea typeface="微软雅黑" pitchFamily="34" charset="-122"/>
              </a:rPr>
              <a:t>年列入国家中医药管理局《乙型流感中医药防治方案》</a:t>
            </a:r>
          </a:p>
          <a:p>
            <a:r>
              <a:rPr lang="en-US" altLang="zh-CN" sz="1600" dirty="0" smtClean="0">
                <a:latin typeface="微软雅黑" pitchFamily="34" charset="-122"/>
                <a:ea typeface="微软雅黑" pitchFamily="34" charset="-122"/>
              </a:rPr>
              <a:t>2012</a:t>
            </a:r>
            <a:r>
              <a:rPr lang="zh-CN" altLang="zh-CN" sz="1600" dirty="0" smtClean="0">
                <a:latin typeface="微软雅黑" pitchFamily="34" charset="-122"/>
                <a:ea typeface="微软雅黑" pitchFamily="34" charset="-122"/>
              </a:rPr>
              <a:t>年列入国家中医药管理局《风湿肺热病（非重症社区获得性肺炎）诊疗方案》</a:t>
            </a:r>
          </a:p>
          <a:p>
            <a:r>
              <a:rPr lang="en-US" altLang="zh-CN" sz="1600" dirty="0" smtClean="0">
                <a:latin typeface="微软雅黑" pitchFamily="34" charset="-122"/>
                <a:ea typeface="微软雅黑" pitchFamily="34" charset="-122"/>
              </a:rPr>
              <a:t>2013</a:t>
            </a:r>
            <a:r>
              <a:rPr lang="zh-CN" altLang="zh-CN" sz="1600" dirty="0" smtClean="0">
                <a:latin typeface="微软雅黑" pitchFamily="34" charset="-122"/>
                <a:ea typeface="微软雅黑" pitchFamily="34" charset="-122"/>
              </a:rPr>
              <a:t>年列入国家卫计委《人感染禽流感</a:t>
            </a:r>
            <a:r>
              <a:rPr lang="en-US" altLang="zh-CN" sz="1600" dirty="0" smtClean="0">
                <a:latin typeface="微软雅黑" pitchFamily="34" charset="-122"/>
                <a:ea typeface="微软雅黑" pitchFamily="34" charset="-122"/>
              </a:rPr>
              <a:t>H7N9</a:t>
            </a:r>
            <a:r>
              <a:rPr lang="zh-CN" altLang="zh-CN" sz="1600" dirty="0" smtClean="0">
                <a:latin typeface="微软雅黑" pitchFamily="34" charset="-122"/>
                <a:ea typeface="微软雅黑" pitchFamily="34" charset="-122"/>
              </a:rPr>
              <a:t>诊疗方案》</a:t>
            </a:r>
          </a:p>
          <a:p>
            <a:endParaRPr lang="zh-CN" altLang="en-US" dirty="0"/>
          </a:p>
        </p:txBody>
      </p:sp>
      <p:sp>
        <p:nvSpPr>
          <p:cNvPr id="4" name="标题 3"/>
          <p:cNvSpPr>
            <a:spLocks noGrp="1"/>
          </p:cNvSpPr>
          <p:nvPr>
            <p:ph type="title"/>
          </p:nvPr>
        </p:nvSpPr>
        <p:spPr>
          <a:xfrm>
            <a:off x="179512" y="404664"/>
            <a:ext cx="8964488" cy="608012"/>
          </a:xfrm>
        </p:spPr>
        <p:txBody>
          <a:bodyPr/>
          <a:lstStyle/>
          <a:p>
            <a:r>
              <a:rPr lang="zh-CN" altLang="zh-CN" sz="2800" dirty="0" smtClean="0">
                <a:latin typeface="微软雅黑" pitchFamily="34" charset="-122"/>
                <a:ea typeface="微软雅黑" pitchFamily="34" charset="-122"/>
              </a:rPr>
              <a:t>现在引起流感的病毒类型很多是否都可服用连花清瘟？</a:t>
            </a:r>
            <a:r>
              <a:rPr lang="zh-CN" altLang="zh-CN" dirty="0" smtClean="0"/>
              <a:t/>
            </a:r>
            <a:br>
              <a:rPr lang="zh-CN" altLang="zh-CN" dirty="0" smtClean="0"/>
            </a:br>
            <a:endParaRPr lang="zh-CN" alt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251520" y="908720"/>
            <a:ext cx="8373616" cy="4525963"/>
          </a:xfrm>
        </p:spPr>
        <p:txBody>
          <a:bodyPr/>
          <a:lstStyle/>
          <a:p>
            <a:pPr>
              <a:lnSpc>
                <a:spcPct val="150000"/>
              </a:lnSpc>
            </a:pPr>
            <a:r>
              <a:rPr lang="zh-CN" altLang="zh-CN" sz="2000" dirty="0" smtClean="0">
                <a:latin typeface="微软雅黑" pitchFamily="34" charset="-122"/>
                <a:ea typeface="微软雅黑" pitchFamily="34" charset="-122"/>
              </a:rPr>
              <a:t>中药治病的特点是整体调节、防治结合，连花清瘟不仅对多种类型的流感有很好的治疗作用，同时可用于多种流感的预防，目前取得的证据如：广州呼吸病重点实验室研究证实，对甲流病毒</a:t>
            </a:r>
            <a:r>
              <a:rPr lang="en-US" altLang="zh-CN" sz="2000" dirty="0" smtClean="0">
                <a:latin typeface="微软雅黑" pitchFamily="34" charset="-122"/>
                <a:ea typeface="微软雅黑" pitchFamily="34" charset="-122"/>
              </a:rPr>
              <a:t>H3N2</a:t>
            </a:r>
            <a:r>
              <a:rPr lang="zh-CN" altLang="zh-CN" sz="2000" dirty="0" smtClean="0">
                <a:latin typeface="微软雅黑" pitchFamily="34" charset="-122"/>
                <a:ea typeface="微软雅黑" pitchFamily="34" charset="-122"/>
              </a:rPr>
              <a:t>预防性给药，连花清瘟具有明显效果，而对照药利巴韦林则抗病毒活性不高。对</a:t>
            </a:r>
            <a:r>
              <a:rPr lang="en-US" altLang="zh-CN" sz="2000" dirty="0" smtClean="0">
                <a:latin typeface="微软雅黑" pitchFamily="34" charset="-122"/>
                <a:ea typeface="微软雅黑" pitchFamily="34" charset="-122"/>
              </a:rPr>
              <a:t>2009</a:t>
            </a:r>
            <a:r>
              <a:rPr lang="zh-CN" altLang="zh-CN" sz="2000" dirty="0" smtClean="0">
                <a:latin typeface="微软雅黑" pitchFamily="34" charset="-122"/>
                <a:ea typeface="微软雅黑" pitchFamily="34" charset="-122"/>
              </a:rPr>
              <a:t>年甲流疫区河北省廊坊地区预防性给药回顾性分析显示，对密切接触患者和疫区健康人群给予预防性服药，服用连花清瘟人群出现症状者仅</a:t>
            </a:r>
            <a:r>
              <a:rPr lang="en-US" altLang="zh-CN" sz="2000" dirty="0" smtClean="0">
                <a:latin typeface="微软雅黑" pitchFamily="34" charset="-122"/>
                <a:ea typeface="微软雅黑" pitchFamily="34" charset="-122"/>
              </a:rPr>
              <a:t>1.2%</a:t>
            </a:r>
            <a:r>
              <a:rPr lang="zh-CN" altLang="zh-CN" sz="2000" dirty="0" smtClean="0">
                <a:latin typeface="微软雅黑" pitchFamily="34" charset="-122"/>
                <a:ea typeface="微软雅黑" pitchFamily="34" charset="-122"/>
              </a:rPr>
              <a:t>，服用其他药物预防人群则高达</a:t>
            </a:r>
            <a:r>
              <a:rPr lang="en-US" altLang="zh-CN" sz="2000" dirty="0" smtClean="0">
                <a:latin typeface="微软雅黑" pitchFamily="34" charset="-122"/>
                <a:ea typeface="微软雅黑" pitchFamily="34" charset="-122"/>
              </a:rPr>
              <a:t>6.8%</a:t>
            </a:r>
            <a:r>
              <a:rPr lang="zh-CN" altLang="zh-CN" sz="2000" dirty="0" smtClean="0">
                <a:latin typeface="微软雅黑" pitchFamily="34" charset="-122"/>
                <a:ea typeface="微软雅黑" pitchFamily="34" charset="-122"/>
              </a:rPr>
              <a:t>，未服药人群发生症状者高达</a:t>
            </a:r>
            <a:r>
              <a:rPr lang="en-US" altLang="zh-CN" sz="2000" dirty="0" smtClean="0">
                <a:latin typeface="微软雅黑" pitchFamily="34" charset="-122"/>
                <a:ea typeface="微软雅黑" pitchFamily="34" charset="-122"/>
              </a:rPr>
              <a:t>8.8%</a:t>
            </a:r>
            <a:r>
              <a:rPr lang="zh-CN" altLang="zh-CN" sz="2000" dirty="0" smtClean="0">
                <a:latin typeface="微软雅黑" pitchFamily="34" charset="-122"/>
                <a:ea typeface="微软雅黑" pitchFamily="34" charset="-122"/>
              </a:rPr>
              <a:t>，证实连花清瘟预防效果显著。由于禽流感病毒传染人体有</a:t>
            </a:r>
            <a:r>
              <a:rPr lang="en-US" altLang="zh-CN" sz="2000" dirty="0" smtClean="0">
                <a:latin typeface="微软雅黑" pitchFamily="34" charset="-122"/>
                <a:ea typeface="微软雅黑" pitchFamily="34" charset="-122"/>
              </a:rPr>
              <a:t>7</a:t>
            </a:r>
            <a:r>
              <a:rPr lang="zh-CN" altLang="zh-CN" sz="2000" dirty="0" smtClean="0">
                <a:latin typeface="微软雅黑" pitchFamily="34" charset="-122"/>
                <a:ea typeface="微软雅黑" pitchFamily="34" charset="-122"/>
              </a:rPr>
              <a:t>天潜伏期，对密切接触感染患者或感染病毒处于潜伏期者，应用连花清瘟可取得抑制病毒，减少发病的机会。同时动物实验表明连花清瘟可明显减轻环境污染如汽车尾气引起的肺部炎症损伤，调节呼吸道免疫功能，对环境污染造成咽部不适、咳嗽吐痰更易感染病毒者应用更为适合。</a:t>
            </a:r>
          </a:p>
          <a:p>
            <a:pPr>
              <a:buNone/>
            </a:pPr>
            <a:endParaRPr lang="zh-CN" altLang="en-US" dirty="0"/>
          </a:p>
        </p:txBody>
      </p:sp>
      <p:sp>
        <p:nvSpPr>
          <p:cNvPr id="4" name="标题 3"/>
          <p:cNvSpPr>
            <a:spLocks noGrp="1"/>
          </p:cNvSpPr>
          <p:nvPr>
            <p:ph type="title"/>
          </p:nvPr>
        </p:nvSpPr>
        <p:spPr>
          <a:xfrm>
            <a:off x="395536" y="476672"/>
            <a:ext cx="8229600" cy="608012"/>
          </a:xfrm>
        </p:spPr>
        <p:txBody>
          <a:bodyPr/>
          <a:lstStyle/>
          <a:p>
            <a:r>
              <a:rPr lang="zh-CN" altLang="zh-CN" dirty="0" smtClean="0">
                <a:latin typeface="微软雅黑" pitchFamily="34" charset="-122"/>
                <a:ea typeface="微软雅黑" pitchFamily="34" charset="-122"/>
              </a:rPr>
              <a:t>连花清瘟可否用于禽流感的预防？</a:t>
            </a:r>
            <a:br>
              <a:rPr lang="zh-CN" altLang="zh-CN" dirty="0" smtClean="0">
                <a:latin typeface="微软雅黑" pitchFamily="34" charset="-122"/>
                <a:ea typeface="微软雅黑" pitchFamily="34" charset="-122"/>
              </a:rPr>
            </a:br>
            <a:endParaRPr lang="zh-CN" altLang="en-US"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114"/>
          <p:cNvSpPr>
            <a:spLocks noChangeArrowheads="1"/>
          </p:cNvSpPr>
          <p:nvPr/>
        </p:nvSpPr>
        <p:spPr bwMode="auto">
          <a:xfrm>
            <a:off x="533398" y="1245514"/>
            <a:ext cx="8305800" cy="838200"/>
          </a:xfrm>
          <a:prstGeom prst="roundRect">
            <a:avLst>
              <a:gd name="adj" fmla="val 16667"/>
            </a:avLst>
          </a:prstGeom>
          <a:solidFill>
            <a:srgbClr val="000080"/>
          </a:solidFill>
          <a:ln w="9525">
            <a:solidFill>
              <a:schemeClr val="tx1"/>
            </a:solidFill>
            <a:round/>
            <a:headEnd/>
            <a:tailEnd/>
          </a:ln>
        </p:spPr>
        <p:txBody>
          <a:bodyPr wrap="none" anchor="ctr"/>
          <a:lstStyle/>
          <a:p>
            <a:endParaRPr lang="zh-CN" altLang="en-US"/>
          </a:p>
        </p:txBody>
      </p:sp>
      <p:sp>
        <p:nvSpPr>
          <p:cNvPr id="30723" name="Text Box 3"/>
          <p:cNvSpPr txBox="1">
            <a:spLocks noChangeArrowheads="1"/>
          </p:cNvSpPr>
          <p:nvPr/>
        </p:nvSpPr>
        <p:spPr bwMode="auto">
          <a:xfrm>
            <a:off x="423861" y="5328564"/>
            <a:ext cx="8296275" cy="793750"/>
          </a:xfrm>
          <a:prstGeom prst="rect">
            <a:avLst/>
          </a:prstGeom>
          <a:noFill/>
          <a:ln w="9525">
            <a:noFill/>
            <a:miter lim="800000"/>
            <a:headEnd/>
            <a:tailEnd/>
          </a:ln>
        </p:spPr>
        <p:txBody>
          <a:bodyPr>
            <a:spAutoFit/>
          </a:bodyPr>
          <a:lstStyle/>
          <a:p>
            <a:pPr algn="just">
              <a:lnSpc>
                <a:spcPct val="115000"/>
              </a:lnSpc>
              <a:buClr>
                <a:schemeClr val="accent2"/>
              </a:buClr>
              <a:buSzPct val="80000"/>
              <a:buFont typeface="Wingdings" pitchFamily="2" charset="2"/>
              <a:buNone/>
            </a:pPr>
            <a:r>
              <a:rPr lang="zh-CN" altLang="en-US" sz="2000" b="1">
                <a:solidFill>
                  <a:srgbClr val="000000"/>
                </a:solidFill>
                <a:latin typeface="黑体" pitchFamily="2" charset="-122"/>
                <a:ea typeface="黑体" pitchFamily="2" charset="-122"/>
              </a:rPr>
              <a:t>　　</a:t>
            </a:r>
            <a:r>
              <a:rPr kumimoji="1" lang="zh-CN" altLang="en-US" sz="2000" b="1">
                <a:solidFill>
                  <a:srgbClr val="000000"/>
                </a:solidFill>
                <a:latin typeface="黑体" pitchFamily="2" charset="-122"/>
                <a:ea typeface="黑体" pitchFamily="2" charset="-122"/>
              </a:rPr>
              <a:t>结果：</a:t>
            </a:r>
            <a:r>
              <a:rPr lang="zh-CN" altLang="en-US" sz="2000" b="1">
                <a:solidFill>
                  <a:srgbClr val="000000"/>
                </a:solidFill>
                <a:latin typeface="黑体" pitchFamily="2" charset="-122"/>
                <a:ea typeface="黑体" pitchFamily="2" charset="-122"/>
              </a:rPr>
              <a:t>连花清瘟抑制病毒的半数有效浓度（</a:t>
            </a:r>
            <a:r>
              <a:rPr lang="en-US" altLang="zh-CN" sz="2000" b="1">
                <a:solidFill>
                  <a:srgbClr val="000000"/>
                </a:solidFill>
                <a:latin typeface="黑体" pitchFamily="2" charset="-122"/>
                <a:ea typeface="黑体" pitchFamily="2" charset="-122"/>
              </a:rPr>
              <a:t>IC</a:t>
            </a:r>
            <a:r>
              <a:rPr lang="en-US" altLang="zh-CN" sz="2000" b="1" baseline="-25000">
                <a:solidFill>
                  <a:srgbClr val="000000"/>
                </a:solidFill>
                <a:latin typeface="黑体" pitchFamily="2" charset="-122"/>
                <a:ea typeface="黑体" pitchFamily="2" charset="-122"/>
              </a:rPr>
              <a:t>50</a:t>
            </a:r>
            <a:r>
              <a:rPr lang="zh-CN" altLang="en-US" sz="2000" b="1">
                <a:solidFill>
                  <a:srgbClr val="000000"/>
                </a:solidFill>
                <a:latin typeface="黑体" pitchFamily="2" charset="-122"/>
                <a:ea typeface="黑体" pitchFamily="2" charset="-122"/>
              </a:rPr>
              <a:t>）为</a:t>
            </a:r>
            <a:r>
              <a:rPr lang="en-US" altLang="zh-CN" sz="2000" b="1">
                <a:solidFill>
                  <a:srgbClr val="000000"/>
                </a:solidFill>
                <a:latin typeface="黑体" pitchFamily="2" charset="-122"/>
                <a:ea typeface="黑体" pitchFamily="2" charset="-122"/>
              </a:rPr>
              <a:t>0.09mg/ml</a:t>
            </a:r>
            <a:r>
              <a:rPr lang="zh-CN" altLang="en-US" sz="2000" b="1">
                <a:solidFill>
                  <a:srgbClr val="000000"/>
                </a:solidFill>
                <a:latin typeface="黑体" pitchFamily="2" charset="-122"/>
                <a:ea typeface="黑体" pitchFamily="2" charset="-122"/>
              </a:rPr>
              <a:t>，对</a:t>
            </a:r>
            <a:r>
              <a:rPr lang="en-US" altLang="zh-CN" sz="2000" b="1">
                <a:solidFill>
                  <a:srgbClr val="000000"/>
                </a:solidFill>
                <a:latin typeface="黑体" pitchFamily="2" charset="-122"/>
                <a:ea typeface="黑体" pitchFamily="2" charset="-122"/>
              </a:rPr>
              <a:t>SARS</a:t>
            </a:r>
            <a:r>
              <a:rPr lang="zh-CN" altLang="en-US" sz="2000" b="1">
                <a:solidFill>
                  <a:srgbClr val="000000"/>
                </a:solidFill>
                <a:latin typeface="黑体" pitchFamily="2" charset="-122"/>
                <a:ea typeface="黑体" pitchFamily="2" charset="-122"/>
              </a:rPr>
              <a:t>病毒的治疗指数（</a:t>
            </a:r>
            <a:r>
              <a:rPr lang="en-US" altLang="zh-CN" sz="2000" b="1">
                <a:solidFill>
                  <a:srgbClr val="000000"/>
                </a:solidFill>
                <a:latin typeface="黑体" pitchFamily="2" charset="-122"/>
                <a:ea typeface="黑体" pitchFamily="2" charset="-122"/>
              </a:rPr>
              <a:t>TI</a:t>
            </a:r>
            <a:r>
              <a:rPr lang="zh-CN" altLang="en-US" sz="2000" b="1">
                <a:solidFill>
                  <a:srgbClr val="000000"/>
                </a:solidFill>
                <a:latin typeface="黑体" pitchFamily="2" charset="-122"/>
                <a:ea typeface="黑体" pitchFamily="2" charset="-122"/>
              </a:rPr>
              <a:t>）为</a:t>
            </a:r>
            <a:r>
              <a:rPr lang="en-US" altLang="zh-CN" sz="2000" b="1">
                <a:solidFill>
                  <a:srgbClr val="000000"/>
                </a:solidFill>
                <a:latin typeface="黑体" pitchFamily="2" charset="-122"/>
                <a:ea typeface="黑体" pitchFamily="2" charset="-122"/>
              </a:rPr>
              <a:t>40.33</a:t>
            </a:r>
            <a:endParaRPr lang="en-US" altLang="zh-CN" sz="2000" b="1">
              <a:solidFill>
                <a:srgbClr val="FF0000"/>
              </a:solidFill>
              <a:latin typeface="黑体" pitchFamily="2" charset="-122"/>
              <a:ea typeface="黑体" pitchFamily="2" charset="-122"/>
            </a:endParaRPr>
          </a:p>
        </p:txBody>
      </p:sp>
      <p:sp>
        <p:nvSpPr>
          <p:cNvPr id="30725" name="Rectangle 5"/>
          <p:cNvSpPr>
            <a:spLocks noChangeArrowheads="1"/>
          </p:cNvSpPr>
          <p:nvPr/>
        </p:nvSpPr>
        <p:spPr bwMode="auto">
          <a:xfrm>
            <a:off x="3168648" y="6225502"/>
            <a:ext cx="5899150" cy="274637"/>
          </a:xfrm>
          <a:prstGeom prst="rect">
            <a:avLst/>
          </a:prstGeom>
          <a:noFill/>
          <a:ln w="9525" algn="ctr">
            <a:noFill/>
            <a:miter lim="800000"/>
            <a:headEnd/>
            <a:tailEnd/>
          </a:ln>
        </p:spPr>
        <p:txBody>
          <a:bodyPr wrap="none">
            <a:spAutoFit/>
          </a:bodyPr>
          <a:lstStyle/>
          <a:p>
            <a:pPr algn="ctr"/>
            <a:r>
              <a:rPr lang="zh-CN" altLang="en-US" sz="1200" b="1">
                <a:solidFill>
                  <a:srgbClr val="000000"/>
                </a:solidFill>
                <a:latin typeface="黑体" pitchFamily="2" charset="-122"/>
                <a:ea typeface="黑体" pitchFamily="2" charset="-122"/>
              </a:rPr>
              <a:t>军事医学科学院微生物流行病研究所朱舜亚等。生物技术通讯，</a:t>
            </a:r>
            <a:r>
              <a:rPr lang="en-US" altLang="zh-CN" sz="1200" b="1">
                <a:solidFill>
                  <a:srgbClr val="000000"/>
                </a:solidFill>
                <a:latin typeface="黑体" pitchFamily="2" charset="-122"/>
                <a:ea typeface="黑体" pitchFamily="2" charset="-122"/>
              </a:rPr>
              <a:t>2003</a:t>
            </a:r>
            <a:r>
              <a:rPr lang="zh-CN" altLang="en-US" sz="1200" b="1">
                <a:solidFill>
                  <a:srgbClr val="000000"/>
                </a:solidFill>
                <a:latin typeface="黑体" pitchFamily="2" charset="-122"/>
                <a:ea typeface="黑体" pitchFamily="2" charset="-122"/>
              </a:rPr>
              <a:t>，</a:t>
            </a:r>
            <a:r>
              <a:rPr lang="en-US" altLang="zh-CN" sz="1200" b="1">
                <a:solidFill>
                  <a:srgbClr val="000000"/>
                </a:solidFill>
                <a:latin typeface="黑体" pitchFamily="2" charset="-122"/>
                <a:ea typeface="黑体" pitchFamily="2" charset="-122"/>
              </a:rPr>
              <a:t>14(5):390-392</a:t>
            </a:r>
          </a:p>
        </p:txBody>
      </p:sp>
      <p:grpSp>
        <p:nvGrpSpPr>
          <p:cNvPr id="2" name="Group 7"/>
          <p:cNvGrpSpPr>
            <a:grpSpLocks/>
          </p:cNvGrpSpPr>
          <p:nvPr/>
        </p:nvGrpSpPr>
        <p:grpSpPr bwMode="auto">
          <a:xfrm>
            <a:off x="252411" y="1093114"/>
            <a:ext cx="8639175" cy="46038"/>
            <a:chOff x="131" y="799"/>
            <a:chExt cx="5442" cy="29"/>
          </a:xfrm>
        </p:grpSpPr>
        <p:sp>
          <p:nvSpPr>
            <p:cNvPr id="30794" name="Line 8"/>
            <p:cNvSpPr>
              <a:spLocks noChangeShapeType="1"/>
            </p:cNvSpPr>
            <p:nvPr/>
          </p:nvSpPr>
          <p:spPr bwMode="gray">
            <a:xfrm>
              <a:off x="131" y="799"/>
              <a:ext cx="5386" cy="0"/>
            </a:xfrm>
            <a:prstGeom prst="line">
              <a:avLst/>
            </a:prstGeom>
            <a:noFill/>
            <a:ln w="19050">
              <a:solidFill>
                <a:srgbClr val="18185E"/>
              </a:solidFill>
              <a:round/>
              <a:headEnd/>
              <a:tailEnd/>
            </a:ln>
          </p:spPr>
          <p:txBody>
            <a:bodyPr rot="10800000" wrap="none" anchor="ctr"/>
            <a:lstStyle/>
            <a:p>
              <a:endParaRPr lang="zh-CN" altLang="en-US"/>
            </a:p>
          </p:txBody>
        </p:sp>
        <p:sp>
          <p:nvSpPr>
            <p:cNvPr id="30795" name="Line 9"/>
            <p:cNvSpPr>
              <a:spLocks noChangeShapeType="1"/>
            </p:cNvSpPr>
            <p:nvPr/>
          </p:nvSpPr>
          <p:spPr bwMode="gray">
            <a:xfrm>
              <a:off x="187" y="828"/>
              <a:ext cx="5386" cy="0"/>
            </a:xfrm>
            <a:prstGeom prst="line">
              <a:avLst/>
            </a:prstGeom>
            <a:noFill/>
            <a:ln w="38100">
              <a:solidFill>
                <a:srgbClr val="18185E"/>
              </a:solidFill>
              <a:round/>
              <a:headEnd/>
              <a:tailEnd/>
            </a:ln>
          </p:spPr>
          <p:txBody>
            <a:bodyPr rot="10800000" wrap="none" anchor="ctr"/>
            <a:lstStyle/>
            <a:p>
              <a:endParaRPr lang="zh-CN" altLang="en-US"/>
            </a:p>
          </p:txBody>
        </p:sp>
      </p:grpSp>
      <p:sp>
        <p:nvSpPr>
          <p:cNvPr id="30727" name="AutoShape 12"/>
          <p:cNvSpPr>
            <a:spLocks noChangeArrowheads="1"/>
          </p:cNvSpPr>
          <p:nvPr/>
        </p:nvSpPr>
        <p:spPr bwMode="gray">
          <a:xfrm>
            <a:off x="719136" y="102514"/>
            <a:ext cx="7815262" cy="990600"/>
          </a:xfrm>
          <a:prstGeom prst="roundRect">
            <a:avLst>
              <a:gd name="adj" fmla="val 41870"/>
            </a:avLst>
          </a:prstGeom>
          <a:noFill/>
          <a:ln w="38100" algn="ctr">
            <a:solidFill>
              <a:schemeClr val="bg1"/>
            </a:solidFill>
            <a:round/>
            <a:headEnd/>
            <a:tailEnd/>
          </a:ln>
        </p:spPr>
        <p:txBody>
          <a:bodyPr wrap="none" anchor="ctr"/>
          <a:lstStyle/>
          <a:p>
            <a:pPr algn="ctr"/>
            <a:r>
              <a:rPr lang="en-US" altLang="zh-CN" sz="3600" b="1" dirty="0">
                <a:solidFill>
                  <a:schemeClr val="bg1"/>
                </a:solidFill>
                <a:latin typeface="微软雅黑" pitchFamily="34" charset="-122"/>
                <a:ea typeface="微软雅黑" pitchFamily="34" charset="-122"/>
              </a:rPr>
              <a:t> </a:t>
            </a:r>
            <a:r>
              <a:rPr lang="zh-CN" altLang="en-US" sz="3600" b="1" dirty="0">
                <a:latin typeface="微软雅黑" pitchFamily="34" charset="-122"/>
                <a:ea typeface="微软雅黑" pitchFamily="34" charset="-122"/>
              </a:rPr>
              <a:t>体外有效抑制</a:t>
            </a:r>
            <a:r>
              <a:rPr lang="en-US" altLang="zh-CN" sz="3600" b="1" dirty="0">
                <a:latin typeface="微软雅黑" pitchFamily="34" charset="-122"/>
                <a:ea typeface="微软雅黑" pitchFamily="34" charset="-122"/>
              </a:rPr>
              <a:t>SARS</a:t>
            </a:r>
            <a:r>
              <a:rPr lang="zh-CN" altLang="en-US" sz="3600" b="1" dirty="0">
                <a:latin typeface="微软雅黑" pitchFamily="34" charset="-122"/>
                <a:ea typeface="微软雅黑" pitchFamily="34" charset="-122"/>
              </a:rPr>
              <a:t>病毒</a:t>
            </a:r>
            <a:r>
              <a:rPr lang="zh-CN" altLang="en-US" sz="3600" b="1" dirty="0">
                <a:solidFill>
                  <a:schemeClr val="bg1"/>
                </a:solidFill>
                <a:latin typeface="微软雅黑" pitchFamily="34" charset="-122"/>
                <a:ea typeface="微软雅黑" pitchFamily="34" charset="-122"/>
              </a:rPr>
              <a:t> </a:t>
            </a:r>
          </a:p>
        </p:txBody>
      </p:sp>
      <p:graphicFrame>
        <p:nvGraphicFramePr>
          <p:cNvPr id="149617" name="Group 113"/>
          <p:cNvGraphicFramePr>
            <a:graphicFrameLocks noGrp="1"/>
          </p:cNvGraphicFramePr>
          <p:nvPr>
            <p:extLst>
              <p:ext uri="{D42A27DB-BD31-4B8C-83A1-F6EECF244321}">
                <p14:modId xmlns:p14="http://schemas.microsoft.com/office/powerpoint/2010/main" xmlns="" val="2610965123"/>
              </p:ext>
            </p:extLst>
          </p:nvPr>
        </p:nvGraphicFramePr>
        <p:xfrm>
          <a:off x="685798" y="2144039"/>
          <a:ext cx="8077200" cy="3144839"/>
        </p:xfrm>
        <a:graphic>
          <a:graphicData uri="http://schemas.openxmlformats.org/drawingml/2006/table">
            <a:tbl>
              <a:tblPr/>
              <a:tblGrid>
                <a:gridCol w="1023938"/>
                <a:gridCol w="1477962"/>
                <a:gridCol w="1350963"/>
                <a:gridCol w="1287462"/>
                <a:gridCol w="1260475"/>
                <a:gridCol w="1676400"/>
              </a:tblGrid>
              <a:tr h="23971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药物稀释倍数</a:t>
                      </a:r>
                    </a:p>
                  </a:txBody>
                  <a:tcPr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药物浓度（</a:t>
                      </a: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mg/ml</a:t>
                      </a:r>
                      <a:r>
                        <a:rPr kumimoji="0"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病变孔数</a:t>
                      </a: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细胞孔数</a:t>
                      </a: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66738">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连花</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清瘟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病毒</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对照</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利巴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韦林</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正常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对照</a:t>
                      </a: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p>
                  </a:txBody>
                  <a:tcPr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Times New Roman" pitchFamily="18" charset="0"/>
                          <a:ea typeface="宋体" pitchFamily="2" charset="-122"/>
                          <a:cs typeface="Times New Roman" pitchFamily="18" charset="0"/>
                        </a:rPr>
                        <a:t>1.44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Times New Roman" pitchFamily="18" charset="0"/>
                          <a:ea typeface="宋体" pitchFamily="2" charset="-122"/>
                          <a:cs typeface="Times New Roman" pitchFamily="18"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0/4</a:t>
                      </a: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p>
                  </a:txBody>
                  <a:tcPr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Times New Roman" pitchFamily="18" charset="0"/>
                          <a:ea typeface="宋体" pitchFamily="2" charset="-122"/>
                          <a:cs typeface="Times New Roman" pitchFamily="18" charset="0"/>
                        </a:rPr>
                        <a:t>0.72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Times New Roman" pitchFamily="18" charset="0"/>
                          <a:ea typeface="宋体" pitchFamily="2" charset="-122"/>
                          <a:cs typeface="Times New Roman" pitchFamily="18"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0/4</a:t>
                      </a: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p>
                  </a:txBody>
                  <a:tcPr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Times New Roman" pitchFamily="18" charset="0"/>
                          <a:ea typeface="宋体" pitchFamily="2" charset="-122"/>
                          <a:cs typeface="Times New Roman" pitchFamily="18" charset="0"/>
                        </a:rPr>
                        <a:t>0.36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Times New Roman" pitchFamily="18" charset="0"/>
                          <a:ea typeface="宋体" pitchFamily="2" charset="-122"/>
                          <a:cs typeface="Times New Roman" pitchFamily="18"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0/4</a:t>
                      </a: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8</a:t>
                      </a:r>
                    </a:p>
                  </a:txBody>
                  <a:tcPr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Times New Roman" pitchFamily="18" charset="0"/>
                          <a:ea typeface="宋体" pitchFamily="2" charset="-122"/>
                          <a:cs typeface="Times New Roman" pitchFamily="18" charset="0"/>
                        </a:rPr>
                        <a:t>0.18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Times New Roman" pitchFamily="18" charset="0"/>
                          <a:ea typeface="宋体" pitchFamily="2" charset="-122"/>
                          <a:cs typeface="Times New Roman" pitchFamily="18"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0/4</a:t>
                      </a: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16</a:t>
                      </a:r>
                    </a:p>
                  </a:txBody>
                  <a:tcPr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Times New Roman" pitchFamily="18" charset="0"/>
                          <a:ea typeface="宋体" pitchFamily="2" charset="-122"/>
                          <a:cs typeface="Times New Roman" pitchFamily="18" charset="0"/>
                        </a:rPr>
                        <a:t>0.09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rgbClr val="FF3300"/>
                          </a:solidFill>
                          <a:effectLst/>
                          <a:latin typeface="Times New Roman" pitchFamily="18" charset="0"/>
                          <a:ea typeface="宋体" pitchFamily="2" charset="-122"/>
                          <a:cs typeface="Times New Roman" pitchFamily="18"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0/4</a:t>
                      </a: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32</a:t>
                      </a:r>
                    </a:p>
                  </a:txBody>
                  <a:tcPr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0.045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0/4</a:t>
                      </a: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64</a:t>
                      </a:r>
                    </a:p>
                  </a:txBody>
                  <a:tcPr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0.023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0/4</a:t>
                      </a: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793" name="Rectangle 112"/>
          <p:cNvSpPr>
            <a:spLocks noChangeArrowheads="1"/>
          </p:cNvSpPr>
          <p:nvPr/>
        </p:nvSpPr>
        <p:spPr bwMode="auto">
          <a:xfrm>
            <a:off x="603248" y="1416964"/>
            <a:ext cx="8007350" cy="512763"/>
          </a:xfrm>
          <a:prstGeom prst="rect">
            <a:avLst/>
          </a:prstGeom>
          <a:noFill/>
          <a:ln w="9525">
            <a:noFill/>
            <a:miter lim="800000"/>
            <a:headEnd/>
            <a:tailEnd/>
          </a:ln>
        </p:spPr>
        <p:txBody>
          <a:bodyPr wrap="none">
            <a:spAutoFit/>
          </a:bodyPr>
          <a:lstStyle/>
          <a:p>
            <a:pPr>
              <a:lnSpc>
                <a:spcPct val="115000"/>
              </a:lnSpc>
              <a:buClr>
                <a:schemeClr val="accent2"/>
              </a:buClr>
              <a:buSzPct val="80000"/>
              <a:buFont typeface="Wingdings" pitchFamily="2" charset="2"/>
              <a:buNone/>
            </a:pPr>
            <a:r>
              <a:rPr lang="zh-CN" altLang="en-US" sz="2400" b="1">
                <a:solidFill>
                  <a:schemeClr val="bg1"/>
                </a:solidFill>
                <a:latin typeface="黑体" pitchFamily="2" charset="-122"/>
                <a:ea typeface="黑体" pitchFamily="2" charset="-122"/>
              </a:rPr>
              <a:t>连花清瘟胶囊药物浓度大于</a:t>
            </a:r>
            <a:r>
              <a:rPr lang="en-US" altLang="zh-CN" sz="2400" b="1">
                <a:solidFill>
                  <a:schemeClr val="bg1"/>
                </a:solidFill>
                <a:latin typeface="黑体" pitchFamily="2" charset="-122"/>
                <a:ea typeface="黑体" pitchFamily="2" charset="-122"/>
              </a:rPr>
              <a:t>0.09mg/ml</a:t>
            </a:r>
            <a:r>
              <a:rPr lang="zh-CN" altLang="en-US" sz="2400" b="1">
                <a:solidFill>
                  <a:schemeClr val="bg1"/>
                </a:solidFill>
                <a:latin typeface="黑体" pitchFamily="2" charset="-122"/>
                <a:ea typeface="黑体" pitchFamily="2" charset="-122"/>
              </a:rPr>
              <a:t>可明显抑制</a:t>
            </a:r>
            <a:r>
              <a:rPr lang="en-US" altLang="zh-CN" sz="2400" b="1">
                <a:solidFill>
                  <a:schemeClr val="bg1"/>
                </a:solidFill>
                <a:latin typeface="黑体" pitchFamily="2" charset="-122"/>
                <a:ea typeface="黑体" pitchFamily="2" charset="-122"/>
              </a:rPr>
              <a:t>SARS</a:t>
            </a:r>
            <a:r>
              <a:rPr lang="zh-CN" altLang="en-US" sz="2400" b="1">
                <a:solidFill>
                  <a:schemeClr val="bg1"/>
                </a:solidFill>
                <a:latin typeface="黑体" pitchFamily="2" charset="-122"/>
                <a:ea typeface="黑体" pitchFamily="2" charset="-122"/>
              </a:rPr>
              <a:t>病毒</a:t>
            </a:r>
          </a:p>
        </p:txBody>
      </p:sp>
    </p:spTree>
  </p:cSld>
  <p:clrMapOvr>
    <a:masterClrMapping/>
  </p:clrMapOvr>
  <p:transition advTm="5094"/>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11"/>
          <p:cNvSpPr>
            <a:spLocks noChangeArrowheads="1"/>
          </p:cNvSpPr>
          <p:nvPr/>
        </p:nvSpPr>
        <p:spPr bwMode="auto">
          <a:xfrm>
            <a:off x="1295400" y="1631496"/>
            <a:ext cx="6858000" cy="990600"/>
          </a:xfrm>
          <a:prstGeom prst="roundRect">
            <a:avLst>
              <a:gd name="adj" fmla="val 16667"/>
            </a:avLst>
          </a:prstGeom>
          <a:solidFill>
            <a:srgbClr val="000080"/>
          </a:solidFill>
          <a:ln w="9525">
            <a:solidFill>
              <a:schemeClr val="tx1"/>
            </a:solidFill>
            <a:round/>
            <a:headEnd/>
            <a:tailEnd/>
          </a:ln>
        </p:spPr>
        <p:txBody>
          <a:bodyPr wrap="none" anchor="ctr"/>
          <a:lstStyle/>
          <a:p>
            <a:endParaRPr lang="zh-CN" altLang="en-US"/>
          </a:p>
        </p:txBody>
      </p:sp>
      <p:sp>
        <p:nvSpPr>
          <p:cNvPr id="6148" name="Rectangle 2"/>
          <p:cNvSpPr>
            <a:spLocks noGrp="1" noChangeArrowheads="1"/>
          </p:cNvSpPr>
          <p:nvPr>
            <p:ph type="body" idx="4294967295"/>
          </p:nvPr>
        </p:nvSpPr>
        <p:spPr>
          <a:xfrm>
            <a:off x="0" y="1783896"/>
            <a:ext cx="7010400" cy="990600"/>
          </a:xfrm>
        </p:spPr>
        <p:txBody>
          <a:bodyPr/>
          <a:lstStyle/>
          <a:p>
            <a:pPr indent="425450" eaLnBrk="1" hangingPunct="1">
              <a:lnSpc>
                <a:spcPct val="110000"/>
              </a:lnSpc>
              <a:spcBef>
                <a:spcPct val="0"/>
              </a:spcBef>
              <a:buFontTx/>
              <a:buNone/>
            </a:pPr>
            <a:r>
              <a:rPr lang="en-US" altLang="zh-CN" sz="2000" b="1" smtClean="0">
                <a:solidFill>
                  <a:schemeClr val="bg1"/>
                </a:solidFill>
                <a:latin typeface="Times New Roman" pitchFamily="18" charset="0"/>
              </a:rPr>
              <a:t>0.1</a:t>
            </a:r>
            <a:r>
              <a:rPr lang="zh-CN" altLang="en-US" sz="2000" b="1" smtClean="0">
                <a:solidFill>
                  <a:schemeClr val="bg1"/>
                </a:solidFill>
                <a:latin typeface="Times New Roman" pitchFamily="18" charset="0"/>
              </a:rPr>
              <a:t>～</a:t>
            </a:r>
            <a:r>
              <a:rPr lang="en-US" altLang="zh-CN" sz="2000" b="1" smtClean="0">
                <a:solidFill>
                  <a:schemeClr val="bg1"/>
                </a:solidFill>
                <a:latin typeface="Times New Roman" pitchFamily="18" charset="0"/>
              </a:rPr>
              <a:t>0.25g/ml</a:t>
            </a:r>
            <a:r>
              <a:rPr lang="zh-CN" altLang="en-US" sz="2000" b="1" smtClean="0">
                <a:solidFill>
                  <a:schemeClr val="bg1"/>
                </a:solidFill>
                <a:latin typeface="Times New Roman" pitchFamily="18" charset="0"/>
              </a:rPr>
              <a:t>浓度杀灭率</a:t>
            </a:r>
            <a:r>
              <a:rPr lang="en-US" altLang="zh-CN" sz="2000" b="1" smtClean="0">
                <a:solidFill>
                  <a:schemeClr val="bg1"/>
                </a:solidFill>
                <a:latin typeface="Times New Roman" pitchFamily="18" charset="0"/>
              </a:rPr>
              <a:t>99.9</a:t>
            </a:r>
            <a:r>
              <a:rPr lang="zh-CN" altLang="en-US" sz="2000" b="1" smtClean="0">
                <a:solidFill>
                  <a:schemeClr val="bg1"/>
                </a:solidFill>
                <a:latin typeface="Times New Roman" pitchFamily="18" charset="0"/>
              </a:rPr>
              <a:t>％，具有显著杀病毒作用</a:t>
            </a:r>
          </a:p>
          <a:p>
            <a:pPr indent="425450" eaLnBrk="1" hangingPunct="1">
              <a:lnSpc>
                <a:spcPct val="110000"/>
              </a:lnSpc>
              <a:spcBef>
                <a:spcPct val="0"/>
              </a:spcBef>
              <a:buFontTx/>
              <a:buNone/>
            </a:pPr>
            <a:r>
              <a:rPr lang="en-US" altLang="zh-CN" sz="2000" b="1" smtClean="0">
                <a:solidFill>
                  <a:schemeClr val="bg1"/>
                </a:solidFill>
                <a:latin typeface="Times New Roman" pitchFamily="18" charset="0"/>
              </a:rPr>
              <a:t>0.5</a:t>
            </a:r>
            <a:r>
              <a:rPr lang="zh-CN" altLang="en-US" sz="2000" b="1" smtClean="0">
                <a:solidFill>
                  <a:schemeClr val="bg1"/>
                </a:solidFill>
                <a:latin typeface="Times New Roman" pitchFamily="18" charset="0"/>
              </a:rPr>
              <a:t>～</a:t>
            </a:r>
            <a:r>
              <a:rPr lang="en-US" altLang="zh-CN" sz="2000" b="1" smtClean="0">
                <a:solidFill>
                  <a:schemeClr val="bg1"/>
                </a:solidFill>
                <a:latin typeface="Times New Roman" pitchFamily="18" charset="0"/>
              </a:rPr>
              <a:t>1g /ml    </a:t>
            </a:r>
            <a:r>
              <a:rPr lang="zh-CN" altLang="en-US" sz="2000" b="1" smtClean="0">
                <a:solidFill>
                  <a:schemeClr val="bg1"/>
                </a:solidFill>
                <a:latin typeface="Times New Roman" pitchFamily="18" charset="0"/>
              </a:rPr>
              <a:t>浓度杀灭率 </a:t>
            </a:r>
            <a:r>
              <a:rPr lang="en-US" altLang="zh-CN" sz="2000" b="1" smtClean="0">
                <a:solidFill>
                  <a:schemeClr val="bg1"/>
                </a:solidFill>
                <a:latin typeface="Times New Roman" pitchFamily="18" charset="0"/>
              </a:rPr>
              <a:t>100</a:t>
            </a:r>
            <a:r>
              <a:rPr lang="zh-CN" altLang="en-US" sz="2000" b="1" smtClean="0">
                <a:solidFill>
                  <a:schemeClr val="bg1"/>
                </a:solidFill>
                <a:latin typeface="Times New Roman" pitchFamily="18" charset="0"/>
              </a:rPr>
              <a:t>％，具有完全杀病毒作用</a:t>
            </a:r>
          </a:p>
        </p:txBody>
      </p:sp>
      <p:sp>
        <p:nvSpPr>
          <p:cNvPr id="6149" name="Rectangle 3"/>
          <p:cNvSpPr>
            <a:spLocks noChangeArrowheads="1"/>
          </p:cNvSpPr>
          <p:nvPr/>
        </p:nvSpPr>
        <p:spPr bwMode="auto">
          <a:xfrm>
            <a:off x="6318250" y="6320971"/>
            <a:ext cx="2673350" cy="304800"/>
          </a:xfrm>
          <a:prstGeom prst="rect">
            <a:avLst/>
          </a:prstGeom>
          <a:noFill/>
          <a:ln w="9525" algn="ctr">
            <a:noFill/>
            <a:miter lim="800000"/>
            <a:headEnd/>
            <a:tailEnd/>
          </a:ln>
        </p:spPr>
        <p:txBody>
          <a:bodyPr wrap="none">
            <a:spAutoFit/>
          </a:bodyPr>
          <a:lstStyle/>
          <a:p>
            <a:pPr algn="ctr"/>
            <a:r>
              <a:rPr lang="zh-CN" altLang="en-US" sz="1400" b="1">
                <a:solidFill>
                  <a:srgbClr val="000000"/>
                </a:solidFill>
                <a:latin typeface="Times New Roman" pitchFamily="18" charset="0"/>
                <a:ea typeface="黑体" pitchFamily="2" charset="-122"/>
              </a:rPr>
              <a:t>农业部动物流感重点开放实验室</a:t>
            </a:r>
          </a:p>
        </p:txBody>
      </p:sp>
      <p:sp>
        <p:nvSpPr>
          <p:cNvPr id="6150" name="Text Box 4"/>
          <p:cNvSpPr txBox="1">
            <a:spLocks noChangeArrowheads="1"/>
          </p:cNvSpPr>
          <p:nvPr/>
        </p:nvSpPr>
        <p:spPr bwMode="auto">
          <a:xfrm>
            <a:off x="609600" y="5863771"/>
            <a:ext cx="8534400" cy="312738"/>
          </a:xfrm>
          <a:prstGeom prst="rect">
            <a:avLst/>
          </a:prstGeom>
          <a:noFill/>
          <a:ln w="9525" algn="ctr">
            <a:noFill/>
            <a:miter lim="800000"/>
            <a:headEnd/>
            <a:tailEnd/>
          </a:ln>
        </p:spPr>
        <p:txBody>
          <a:bodyPr>
            <a:spAutoFit/>
          </a:bodyPr>
          <a:lstStyle/>
          <a:p>
            <a:pPr>
              <a:lnSpc>
                <a:spcPct val="90000"/>
              </a:lnSpc>
              <a:spcBef>
                <a:spcPct val="50000"/>
              </a:spcBef>
            </a:pPr>
            <a:r>
              <a:rPr lang="zh-CN" altLang="en-US" sz="1600" b="1">
                <a:solidFill>
                  <a:srgbClr val="000000"/>
                </a:solidFill>
                <a:latin typeface="Times New Roman" pitchFamily="18" charset="0"/>
                <a:ea typeface="黑体" pitchFamily="2" charset="-122"/>
              </a:rPr>
              <a:t>不同浓度连花清瘟接种鸡胚后不引起鸡胚死亡，表明连花清瘟胶囊对鸡胚无明显毒害作用。</a:t>
            </a:r>
          </a:p>
        </p:txBody>
      </p:sp>
      <p:sp>
        <p:nvSpPr>
          <p:cNvPr id="6151" name="AutoShape 12"/>
          <p:cNvSpPr>
            <a:spLocks noChangeArrowheads="1"/>
          </p:cNvSpPr>
          <p:nvPr/>
        </p:nvSpPr>
        <p:spPr bwMode="gray">
          <a:xfrm>
            <a:off x="914400" y="72571"/>
            <a:ext cx="7467600" cy="990600"/>
          </a:xfrm>
          <a:prstGeom prst="roundRect">
            <a:avLst>
              <a:gd name="adj" fmla="val 41870"/>
            </a:avLst>
          </a:prstGeom>
          <a:noFill/>
          <a:ln w="38100" algn="ctr">
            <a:solidFill>
              <a:schemeClr val="bg1"/>
            </a:solidFill>
            <a:round/>
            <a:headEnd/>
            <a:tailEnd/>
          </a:ln>
        </p:spPr>
        <p:txBody>
          <a:bodyPr wrap="none" anchor="ctr"/>
          <a:lstStyle/>
          <a:p>
            <a:pPr algn="ctr"/>
            <a:r>
              <a:rPr lang="en-US" altLang="zh-CN" sz="3600" b="1" dirty="0">
                <a:solidFill>
                  <a:schemeClr val="bg1"/>
                </a:solidFill>
                <a:ea typeface="黑体" pitchFamily="2" charset="-122"/>
              </a:rPr>
              <a:t> </a:t>
            </a:r>
            <a:r>
              <a:rPr lang="zh-CN" altLang="en-US" sz="3600" b="1" dirty="0">
                <a:latin typeface="微软雅黑" pitchFamily="34" charset="-122"/>
                <a:ea typeface="微软雅黑" pitchFamily="34" charset="-122"/>
              </a:rPr>
              <a:t>鸡胚实验有效杀灭禽流感病毒 </a:t>
            </a:r>
          </a:p>
        </p:txBody>
      </p:sp>
      <p:grpSp>
        <p:nvGrpSpPr>
          <p:cNvPr id="2" name="Group 7"/>
          <p:cNvGrpSpPr>
            <a:grpSpLocks/>
          </p:cNvGrpSpPr>
          <p:nvPr/>
        </p:nvGrpSpPr>
        <p:grpSpPr bwMode="auto">
          <a:xfrm>
            <a:off x="252413" y="986971"/>
            <a:ext cx="8639175" cy="46038"/>
            <a:chOff x="131" y="799"/>
            <a:chExt cx="5442" cy="29"/>
          </a:xfrm>
        </p:grpSpPr>
        <p:sp>
          <p:nvSpPr>
            <p:cNvPr id="6157" name="Line 8"/>
            <p:cNvSpPr>
              <a:spLocks noChangeShapeType="1"/>
            </p:cNvSpPr>
            <p:nvPr/>
          </p:nvSpPr>
          <p:spPr bwMode="gray">
            <a:xfrm>
              <a:off x="131" y="799"/>
              <a:ext cx="5386" cy="0"/>
            </a:xfrm>
            <a:prstGeom prst="line">
              <a:avLst/>
            </a:prstGeom>
            <a:noFill/>
            <a:ln w="19050">
              <a:solidFill>
                <a:srgbClr val="18185E"/>
              </a:solidFill>
              <a:round/>
              <a:headEnd/>
              <a:tailEnd/>
            </a:ln>
          </p:spPr>
          <p:txBody>
            <a:bodyPr rot="10800000" wrap="none" anchor="ctr"/>
            <a:lstStyle/>
            <a:p>
              <a:endParaRPr lang="zh-CN" altLang="en-US"/>
            </a:p>
          </p:txBody>
        </p:sp>
        <p:sp>
          <p:nvSpPr>
            <p:cNvPr id="6158" name="Line 9"/>
            <p:cNvSpPr>
              <a:spLocks noChangeShapeType="1"/>
            </p:cNvSpPr>
            <p:nvPr/>
          </p:nvSpPr>
          <p:spPr bwMode="gray">
            <a:xfrm>
              <a:off x="187" y="828"/>
              <a:ext cx="5386" cy="0"/>
            </a:xfrm>
            <a:prstGeom prst="line">
              <a:avLst/>
            </a:prstGeom>
            <a:noFill/>
            <a:ln w="38100">
              <a:solidFill>
                <a:srgbClr val="18185E"/>
              </a:solidFill>
              <a:round/>
              <a:headEnd/>
              <a:tailEnd/>
            </a:ln>
          </p:spPr>
          <p:txBody>
            <a:bodyPr rot="10800000" wrap="none" anchor="ctr"/>
            <a:lstStyle/>
            <a:p>
              <a:endParaRPr lang="zh-CN" altLang="en-US"/>
            </a:p>
          </p:txBody>
        </p:sp>
      </p:grpSp>
      <p:sp>
        <p:nvSpPr>
          <p:cNvPr id="6153" name="Rectangle 10"/>
          <p:cNvSpPr>
            <a:spLocks noChangeArrowheads="1"/>
          </p:cNvSpPr>
          <p:nvPr/>
        </p:nvSpPr>
        <p:spPr bwMode="auto">
          <a:xfrm>
            <a:off x="2057400" y="1063171"/>
            <a:ext cx="5715000" cy="579438"/>
          </a:xfrm>
          <a:prstGeom prst="rect">
            <a:avLst/>
          </a:prstGeom>
          <a:noFill/>
          <a:ln w="9525">
            <a:noFill/>
            <a:miter lim="800000"/>
            <a:headEnd/>
            <a:tailEnd/>
          </a:ln>
        </p:spPr>
        <p:txBody>
          <a:bodyPr>
            <a:spAutoFit/>
          </a:bodyPr>
          <a:lstStyle/>
          <a:p>
            <a:pPr>
              <a:lnSpc>
                <a:spcPct val="160000"/>
              </a:lnSpc>
              <a:spcBef>
                <a:spcPct val="50000"/>
              </a:spcBef>
            </a:pPr>
            <a:r>
              <a:rPr lang="zh-CN" altLang="en-US" sz="2000" b="1">
                <a:solidFill>
                  <a:srgbClr val="000000"/>
                </a:solidFill>
                <a:latin typeface="Times New Roman" pitchFamily="18" charset="0"/>
                <a:ea typeface="黑体" pitchFamily="2" charset="-122"/>
              </a:rPr>
              <a:t>连花清瘟对禽流感</a:t>
            </a:r>
            <a:r>
              <a:rPr lang="en-US" altLang="zh-CN" sz="2000" b="1">
                <a:solidFill>
                  <a:srgbClr val="000000"/>
                </a:solidFill>
                <a:latin typeface="Times New Roman" pitchFamily="18" charset="0"/>
                <a:ea typeface="黑体" pitchFamily="2" charset="-122"/>
              </a:rPr>
              <a:t>H</a:t>
            </a:r>
            <a:r>
              <a:rPr lang="en-US" altLang="zh-CN" sz="2000" b="1" baseline="-25000">
                <a:solidFill>
                  <a:srgbClr val="000000"/>
                </a:solidFill>
                <a:latin typeface="Times New Roman" pitchFamily="18" charset="0"/>
                <a:ea typeface="黑体" pitchFamily="2" charset="-122"/>
              </a:rPr>
              <a:t>5</a:t>
            </a:r>
            <a:r>
              <a:rPr lang="en-US" altLang="zh-CN" sz="2000" b="1">
                <a:solidFill>
                  <a:srgbClr val="000000"/>
                </a:solidFill>
                <a:latin typeface="Times New Roman" pitchFamily="18" charset="0"/>
                <a:ea typeface="黑体" pitchFamily="2" charset="-122"/>
              </a:rPr>
              <a:t>N</a:t>
            </a:r>
            <a:r>
              <a:rPr lang="en-US" altLang="zh-CN" sz="2000" b="1" baseline="-25000">
                <a:solidFill>
                  <a:srgbClr val="000000"/>
                </a:solidFill>
                <a:latin typeface="Times New Roman" pitchFamily="18" charset="0"/>
                <a:ea typeface="黑体" pitchFamily="2" charset="-122"/>
              </a:rPr>
              <a:t>1</a:t>
            </a:r>
            <a:r>
              <a:rPr lang="zh-CN" altLang="en-US" sz="2000" b="1">
                <a:solidFill>
                  <a:srgbClr val="000000"/>
                </a:solidFill>
                <a:latin typeface="Times New Roman" pitchFamily="18" charset="0"/>
                <a:ea typeface="黑体" pitchFamily="2" charset="-122"/>
              </a:rPr>
              <a:t>、</a:t>
            </a:r>
            <a:r>
              <a:rPr lang="en-US" altLang="zh-CN" sz="2000" b="1">
                <a:solidFill>
                  <a:srgbClr val="000000"/>
                </a:solidFill>
                <a:latin typeface="Times New Roman" pitchFamily="18" charset="0"/>
                <a:ea typeface="黑体" pitchFamily="2" charset="-122"/>
              </a:rPr>
              <a:t>H</a:t>
            </a:r>
            <a:r>
              <a:rPr lang="en-US" altLang="zh-CN" sz="2000" b="1" baseline="-25000">
                <a:solidFill>
                  <a:srgbClr val="000000"/>
                </a:solidFill>
                <a:latin typeface="Times New Roman" pitchFamily="18" charset="0"/>
                <a:ea typeface="黑体" pitchFamily="2" charset="-122"/>
              </a:rPr>
              <a:t>9</a:t>
            </a:r>
            <a:r>
              <a:rPr lang="en-US" altLang="zh-CN" sz="2000" b="1">
                <a:solidFill>
                  <a:srgbClr val="000000"/>
                </a:solidFill>
                <a:latin typeface="Times New Roman" pitchFamily="18" charset="0"/>
                <a:ea typeface="黑体" pitchFamily="2" charset="-122"/>
              </a:rPr>
              <a:t>N</a:t>
            </a:r>
            <a:r>
              <a:rPr lang="en-US" altLang="zh-CN" sz="2000" b="1" baseline="-25000">
                <a:solidFill>
                  <a:srgbClr val="000000"/>
                </a:solidFill>
                <a:latin typeface="Times New Roman" pitchFamily="18" charset="0"/>
                <a:ea typeface="黑体" pitchFamily="2" charset="-122"/>
              </a:rPr>
              <a:t>2</a:t>
            </a:r>
            <a:r>
              <a:rPr lang="en-US" altLang="zh-CN" sz="2000" b="1">
                <a:solidFill>
                  <a:srgbClr val="000000"/>
                </a:solidFill>
                <a:latin typeface="Times New Roman" pitchFamily="18" charset="0"/>
                <a:ea typeface="黑体" pitchFamily="2" charset="-122"/>
              </a:rPr>
              <a:t>  </a:t>
            </a:r>
            <a:r>
              <a:rPr lang="zh-CN" altLang="en-US" sz="2000" b="1">
                <a:solidFill>
                  <a:srgbClr val="000000"/>
                </a:solidFill>
                <a:latin typeface="Times New Roman" pitchFamily="18" charset="0"/>
                <a:ea typeface="黑体" pitchFamily="2" charset="-122"/>
              </a:rPr>
              <a:t>病毒杀灭率：</a:t>
            </a:r>
          </a:p>
        </p:txBody>
      </p:sp>
      <p:sp>
        <p:nvSpPr>
          <p:cNvPr id="6154" name="Text Box 12"/>
          <p:cNvSpPr txBox="1">
            <a:spLocks noChangeArrowheads="1"/>
          </p:cNvSpPr>
          <p:nvPr/>
        </p:nvSpPr>
        <p:spPr bwMode="auto">
          <a:xfrm>
            <a:off x="3886200" y="4949371"/>
            <a:ext cx="2057400" cy="312738"/>
          </a:xfrm>
          <a:prstGeom prst="rect">
            <a:avLst/>
          </a:prstGeom>
          <a:noFill/>
          <a:ln w="9525" algn="ctr">
            <a:noFill/>
            <a:miter lim="800000"/>
            <a:headEnd/>
            <a:tailEnd/>
          </a:ln>
        </p:spPr>
        <p:txBody>
          <a:bodyPr>
            <a:spAutoFit/>
          </a:bodyPr>
          <a:lstStyle/>
          <a:p>
            <a:pPr>
              <a:lnSpc>
                <a:spcPct val="90000"/>
              </a:lnSpc>
              <a:spcBef>
                <a:spcPct val="50000"/>
              </a:spcBef>
            </a:pPr>
            <a:r>
              <a:rPr lang="zh-CN" altLang="en-US" sz="1600" b="1">
                <a:solidFill>
                  <a:srgbClr val="000000"/>
                </a:solidFill>
                <a:latin typeface="Times New Roman" pitchFamily="18" charset="0"/>
                <a:ea typeface="黑体" pitchFamily="2" charset="-122"/>
              </a:rPr>
              <a:t>不同浓度连花清瘟</a:t>
            </a:r>
          </a:p>
        </p:txBody>
      </p:sp>
      <p:grpSp>
        <p:nvGrpSpPr>
          <p:cNvPr id="3" name="Group 14"/>
          <p:cNvGrpSpPr>
            <a:grpSpLocks/>
          </p:cNvGrpSpPr>
          <p:nvPr/>
        </p:nvGrpSpPr>
        <p:grpSpPr bwMode="auto">
          <a:xfrm>
            <a:off x="609600" y="2587171"/>
            <a:ext cx="7696200" cy="3200400"/>
            <a:chOff x="384" y="1776"/>
            <a:chExt cx="4848" cy="2016"/>
          </a:xfrm>
        </p:grpSpPr>
        <p:graphicFrame>
          <p:nvGraphicFramePr>
            <p:cNvPr id="6146" name="Object 5"/>
            <p:cNvGraphicFramePr>
              <a:graphicFrameLocks noChangeAspect="1"/>
            </p:cNvGraphicFramePr>
            <p:nvPr/>
          </p:nvGraphicFramePr>
          <p:xfrm>
            <a:off x="384" y="1776"/>
            <a:ext cx="4848" cy="2016"/>
          </p:xfrm>
          <a:graphic>
            <a:graphicData uri="http://schemas.openxmlformats.org/presentationml/2006/ole">
              <p:oleObj spid="_x0000_s1035" name="图表" r:id="rId3" imgW="6096075" imgH="4067089" progId="MSGraph.Chart.8">
                <p:embed followColorScheme="full"/>
              </p:oleObj>
            </a:graphicData>
          </a:graphic>
        </p:graphicFrame>
        <p:sp>
          <p:nvSpPr>
            <p:cNvPr id="6156" name="Text Box 13"/>
            <p:cNvSpPr txBox="1">
              <a:spLocks noChangeArrowheads="1"/>
            </p:cNvSpPr>
            <p:nvPr/>
          </p:nvSpPr>
          <p:spPr bwMode="auto">
            <a:xfrm>
              <a:off x="384" y="2208"/>
              <a:ext cx="240" cy="475"/>
            </a:xfrm>
            <a:prstGeom prst="rect">
              <a:avLst/>
            </a:prstGeom>
            <a:noFill/>
            <a:ln w="9525" algn="ctr">
              <a:noFill/>
              <a:miter lim="800000"/>
              <a:headEnd/>
              <a:tailEnd/>
            </a:ln>
          </p:spPr>
          <p:txBody>
            <a:bodyPr>
              <a:spAutoFit/>
            </a:bodyPr>
            <a:lstStyle/>
            <a:p>
              <a:pPr>
                <a:lnSpc>
                  <a:spcPct val="90000"/>
                </a:lnSpc>
                <a:spcBef>
                  <a:spcPct val="50000"/>
                </a:spcBef>
              </a:pPr>
              <a:r>
                <a:rPr lang="zh-CN" altLang="en-US" sz="1600" b="1">
                  <a:solidFill>
                    <a:srgbClr val="000000"/>
                  </a:solidFill>
                  <a:latin typeface="Times New Roman" pitchFamily="18" charset="0"/>
                  <a:ea typeface="黑体" pitchFamily="2" charset="-122"/>
                </a:rPr>
                <a:t>杀灭率</a:t>
              </a:r>
            </a:p>
          </p:txBody>
        </p:sp>
      </p:grpSp>
    </p:spTree>
  </p:cSld>
  <p:clrMapOvr>
    <a:masterClrMapping/>
  </p:clrMapOvr>
  <p:transition advTm="14062"/>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灯片编号占位符 3"/>
          <p:cNvSpPr>
            <a:spLocks noGrp="1"/>
          </p:cNvSpPr>
          <p:nvPr>
            <p:ph type="sldNum" sz="quarter" idx="4294967295"/>
          </p:nvPr>
        </p:nvSpPr>
        <p:spPr>
          <a:xfrm>
            <a:off x="8647113" y="6408738"/>
            <a:ext cx="366712" cy="365125"/>
          </a:xfrm>
          <a:prstGeom prst="rect">
            <a:avLst/>
          </a:prstGeom>
        </p:spPr>
        <p:txBody>
          <a:bodyPr/>
          <a:lstStyle/>
          <a:p>
            <a:pPr>
              <a:defRPr/>
            </a:pPr>
            <a:fld id="{28F6E743-FABB-4C45-9B14-AF3BB5C92BF5}" type="slidenum">
              <a:rPr lang="zh-CN" altLang="en-US"/>
              <a:pPr>
                <a:defRPr/>
              </a:pPr>
              <a:t>17</a:t>
            </a:fld>
            <a:endParaRPr lang="en-US" altLang="zh-CN"/>
          </a:p>
        </p:txBody>
      </p:sp>
      <p:sp>
        <p:nvSpPr>
          <p:cNvPr id="4100" name="Text Box 10"/>
          <p:cNvSpPr txBox="1">
            <a:spLocks noChangeArrowheads="1"/>
          </p:cNvSpPr>
          <p:nvPr/>
        </p:nvSpPr>
        <p:spPr bwMode="auto">
          <a:xfrm>
            <a:off x="304800" y="5619750"/>
            <a:ext cx="8610600" cy="409575"/>
          </a:xfrm>
          <a:prstGeom prst="rect">
            <a:avLst/>
          </a:prstGeom>
          <a:noFill/>
          <a:ln w="9525">
            <a:noFill/>
            <a:miter lim="800000"/>
            <a:headEnd/>
            <a:tailEnd/>
          </a:ln>
        </p:spPr>
        <p:txBody>
          <a:bodyPr lIns="90000" tIns="46800" rIns="90000" bIns="46800">
            <a:spAutoFit/>
          </a:bodyPr>
          <a:lstStyle/>
          <a:p>
            <a:pPr>
              <a:lnSpc>
                <a:spcPct val="130000"/>
              </a:lnSpc>
              <a:spcBef>
                <a:spcPct val="50000"/>
              </a:spcBef>
            </a:pPr>
            <a:r>
              <a:rPr kumimoji="1" lang="zh-CN" altLang="en-US">
                <a:solidFill>
                  <a:srgbClr val="000000"/>
                </a:solidFill>
                <a:latin typeface="黑体" pitchFamily="2" charset="-122"/>
                <a:ea typeface="黑体" pitchFamily="2" charset="-122"/>
              </a:rPr>
              <a:t>  　</a:t>
            </a:r>
          </a:p>
        </p:txBody>
      </p:sp>
      <p:sp>
        <p:nvSpPr>
          <p:cNvPr id="4101" name="Rectangle 3"/>
          <p:cNvSpPr>
            <a:spLocks noChangeArrowheads="1"/>
          </p:cNvSpPr>
          <p:nvPr/>
        </p:nvSpPr>
        <p:spPr bwMode="auto">
          <a:xfrm>
            <a:off x="2483768" y="6309320"/>
            <a:ext cx="5314950" cy="274638"/>
          </a:xfrm>
          <a:prstGeom prst="rect">
            <a:avLst/>
          </a:prstGeom>
          <a:noFill/>
          <a:ln w="9525" algn="ctr">
            <a:noFill/>
            <a:miter lim="800000"/>
            <a:headEnd/>
            <a:tailEnd/>
          </a:ln>
        </p:spPr>
        <p:txBody>
          <a:bodyPr anchor="ctr">
            <a:spAutoFit/>
          </a:bodyPr>
          <a:lstStyle/>
          <a:p>
            <a:pPr algn="r"/>
            <a:r>
              <a:rPr lang="zh-CN" altLang="en-US" sz="1200" dirty="0">
                <a:solidFill>
                  <a:srgbClr val="000000"/>
                </a:solidFill>
                <a:latin typeface="黑体" pitchFamily="2" charset="-122"/>
                <a:ea typeface="黑体" pitchFamily="2" charset="-122"/>
              </a:rPr>
              <a:t>莫红缨</a:t>
            </a:r>
            <a:r>
              <a:rPr lang="en-US" altLang="zh-CN" sz="1200" dirty="0">
                <a:solidFill>
                  <a:srgbClr val="000000"/>
                </a:solidFill>
                <a:latin typeface="黑体" pitchFamily="2" charset="-122"/>
                <a:ea typeface="黑体" pitchFamily="2" charset="-122"/>
              </a:rPr>
              <a:t>,</a:t>
            </a:r>
            <a:r>
              <a:rPr lang="zh-CN" altLang="en-US" sz="1200" dirty="0">
                <a:solidFill>
                  <a:srgbClr val="000000"/>
                </a:solidFill>
                <a:latin typeface="黑体" pitchFamily="2" charset="-122"/>
                <a:ea typeface="黑体" pitchFamily="2" charset="-122"/>
              </a:rPr>
              <a:t>等</a:t>
            </a:r>
            <a:r>
              <a:rPr lang="en-US" altLang="zh-CN" sz="1200" dirty="0">
                <a:solidFill>
                  <a:srgbClr val="000000"/>
                </a:solidFill>
                <a:latin typeface="黑体" pitchFamily="2" charset="-122"/>
                <a:ea typeface="黑体" pitchFamily="2" charset="-122"/>
              </a:rPr>
              <a:t>.</a:t>
            </a:r>
            <a:r>
              <a:rPr lang="zh-CN" altLang="en-US" sz="1200" dirty="0">
                <a:solidFill>
                  <a:srgbClr val="000000"/>
                </a:solidFill>
                <a:latin typeface="黑体" pitchFamily="2" charset="-122"/>
                <a:ea typeface="黑体" pitchFamily="2" charset="-122"/>
              </a:rPr>
              <a:t>中药新药与临床药理</a:t>
            </a:r>
            <a:r>
              <a:rPr lang="en-US" altLang="zh-CN" sz="1200" dirty="0">
                <a:solidFill>
                  <a:srgbClr val="000000"/>
                </a:solidFill>
                <a:latin typeface="黑体" pitchFamily="2" charset="-122"/>
                <a:ea typeface="黑体" pitchFamily="2" charset="-122"/>
              </a:rPr>
              <a:t>.2007,18(1):5-9 </a:t>
            </a:r>
          </a:p>
        </p:txBody>
      </p:sp>
      <p:sp>
        <p:nvSpPr>
          <p:cNvPr id="4102" name="Rectangle 4"/>
          <p:cNvSpPr>
            <a:spLocks noChangeArrowheads="1"/>
          </p:cNvSpPr>
          <p:nvPr/>
        </p:nvSpPr>
        <p:spPr bwMode="auto">
          <a:xfrm>
            <a:off x="5678488" y="1963738"/>
            <a:ext cx="1249362" cy="2943225"/>
          </a:xfrm>
          <a:prstGeom prst="rect">
            <a:avLst/>
          </a:prstGeom>
          <a:solidFill>
            <a:srgbClr val="FFCCCC"/>
          </a:solidFill>
          <a:ln w="9525" algn="ctr">
            <a:noFill/>
            <a:miter lim="800000"/>
            <a:headEnd/>
            <a:tailEnd/>
          </a:ln>
        </p:spPr>
        <p:txBody>
          <a:bodyPr wrap="none" anchor="ctr"/>
          <a:lstStyle/>
          <a:p>
            <a:endParaRPr lang="zh-CN" altLang="en-US"/>
          </a:p>
        </p:txBody>
      </p:sp>
      <p:sp>
        <p:nvSpPr>
          <p:cNvPr id="4103" name="Rectangle 5"/>
          <p:cNvSpPr>
            <a:spLocks noChangeArrowheads="1"/>
          </p:cNvSpPr>
          <p:nvPr/>
        </p:nvSpPr>
        <p:spPr bwMode="auto">
          <a:xfrm>
            <a:off x="4408488" y="1992313"/>
            <a:ext cx="1249362" cy="2943225"/>
          </a:xfrm>
          <a:prstGeom prst="rect">
            <a:avLst/>
          </a:prstGeom>
          <a:solidFill>
            <a:srgbClr val="FFFFCC"/>
          </a:solidFill>
          <a:ln w="9525" algn="ctr">
            <a:noFill/>
            <a:miter lim="800000"/>
            <a:headEnd/>
            <a:tailEnd/>
          </a:ln>
        </p:spPr>
        <p:txBody>
          <a:bodyPr wrap="none" anchor="ctr"/>
          <a:lstStyle/>
          <a:p>
            <a:endParaRPr lang="zh-CN" altLang="en-US"/>
          </a:p>
        </p:txBody>
      </p:sp>
      <p:sp>
        <p:nvSpPr>
          <p:cNvPr id="4104" name="Rectangle 6"/>
          <p:cNvSpPr>
            <a:spLocks noChangeArrowheads="1"/>
          </p:cNvSpPr>
          <p:nvPr/>
        </p:nvSpPr>
        <p:spPr bwMode="auto">
          <a:xfrm>
            <a:off x="3168650" y="1973263"/>
            <a:ext cx="1250950" cy="2943225"/>
          </a:xfrm>
          <a:prstGeom prst="rect">
            <a:avLst/>
          </a:prstGeom>
          <a:solidFill>
            <a:srgbClr val="99CCFF"/>
          </a:solidFill>
          <a:ln w="9525" algn="ctr">
            <a:noFill/>
            <a:miter lim="800000"/>
            <a:headEnd/>
            <a:tailEnd/>
          </a:ln>
        </p:spPr>
        <p:txBody>
          <a:bodyPr wrap="none" anchor="ctr"/>
          <a:lstStyle/>
          <a:p>
            <a:endParaRPr lang="zh-CN" altLang="en-US"/>
          </a:p>
        </p:txBody>
      </p:sp>
      <p:sp>
        <p:nvSpPr>
          <p:cNvPr id="4105" name="Rectangle 7"/>
          <p:cNvSpPr>
            <a:spLocks noChangeArrowheads="1"/>
          </p:cNvSpPr>
          <p:nvPr/>
        </p:nvSpPr>
        <p:spPr bwMode="auto">
          <a:xfrm>
            <a:off x="1846263" y="1963738"/>
            <a:ext cx="1333500" cy="2943225"/>
          </a:xfrm>
          <a:prstGeom prst="rect">
            <a:avLst/>
          </a:prstGeom>
          <a:solidFill>
            <a:srgbClr val="DDDDDD"/>
          </a:solidFill>
          <a:ln w="9525" algn="ctr">
            <a:noFill/>
            <a:miter lim="800000"/>
            <a:headEnd/>
            <a:tailEnd/>
          </a:ln>
        </p:spPr>
        <p:txBody>
          <a:bodyPr wrap="none" anchor="ctr"/>
          <a:lstStyle/>
          <a:p>
            <a:endParaRPr lang="zh-CN" altLang="en-US"/>
          </a:p>
        </p:txBody>
      </p:sp>
      <p:graphicFrame>
        <p:nvGraphicFramePr>
          <p:cNvPr id="4098" name="Object 6"/>
          <p:cNvGraphicFramePr>
            <a:graphicFrameLocks noChangeAspect="1"/>
          </p:cNvGraphicFramePr>
          <p:nvPr/>
        </p:nvGraphicFramePr>
        <p:xfrm>
          <a:off x="-612576" y="1268760"/>
          <a:ext cx="10820400" cy="4800600"/>
        </p:xfrm>
        <a:graphic>
          <a:graphicData uri="http://schemas.openxmlformats.org/presentationml/2006/ole">
            <p:oleObj spid="_x0000_s35842" name="工作表" r:id="rId3" imgW="4238549" imgH="2286000" progId="Excel.Sheet.8">
              <p:embed/>
            </p:oleObj>
          </a:graphicData>
        </a:graphic>
      </p:graphicFrame>
      <p:sp>
        <p:nvSpPr>
          <p:cNvPr id="4106" name="Text Box 7"/>
          <p:cNvSpPr txBox="1">
            <a:spLocks noChangeArrowheads="1"/>
          </p:cNvSpPr>
          <p:nvPr/>
        </p:nvSpPr>
        <p:spPr bwMode="auto">
          <a:xfrm>
            <a:off x="3851920" y="4869160"/>
            <a:ext cx="1893895" cy="586957"/>
          </a:xfrm>
          <a:prstGeom prst="rect">
            <a:avLst/>
          </a:prstGeom>
          <a:noFill/>
          <a:ln w="9525">
            <a:noFill/>
            <a:miter lim="800000"/>
            <a:headEnd/>
            <a:tailEnd/>
          </a:ln>
        </p:spPr>
        <p:txBody>
          <a:bodyPr wrap="square" lIns="90000" tIns="46800" rIns="90000" bIns="46800">
            <a:spAutoFit/>
          </a:bodyPr>
          <a:lstStyle/>
          <a:p>
            <a:pPr>
              <a:spcBef>
                <a:spcPct val="50000"/>
              </a:spcBef>
            </a:pPr>
            <a:r>
              <a:rPr kumimoji="1" lang="zh-CN" altLang="en-US" dirty="0">
                <a:solidFill>
                  <a:srgbClr val="000000"/>
                </a:solidFill>
                <a:latin typeface="黑体" pitchFamily="2" charset="-122"/>
                <a:ea typeface="黑体" pitchFamily="2" charset="-122"/>
              </a:rPr>
              <a:t>给药方式</a:t>
            </a:r>
          </a:p>
        </p:txBody>
      </p:sp>
      <p:sp>
        <p:nvSpPr>
          <p:cNvPr id="4107" name="Rectangle 10"/>
          <p:cNvSpPr>
            <a:spLocks noChangeArrowheads="1"/>
          </p:cNvSpPr>
          <p:nvPr/>
        </p:nvSpPr>
        <p:spPr bwMode="auto">
          <a:xfrm>
            <a:off x="1828800" y="4633913"/>
            <a:ext cx="1390650" cy="244475"/>
          </a:xfrm>
          <a:prstGeom prst="rect">
            <a:avLst/>
          </a:prstGeom>
          <a:noFill/>
          <a:ln w="9525" algn="ctr">
            <a:noFill/>
            <a:miter lim="800000"/>
            <a:headEnd/>
            <a:tailEnd/>
          </a:ln>
        </p:spPr>
        <p:txBody>
          <a:bodyPr wrap="none">
            <a:spAutoFit/>
          </a:bodyPr>
          <a:lstStyle/>
          <a:p>
            <a:pPr algn="ctr"/>
            <a:r>
              <a:rPr kumimoji="1" lang="en-US" altLang="zh-CN" sz="1000" dirty="0">
                <a:solidFill>
                  <a:srgbClr val="000000"/>
                </a:solidFill>
                <a:latin typeface="黑体" pitchFamily="2" charset="-122"/>
                <a:ea typeface="黑体" pitchFamily="2" charset="-122"/>
              </a:rPr>
              <a:t>1</a:t>
            </a:r>
            <a:r>
              <a:rPr kumimoji="1" lang="zh-CN" altLang="en-US" sz="1000" dirty="0">
                <a:solidFill>
                  <a:srgbClr val="000000"/>
                </a:solidFill>
                <a:latin typeface="黑体" pitchFamily="2" charset="-122"/>
                <a:ea typeface="黑体" pitchFamily="2" charset="-122"/>
              </a:rPr>
              <a:t>药物与病毒同时加入</a:t>
            </a:r>
          </a:p>
        </p:txBody>
      </p:sp>
      <p:sp>
        <p:nvSpPr>
          <p:cNvPr id="4108" name="Rectangle 11"/>
          <p:cNvSpPr>
            <a:spLocks noChangeArrowheads="1"/>
          </p:cNvSpPr>
          <p:nvPr/>
        </p:nvSpPr>
        <p:spPr bwMode="auto">
          <a:xfrm>
            <a:off x="3124200" y="4633913"/>
            <a:ext cx="1327150" cy="244475"/>
          </a:xfrm>
          <a:prstGeom prst="rect">
            <a:avLst/>
          </a:prstGeom>
          <a:noFill/>
          <a:ln w="9525" algn="ctr">
            <a:noFill/>
            <a:miter lim="800000"/>
            <a:headEnd/>
            <a:tailEnd/>
          </a:ln>
        </p:spPr>
        <p:txBody>
          <a:bodyPr wrap="none">
            <a:spAutoFit/>
          </a:bodyPr>
          <a:lstStyle/>
          <a:p>
            <a:pPr algn="ctr"/>
            <a:r>
              <a:rPr kumimoji="1" lang="en-US" altLang="zh-CN" sz="1000">
                <a:solidFill>
                  <a:srgbClr val="000000"/>
                </a:solidFill>
                <a:latin typeface="黑体" pitchFamily="2" charset="-122"/>
                <a:ea typeface="黑体" pitchFamily="2" charset="-122"/>
              </a:rPr>
              <a:t>2</a:t>
            </a:r>
            <a:r>
              <a:rPr kumimoji="1" lang="zh-CN" altLang="en-US" sz="1000">
                <a:solidFill>
                  <a:srgbClr val="000000"/>
                </a:solidFill>
                <a:latin typeface="黑体" pitchFamily="2" charset="-122"/>
                <a:ea typeface="黑体" pitchFamily="2" charset="-122"/>
              </a:rPr>
              <a:t>病毒感染前</a:t>
            </a:r>
            <a:r>
              <a:rPr kumimoji="1" lang="en-US" altLang="zh-CN" sz="1000">
                <a:solidFill>
                  <a:srgbClr val="000000"/>
                </a:solidFill>
                <a:latin typeface="黑体" pitchFamily="2" charset="-122"/>
                <a:ea typeface="黑体" pitchFamily="2" charset="-122"/>
              </a:rPr>
              <a:t>24h</a:t>
            </a:r>
            <a:r>
              <a:rPr kumimoji="1" lang="zh-CN" altLang="en-US" sz="1000">
                <a:solidFill>
                  <a:srgbClr val="000000"/>
                </a:solidFill>
                <a:latin typeface="黑体" pitchFamily="2" charset="-122"/>
                <a:ea typeface="黑体" pitchFamily="2" charset="-122"/>
              </a:rPr>
              <a:t>给药</a:t>
            </a:r>
          </a:p>
        </p:txBody>
      </p:sp>
      <p:sp>
        <p:nvSpPr>
          <p:cNvPr id="4109" name="Rectangle 12"/>
          <p:cNvSpPr>
            <a:spLocks noChangeArrowheads="1"/>
          </p:cNvSpPr>
          <p:nvPr/>
        </p:nvSpPr>
        <p:spPr bwMode="auto">
          <a:xfrm>
            <a:off x="4419600" y="4633913"/>
            <a:ext cx="1262063" cy="244475"/>
          </a:xfrm>
          <a:prstGeom prst="rect">
            <a:avLst/>
          </a:prstGeom>
          <a:noFill/>
          <a:ln w="9525" algn="ctr">
            <a:noFill/>
            <a:miter lim="800000"/>
            <a:headEnd/>
            <a:tailEnd/>
          </a:ln>
        </p:spPr>
        <p:txBody>
          <a:bodyPr wrap="none">
            <a:spAutoFit/>
          </a:bodyPr>
          <a:lstStyle/>
          <a:p>
            <a:pPr algn="ctr"/>
            <a:r>
              <a:rPr kumimoji="1" lang="en-US" altLang="zh-CN" sz="1000">
                <a:solidFill>
                  <a:srgbClr val="000000"/>
                </a:solidFill>
                <a:latin typeface="黑体" pitchFamily="2" charset="-122"/>
                <a:ea typeface="黑体" pitchFamily="2" charset="-122"/>
              </a:rPr>
              <a:t>3</a:t>
            </a:r>
            <a:r>
              <a:rPr kumimoji="1" lang="zh-CN" altLang="en-US" sz="1000">
                <a:solidFill>
                  <a:srgbClr val="000000"/>
                </a:solidFill>
                <a:latin typeface="黑体" pitchFamily="2" charset="-122"/>
                <a:ea typeface="黑体" pitchFamily="2" charset="-122"/>
              </a:rPr>
              <a:t>病毒感染</a:t>
            </a:r>
            <a:r>
              <a:rPr kumimoji="1" lang="en-US" altLang="zh-CN" sz="1000">
                <a:solidFill>
                  <a:srgbClr val="000000"/>
                </a:solidFill>
                <a:latin typeface="黑体" pitchFamily="2" charset="-122"/>
                <a:ea typeface="黑体" pitchFamily="2" charset="-122"/>
              </a:rPr>
              <a:t>1h</a:t>
            </a:r>
            <a:r>
              <a:rPr kumimoji="1" lang="zh-CN" altLang="en-US" sz="1000">
                <a:solidFill>
                  <a:srgbClr val="000000"/>
                </a:solidFill>
                <a:latin typeface="黑体" pitchFamily="2" charset="-122"/>
                <a:ea typeface="黑体" pitchFamily="2" charset="-122"/>
              </a:rPr>
              <a:t>后给药</a:t>
            </a:r>
          </a:p>
        </p:txBody>
      </p:sp>
      <p:sp>
        <p:nvSpPr>
          <p:cNvPr id="4110" name="Rectangle 13"/>
          <p:cNvSpPr>
            <a:spLocks noChangeArrowheads="1"/>
          </p:cNvSpPr>
          <p:nvPr/>
        </p:nvSpPr>
        <p:spPr bwMode="auto">
          <a:xfrm>
            <a:off x="5608638" y="4633913"/>
            <a:ext cx="2025650" cy="244475"/>
          </a:xfrm>
          <a:prstGeom prst="rect">
            <a:avLst/>
          </a:prstGeom>
          <a:noFill/>
          <a:ln w="9525" algn="ctr">
            <a:noFill/>
            <a:miter lim="800000"/>
            <a:headEnd/>
            <a:tailEnd/>
          </a:ln>
        </p:spPr>
        <p:txBody>
          <a:bodyPr wrap="none">
            <a:spAutoFit/>
          </a:bodyPr>
          <a:lstStyle/>
          <a:p>
            <a:pPr algn="ctr"/>
            <a:r>
              <a:rPr kumimoji="1" lang="en-US" altLang="zh-CN" sz="1000">
                <a:solidFill>
                  <a:srgbClr val="000000"/>
                </a:solidFill>
                <a:latin typeface="黑体" pitchFamily="2" charset="-122"/>
                <a:ea typeface="黑体" pitchFamily="2" charset="-122"/>
              </a:rPr>
              <a:t>4</a:t>
            </a:r>
            <a:r>
              <a:rPr kumimoji="1" lang="zh-CN" altLang="en-US" sz="1000">
                <a:solidFill>
                  <a:srgbClr val="000000"/>
                </a:solidFill>
                <a:latin typeface="黑体" pitchFamily="2" charset="-122"/>
                <a:ea typeface="黑体" pitchFamily="2" charset="-122"/>
              </a:rPr>
              <a:t>病毒经药物预处理</a:t>
            </a:r>
            <a:r>
              <a:rPr kumimoji="1" lang="en-US" altLang="zh-CN" sz="1000">
                <a:solidFill>
                  <a:srgbClr val="000000"/>
                </a:solidFill>
                <a:latin typeface="黑体" pitchFamily="2" charset="-122"/>
                <a:ea typeface="黑体" pitchFamily="2" charset="-122"/>
              </a:rPr>
              <a:t>1h</a:t>
            </a:r>
            <a:r>
              <a:rPr kumimoji="1" lang="zh-CN" altLang="en-US" sz="1000">
                <a:solidFill>
                  <a:srgbClr val="000000"/>
                </a:solidFill>
                <a:latin typeface="黑体" pitchFamily="2" charset="-122"/>
                <a:ea typeface="黑体" pitchFamily="2" charset="-122"/>
              </a:rPr>
              <a:t>后感染细胞</a:t>
            </a:r>
          </a:p>
        </p:txBody>
      </p:sp>
      <p:sp>
        <p:nvSpPr>
          <p:cNvPr id="4112" name="Text Box 18"/>
          <p:cNvSpPr txBox="1">
            <a:spLocks noChangeArrowheads="1"/>
          </p:cNvSpPr>
          <p:nvPr/>
        </p:nvSpPr>
        <p:spPr bwMode="auto">
          <a:xfrm>
            <a:off x="539552" y="5301208"/>
            <a:ext cx="8064896" cy="830997"/>
          </a:xfrm>
          <a:prstGeom prst="rect">
            <a:avLst/>
          </a:prstGeom>
          <a:noFill/>
          <a:ln w="9525">
            <a:noFill/>
            <a:miter lim="800000"/>
            <a:headEnd/>
            <a:tailEnd/>
          </a:ln>
        </p:spPr>
        <p:txBody>
          <a:bodyPr wrap="square">
            <a:spAutoFit/>
          </a:bodyPr>
          <a:lstStyle/>
          <a:p>
            <a:pPr>
              <a:spcBef>
                <a:spcPct val="50000"/>
              </a:spcBef>
            </a:pPr>
            <a:r>
              <a:rPr lang="zh-CN" altLang="en-US" sz="2400" dirty="0">
                <a:latin typeface="微软雅黑" pitchFamily="34" charset="-122"/>
                <a:ea typeface="微软雅黑" pitchFamily="34" charset="-122"/>
              </a:rPr>
              <a:t>      连花清瘟对病毒具有综合抑制、预防病毒吸附、吸附后复制增殖及直接杀伤病毒作用</a:t>
            </a:r>
            <a:r>
              <a:rPr lang="zh-CN" altLang="en-US" sz="2400" dirty="0" smtClean="0">
                <a:latin typeface="微软雅黑" pitchFamily="34" charset="-122"/>
                <a:ea typeface="微软雅黑" pitchFamily="34" charset="-122"/>
              </a:rPr>
              <a:t>，预防用药</a:t>
            </a:r>
            <a:r>
              <a:rPr lang="zh-CN" altLang="en-US" sz="2400" dirty="0">
                <a:latin typeface="微软雅黑" pitchFamily="34" charset="-122"/>
                <a:ea typeface="微软雅黑" pitchFamily="34" charset="-122"/>
              </a:rPr>
              <a:t>优于利巴韦林。</a:t>
            </a:r>
          </a:p>
        </p:txBody>
      </p:sp>
      <p:sp>
        <p:nvSpPr>
          <p:cNvPr id="17" name="Rectangle 184"/>
          <p:cNvSpPr>
            <a:spLocks noChangeArrowheads="1"/>
          </p:cNvSpPr>
          <p:nvPr/>
        </p:nvSpPr>
        <p:spPr bwMode="auto">
          <a:xfrm>
            <a:off x="323528" y="188640"/>
            <a:ext cx="8491212" cy="888536"/>
          </a:xfrm>
          <a:prstGeom prst="rect">
            <a:avLst/>
          </a:prstGeom>
          <a:noFill/>
          <a:ln w="9525">
            <a:noFill/>
            <a:miter lim="800000"/>
            <a:headEnd/>
            <a:tailEnd/>
          </a:ln>
        </p:spPr>
        <p:txBody>
          <a:bodyPr anchor="ctr"/>
          <a:lstStyle/>
          <a:p>
            <a:pPr algn="ctr"/>
            <a:r>
              <a:rPr lang="zh-CN" altLang="en-US" sz="3200" b="1" spc="50" dirty="0" smtClean="0">
                <a:ln w="11430"/>
                <a:latin typeface="微软雅黑" pitchFamily="34" charset="-122"/>
                <a:ea typeface="微软雅黑" pitchFamily="34" charset="-122"/>
              </a:rPr>
              <a:t>连花清瘟不同给药方式均具有</a:t>
            </a:r>
          </a:p>
          <a:p>
            <a:pPr algn="ctr"/>
            <a:r>
              <a:rPr lang="zh-CN" altLang="en-US" sz="3200" b="1" spc="50" dirty="0" smtClean="0">
                <a:ln w="11430"/>
                <a:latin typeface="微软雅黑" pitchFamily="34" charset="-122"/>
                <a:ea typeface="微软雅黑" pitchFamily="34" charset="-122"/>
              </a:rPr>
              <a:t>体外抗甲型</a:t>
            </a:r>
            <a:r>
              <a:rPr lang="en-US" altLang="zh-CN" sz="3200" b="1" spc="50" dirty="0" smtClean="0">
                <a:ln w="11430"/>
                <a:latin typeface="微软雅黑" pitchFamily="34" charset="-122"/>
                <a:ea typeface="微软雅黑" pitchFamily="34" charset="-122"/>
              </a:rPr>
              <a:t>H3N2</a:t>
            </a:r>
            <a:r>
              <a:rPr lang="zh-CN" altLang="en-US" sz="3200" b="1" spc="50" dirty="0" smtClean="0">
                <a:ln w="11430"/>
                <a:latin typeface="微软雅黑" pitchFamily="34" charset="-122"/>
                <a:ea typeface="微软雅黑" pitchFamily="34" charset="-122"/>
              </a:rPr>
              <a:t>流感病毒作用</a:t>
            </a:r>
            <a:endParaRPr lang="zh-CN" altLang="en-US" sz="3200" b="1" spc="50" dirty="0">
              <a:ln w="1143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22"/>
          <p:cNvSpPr>
            <a:spLocks noChangeArrowheads="1"/>
          </p:cNvSpPr>
          <p:nvPr/>
        </p:nvSpPr>
        <p:spPr bwMode="auto">
          <a:xfrm>
            <a:off x="304800" y="1175657"/>
            <a:ext cx="8534400" cy="1143000"/>
          </a:xfrm>
          <a:prstGeom prst="roundRect">
            <a:avLst>
              <a:gd name="adj" fmla="val 16667"/>
            </a:avLst>
          </a:prstGeom>
          <a:solidFill>
            <a:schemeClr val="accent2"/>
          </a:solidFill>
          <a:ln w="9525">
            <a:solidFill>
              <a:schemeClr val="tx1"/>
            </a:solidFill>
            <a:round/>
            <a:headEnd/>
            <a:tailEnd/>
          </a:ln>
        </p:spPr>
        <p:txBody>
          <a:bodyPr wrap="none" anchor="ctr"/>
          <a:lstStyle/>
          <a:p>
            <a:endParaRPr lang="zh-CN" altLang="en-US"/>
          </a:p>
        </p:txBody>
      </p:sp>
      <p:sp>
        <p:nvSpPr>
          <p:cNvPr id="1028" name="Rectangle 2"/>
          <p:cNvSpPr>
            <a:spLocks noChangeArrowheads="1"/>
          </p:cNvSpPr>
          <p:nvPr/>
        </p:nvSpPr>
        <p:spPr bwMode="auto">
          <a:xfrm>
            <a:off x="1691680" y="5805264"/>
            <a:ext cx="5760640" cy="400110"/>
          </a:xfrm>
          <a:prstGeom prst="rect">
            <a:avLst/>
          </a:prstGeom>
          <a:noFill/>
          <a:ln w="9525">
            <a:noFill/>
            <a:miter lim="800000"/>
            <a:headEnd/>
            <a:tailEnd/>
          </a:ln>
        </p:spPr>
        <p:txBody>
          <a:bodyPr wrap="square" anchor="ctr">
            <a:spAutoFit/>
          </a:bodyPr>
          <a:lstStyle/>
          <a:p>
            <a:pPr algn="ctr"/>
            <a:r>
              <a:rPr lang="zh-CN" altLang="en-US" sz="2000" b="1" dirty="0">
                <a:latin typeface="微软雅黑" pitchFamily="34" charset="-122"/>
                <a:ea typeface="微软雅黑" pitchFamily="34" charset="-122"/>
                <a:cs typeface="Times New Roman" pitchFamily="18" charset="0"/>
              </a:rPr>
              <a:t>连花清</a:t>
            </a:r>
            <a:r>
              <a:rPr lang="zh-CN" altLang="en-US" sz="2000" b="1" dirty="0" smtClean="0">
                <a:latin typeface="微软雅黑" pitchFamily="34" charset="-122"/>
                <a:ea typeface="微软雅黑" pitchFamily="34" charset="-122"/>
                <a:cs typeface="Times New Roman" pitchFamily="18" charset="0"/>
              </a:rPr>
              <a:t>瘟</a:t>
            </a:r>
            <a:r>
              <a:rPr lang="zh-CN" altLang="en-US" sz="2000" b="1" dirty="0">
                <a:latin typeface="微软雅黑" pitchFamily="34" charset="-122"/>
                <a:ea typeface="微软雅黑" pitchFamily="34" charset="-122"/>
                <a:cs typeface="Times New Roman" pitchFamily="18" charset="0"/>
              </a:rPr>
              <a:t>预防</a:t>
            </a:r>
            <a:r>
              <a:rPr lang="zh-CN" altLang="en-US" sz="2000" b="1" dirty="0" smtClean="0">
                <a:latin typeface="微软雅黑" pitchFamily="34" charset="-122"/>
                <a:ea typeface="微软雅黑" pitchFamily="34" charset="-122"/>
                <a:cs typeface="Times New Roman" pitchFamily="18" charset="0"/>
              </a:rPr>
              <a:t>甲型</a:t>
            </a:r>
            <a:r>
              <a:rPr lang="en-US" altLang="zh-CN" sz="2000" b="1" dirty="0">
                <a:latin typeface="微软雅黑" pitchFamily="34" charset="-122"/>
                <a:ea typeface="微软雅黑" pitchFamily="34" charset="-122"/>
                <a:cs typeface="Times New Roman" pitchFamily="18" charset="0"/>
              </a:rPr>
              <a:t>H</a:t>
            </a:r>
            <a:r>
              <a:rPr lang="en-US" altLang="zh-CN" sz="2000" b="1" baseline="-25000" dirty="0">
                <a:latin typeface="微软雅黑" pitchFamily="34" charset="-122"/>
                <a:ea typeface="微软雅黑" pitchFamily="34" charset="-122"/>
                <a:cs typeface="Times New Roman" pitchFamily="18" charset="0"/>
              </a:rPr>
              <a:t>1</a:t>
            </a:r>
            <a:r>
              <a:rPr lang="en-US" altLang="zh-CN" sz="2000" b="1" dirty="0">
                <a:latin typeface="微软雅黑" pitchFamily="34" charset="-122"/>
                <a:ea typeface="微软雅黑" pitchFamily="34" charset="-122"/>
                <a:cs typeface="Times New Roman" pitchFamily="18" charset="0"/>
              </a:rPr>
              <a:t>N</a:t>
            </a:r>
            <a:r>
              <a:rPr lang="en-US" altLang="zh-CN" sz="2000" b="1" baseline="-25000" dirty="0">
                <a:latin typeface="微软雅黑" pitchFamily="34" charset="-122"/>
                <a:ea typeface="微软雅黑" pitchFamily="34" charset="-122"/>
                <a:cs typeface="Times New Roman" pitchFamily="18" charset="0"/>
              </a:rPr>
              <a:t>1</a:t>
            </a:r>
            <a:r>
              <a:rPr lang="zh-CN" altLang="en-US" sz="2000" b="1" dirty="0">
                <a:latin typeface="微软雅黑" pitchFamily="34" charset="-122"/>
                <a:ea typeface="微软雅黑" pitchFamily="34" charset="-122"/>
                <a:cs typeface="Times New Roman" pitchFamily="18" charset="0"/>
              </a:rPr>
              <a:t>流感病毒</a:t>
            </a:r>
            <a:r>
              <a:rPr lang="zh-CN" altLang="en-US" sz="2000" b="1" dirty="0" smtClean="0">
                <a:latin typeface="微软雅黑" pitchFamily="34" charset="-122"/>
                <a:ea typeface="微软雅黑" pitchFamily="34" charset="-122"/>
                <a:cs typeface="Times New Roman" pitchFamily="18" charset="0"/>
              </a:rPr>
              <a:t>作用优于达菲 </a:t>
            </a:r>
            <a:endParaRPr lang="zh-CN" altLang="en-US" sz="2000" b="1" dirty="0">
              <a:latin typeface="微软雅黑" pitchFamily="34" charset="-122"/>
              <a:ea typeface="微软雅黑" pitchFamily="34" charset="-122"/>
              <a:cs typeface="Times New Roman" pitchFamily="18" charset="0"/>
            </a:endParaRPr>
          </a:p>
        </p:txBody>
      </p:sp>
      <p:sp>
        <p:nvSpPr>
          <p:cNvPr id="1029" name="Text Box 3"/>
          <p:cNvSpPr txBox="1">
            <a:spLocks noChangeArrowheads="1"/>
          </p:cNvSpPr>
          <p:nvPr/>
        </p:nvSpPr>
        <p:spPr bwMode="auto">
          <a:xfrm>
            <a:off x="381000" y="1328057"/>
            <a:ext cx="8458200" cy="822325"/>
          </a:xfrm>
          <a:prstGeom prst="rect">
            <a:avLst/>
          </a:prstGeom>
          <a:noFill/>
          <a:ln w="9525">
            <a:noFill/>
            <a:miter lim="800000"/>
            <a:headEnd/>
            <a:tailEnd/>
          </a:ln>
        </p:spPr>
        <p:txBody>
          <a:bodyPr>
            <a:spAutoFit/>
          </a:bodyPr>
          <a:lstStyle/>
          <a:p>
            <a:pPr algn="ctr"/>
            <a:r>
              <a:rPr lang="zh-CN" altLang="en-US" sz="2400" b="1" dirty="0">
                <a:solidFill>
                  <a:schemeClr val="bg1"/>
                </a:solidFill>
                <a:latin typeface="黑体" pitchFamily="2" charset="-122"/>
                <a:ea typeface="黑体" pitchFamily="2" charset="-122"/>
              </a:rPr>
              <a:t>体外实验：连花清瘟预处理、共处理、后处理三种不同给药方 </a:t>
            </a:r>
          </a:p>
          <a:p>
            <a:pPr algn="ctr"/>
            <a:r>
              <a:rPr lang="zh-CN" altLang="en-US" sz="2400" b="1" dirty="0">
                <a:solidFill>
                  <a:schemeClr val="bg1"/>
                </a:solidFill>
                <a:latin typeface="黑体" pitchFamily="2" charset="-122"/>
                <a:ea typeface="黑体" pitchFamily="2" charset="-122"/>
              </a:rPr>
              <a:t>  式，治疗指数均明显高于达菲，</a:t>
            </a:r>
            <a:r>
              <a:rPr lang="en-US" altLang="zh-CN" sz="2400" b="1" dirty="0">
                <a:solidFill>
                  <a:schemeClr val="bg1"/>
                </a:solidFill>
                <a:latin typeface="黑体" pitchFamily="2" charset="-122"/>
                <a:ea typeface="黑体" pitchFamily="2" charset="-122"/>
              </a:rPr>
              <a:t>P</a:t>
            </a:r>
            <a:r>
              <a:rPr lang="zh-CN" altLang="en-US" sz="2400" b="1" dirty="0">
                <a:solidFill>
                  <a:schemeClr val="bg1"/>
                </a:solidFill>
                <a:latin typeface="黑体" pitchFamily="2" charset="-122"/>
                <a:ea typeface="黑体" pitchFamily="2" charset="-122"/>
              </a:rPr>
              <a:t>＜ </a:t>
            </a:r>
            <a:r>
              <a:rPr lang="en-US" altLang="zh-CN" sz="2400" b="1" dirty="0">
                <a:solidFill>
                  <a:schemeClr val="bg1"/>
                </a:solidFill>
                <a:latin typeface="黑体" pitchFamily="2" charset="-122"/>
                <a:ea typeface="黑体" pitchFamily="2" charset="-122"/>
              </a:rPr>
              <a:t>0.01 </a:t>
            </a:r>
          </a:p>
        </p:txBody>
      </p:sp>
      <p:sp>
        <p:nvSpPr>
          <p:cNvPr id="1030" name="Text Box 5"/>
          <p:cNvSpPr txBox="1">
            <a:spLocks noChangeArrowheads="1"/>
          </p:cNvSpPr>
          <p:nvPr/>
        </p:nvSpPr>
        <p:spPr bwMode="auto">
          <a:xfrm>
            <a:off x="6858000" y="6341382"/>
            <a:ext cx="2514600" cy="244475"/>
          </a:xfrm>
          <a:prstGeom prst="rect">
            <a:avLst/>
          </a:prstGeom>
          <a:noFill/>
          <a:ln w="9525">
            <a:noFill/>
            <a:miter lim="800000"/>
            <a:headEnd/>
            <a:tailEnd/>
          </a:ln>
        </p:spPr>
        <p:txBody>
          <a:bodyPr>
            <a:spAutoFit/>
          </a:bodyPr>
          <a:lstStyle/>
          <a:p>
            <a:pPr>
              <a:spcBef>
                <a:spcPct val="50000"/>
              </a:spcBef>
            </a:pPr>
            <a:r>
              <a:rPr lang="zh-CN" altLang="en-US" sz="1000" b="1">
                <a:solidFill>
                  <a:srgbClr val="000000"/>
                </a:solidFill>
                <a:latin typeface="黑体" pitchFamily="2" charset="-122"/>
                <a:ea typeface="黑体" pitchFamily="2" charset="-122"/>
              </a:rPr>
              <a:t>军事医学科学院微生物流行病研究所</a:t>
            </a:r>
          </a:p>
        </p:txBody>
      </p:sp>
      <p:sp>
        <p:nvSpPr>
          <p:cNvPr id="1031" name="AutoShape 14"/>
          <p:cNvSpPr>
            <a:spLocks noChangeArrowheads="1"/>
          </p:cNvSpPr>
          <p:nvPr/>
        </p:nvSpPr>
        <p:spPr bwMode="gray">
          <a:xfrm>
            <a:off x="381000" y="108857"/>
            <a:ext cx="8382000" cy="914400"/>
          </a:xfrm>
          <a:prstGeom prst="roundRect">
            <a:avLst>
              <a:gd name="adj" fmla="val 41870"/>
            </a:avLst>
          </a:prstGeom>
          <a:noFill/>
          <a:ln w="38100" algn="ctr">
            <a:solidFill>
              <a:schemeClr val="bg1"/>
            </a:solidFill>
            <a:round/>
            <a:headEnd/>
            <a:tailEnd/>
          </a:ln>
        </p:spPr>
        <p:txBody>
          <a:bodyPr wrap="none" anchor="ctr"/>
          <a:lstStyle/>
          <a:p>
            <a:pPr algn="ctr"/>
            <a:r>
              <a:rPr lang="en-US" altLang="zh-CN" sz="3600" b="1" dirty="0">
                <a:latin typeface="黑体" pitchFamily="2" charset="-122"/>
                <a:ea typeface="黑体" pitchFamily="2" charset="-122"/>
              </a:rPr>
              <a:t> </a:t>
            </a:r>
            <a:r>
              <a:rPr lang="zh-CN" altLang="en-US" sz="3600" b="1" dirty="0">
                <a:latin typeface="微软雅黑" pitchFamily="34" charset="-122"/>
                <a:ea typeface="微软雅黑" pitchFamily="34" charset="-122"/>
              </a:rPr>
              <a:t>连花清瘟明显抑制甲型</a:t>
            </a:r>
            <a:r>
              <a:rPr lang="en-US" altLang="zh-CN" sz="3600" b="1" dirty="0">
                <a:latin typeface="微软雅黑" pitchFamily="34" charset="-122"/>
                <a:ea typeface="微软雅黑" pitchFamily="34" charset="-122"/>
              </a:rPr>
              <a:t>H1N1</a:t>
            </a:r>
            <a:r>
              <a:rPr lang="zh-CN" altLang="en-US" sz="3600" b="1" dirty="0">
                <a:latin typeface="微软雅黑" pitchFamily="34" charset="-122"/>
                <a:ea typeface="微软雅黑" pitchFamily="34" charset="-122"/>
              </a:rPr>
              <a:t>流感病毒 </a:t>
            </a:r>
          </a:p>
        </p:txBody>
      </p:sp>
      <p:grpSp>
        <p:nvGrpSpPr>
          <p:cNvPr id="2" name="Group 7"/>
          <p:cNvGrpSpPr>
            <a:grpSpLocks/>
          </p:cNvGrpSpPr>
          <p:nvPr/>
        </p:nvGrpSpPr>
        <p:grpSpPr bwMode="auto">
          <a:xfrm>
            <a:off x="252413" y="947057"/>
            <a:ext cx="8639175" cy="46038"/>
            <a:chOff x="131" y="799"/>
            <a:chExt cx="5442" cy="29"/>
          </a:xfrm>
        </p:grpSpPr>
        <p:sp>
          <p:nvSpPr>
            <p:cNvPr id="1037" name="Line 8"/>
            <p:cNvSpPr>
              <a:spLocks noChangeShapeType="1"/>
            </p:cNvSpPr>
            <p:nvPr/>
          </p:nvSpPr>
          <p:spPr bwMode="gray">
            <a:xfrm>
              <a:off x="131" y="799"/>
              <a:ext cx="5386" cy="0"/>
            </a:xfrm>
            <a:prstGeom prst="line">
              <a:avLst/>
            </a:prstGeom>
            <a:noFill/>
            <a:ln w="19050">
              <a:solidFill>
                <a:srgbClr val="18185E"/>
              </a:solidFill>
              <a:round/>
              <a:headEnd/>
              <a:tailEnd/>
            </a:ln>
          </p:spPr>
          <p:txBody>
            <a:bodyPr rot="10800000" wrap="none" anchor="ctr"/>
            <a:lstStyle/>
            <a:p>
              <a:endParaRPr lang="zh-CN" altLang="en-US"/>
            </a:p>
          </p:txBody>
        </p:sp>
        <p:sp>
          <p:nvSpPr>
            <p:cNvPr id="1038" name="Line 9"/>
            <p:cNvSpPr>
              <a:spLocks noChangeShapeType="1"/>
            </p:cNvSpPr>
            <p:nvPr/>
          </p:nvSpPr>
          <p:spPr bwMode="gray">
            <a:xfrm>
              <a:off x="187" y="828"/>
              <a:ext cx="5386" cy="0"/>
            </a:xfrm>
            <a:prstGeom prst="line">
              <a:avLst/>
            </a:prstGeom>
            <a:noFill/>
            <a:ln w="38100">
              <a:solidFill>
                <a:srgbClr val="18185E"/>
              </a:solidFill>
              <a:round/>
              <a:headEnd/>
              <a:tailEnd/>
            </a:ln>
          </p:spPr>
          <p:txBody>
            <a:bodyPr rot="10800000" wrap="none" anchor="ctr"/>
            <a:lstStyle/>
            <a:p>
              <a:endParaRPr lang="zh-CN" altLang="en-US"/>
            </a:p>
          </p:txBody>
        </p:sp>
      </p:grpSp>
      <p:grpSp>
        <p:nvGrpSpPr>
          <p:cNvPr id="3" name="Group 20"/>
          <p:cNvGrpSpPr>
            <a:grpSpLocks/>
          </p:cNvGrpSpPr>
          <p:nvPr/>
        </p:nvGrpSpPr>
        <p:grpSpPr bwMode="auto">
          <a:xfrm>
            <a:off x="3059832" y="2492670"/>
            <a:ext cx="3214922" cy="3303680"/>
            <a:chOff x="160" y="1206"/>
            <a:chExt cx="2112" cy="2210"/>
          </a:xfrm>
        </p:grpSpPr>
        <p:sp>
          <p:nvSpPr>
            <p:cNvPr id="1036" name="Text Box 4"/>
            <p:cNvSpPr txBox="1">
              <a:spLocks noChangeArrowheads="1"/>
            </p:cNvSpPr>
            <p:nvPr/>
          </p:nvSpPr>
          <p:spPr bwMode="auto">
            <a:xfrm>
              <a:off x="541" y="1776"/>
              <a:ext cx="131" cy="864"/>
            </a:xfrm>
            <a:prstGeom prst="rect">
              <a:avLst/>
            </a:prstGeom>
            <a:noFill/>
            <a:ln w="9525">
              <a:noFill/>
              <a:miter lim="800000"/>
              <a:headEnd/>
              <a:tailEnd/>
            </a:ln>
          </p:spPr>
          <p:txBody>
            <a:bodyPr vert="eaVert">
              <a:spAutoFit/>
            </a:bodyPr>
            <a:lstStyle/>
            <a:p>
              <a:pPr>
                <a:spcBef>
                  <a:spcPct val="50000"/>
                </a:spcBef>
              </a:pPr>
              <a:r>
                <a:rPr lang="zh-CN" altLang="en-US" b="1">
                  <a:solidFill>
                    <a:srgbClr val="000000"/>
                  </a:solidFill>
                  <a:latin typeface="黑体" pitchFamily="2" charset="-122"/>
                  <a:ea typeface="黑体" pitchFamily="2" charset="-122"/>
                </a:rPr>
                <a:t>治疗指数</a:t>
              </a:r>
            </a:p>
          </p:txBody>
        </p:sp>
        <p:graphicFrame>
          <p:nvGraphicFramePr>
            <p:cNvPr id="1026" name="Object 11"/>
            <p:cNvGraphicFramePr>
              <a:graphicFrameLocks noChangeAspect="1"/>
            </p:cNvGraphicFramePr>
            <p:nvPr>
              <p:extLst>
                <p:ext uri="{D42A27DB-BD31-4B8C-83A1-F6EECF244321}">
                  <p14:modId xmlns:p14="http://schemas.microsoft.com/office/powerpoint/2010/main" xmlns="" val="2900768151"/>
                </p:ext>
              </p:extLst>
            </p:nvPr>
          </p:nvGraphicFramePr>
          <p:xfrm>
            <a:off x="160" y="1206"/>
            <a:ext cx="2112" cy="2210"/>
          </p:xfrm>
          <a:graphic>
            <a:graphicData uri="http://schemas.openxmlformats.org/presentationml/2006/ole">
              <p:oleObj spid="_x0000_s2061" name="图表" r:id="rId4" imgW="3571858" imgH="4057642" progId="MSGraph.Chart.8">
                <p:embed followColorScheme="full"/>
              </p:oleObj>
            </a:graphicData>
          </a:graphic>
        </p:graphicFrame>
      </p:grpSp>
      <p:sp>
        <p:nvSpPr>
          <p:cNvPr id="1034" name="Rectangle 21"/>
          <p:cNvSpPr>
            <a:spLocks noChangeArrowheads="1"/>
          </p:cNvSpPr>
          <p:nvPr/>
        </p:nvSpPr>
        <p:spPr bwMode="auto">
          <a:xfrm>
            <a:off x="539552" y="2583817"/>
            <a:ext cx="2160240" cy="3046988"/>
          </a:xfrm>
          <a:prstGeom prst="rect">
            <a:avLst/>
          </a:prstGeom>
          <a:noFill/>
          <a:ln w="9525">
            <a:noFill/>
            <a:miter lim="800000"/>
            <a:headEnd/>
            <a:tailEnd/>
          </a:ln>
        </p:spPr>
        <p:txBody>
          <a:bodyPr wrap="square" anchor="ctr">
            <a:spAutoFit/>
          </a:bodyPr>
          <a:lstStyle/>
          <a:p>
            <a:pPr>
              <a:lnSpc>
                <a:spcPct val="150000"/>
              </a:lnSpc>
            </a:pPr>
            <a:r>
              <a:rPr lang="zh-CN" altLang="en-US" sz="1600" b="1" dirty="0">
                <a:solidFill>
                  <a:srgbClr val="000000"/>
                </a:solidFill>
                <a:latin typeface="微软雅黑" pitchFamily="34" charset="-122"/>
                <a:ea typeface="微软雅黑" pitchFamily="34" charset="-122"/>
                <a:cs typeface="Times New Roman" pitchFamily="18" charset="0"/>
              </a:rPr>
              <a:t>预处理：药物预处理</a:t>
            </a:r>
            <a:r>
              <a:rPr lang="en-US" altLang="zh-CN" sz="1600" b="1" dirty="0">
                <a:solidFill>
                  <a:srgbClr val="000000"/>
                </a:solidFill>
                <a:latin typeface="微软雅黑" pitchFamily="34" charset="-122"/>
                <a:ea typeface="微软雅黑" pitchFamily="34" charset="-122"/>
                <a:cs typeface="Times New Roman" pitchFamily="18" charset="0"/>
              </a:rPr>
              <a:t>MDCK</a:t>
            </a:r>
            <a:r>
              <a:rPr lang="zh-CN" altLang="en-US" sz="1600" b="1" dirty="0">
                <a:solidFill>
                  <a:srgbClr val="000000"/>
                </a:solidFill>
                <a:latin typeface="微软雅黑" pitchFamily="34" charset="-122"/>
                <a:ea typeface="微软雅黑" pitchFamily="34" charset="-122"/>
                <a:cs typeface="Times New Roman" pitchFamily="18" charset="0"/>
              </a:rPr>
              <a:t>细胞</a:t>
            </a:r>
            <a:r>
              <a:rPr lang="en-US" altLang="zh-CN" sz="1600" b="1" dirty="0">
                <a:solidFill>
                  <a:srgbClr val="000000"/>
                </a:solidFill>
                <a:latin typeface="微软雅黑" pitchFamily="34" charset="-122"/>
                <a:ea typeface="微软雅黑" pitchFamily="34" charset="-122"/>
                <a:cs typeface="Times New Roman" pitchFamily="18" charset="0"/>
              </a:rPr>
              <a:t>24</a:t>
            </a:r>
            <a:r>
              <a:rPr lang="zh-CN" altLang="en-US" sz="1600" b="1" dirty="0">
                <a:solidFill>
                  <a:srgbClr val="000000"/>
                </a:solidFill>
                <a:latin typeface="微软雅黑" pitchFamily="34" charset="-122"/>
                <a:ea typeface="微软雅黑" pitchFamily="34" charset="-122"/>
                <a:cs typeface="Times New Roman" pitchFamily="18" charset="0"/>
              </a:rPr>
              <a:t>小时，病毒感染</a:t>
            </a:r>
            <a:r>
              <a:rPr lang="en-US" altLang="zh-CN" sz="1600" b="1" dirty="0">
                <a:solidFill>
                  <a:srgbClr val="000000"/>
                </a:solidFill>
                <a:latin typeface="微软雅黑" pitchFamily="34" charset="-122"/>
                <a:ea typeface="微软雅黑" pitchFamily="34" charset="-122"/>
                <a:cs typeface="Times New Roman" pitchFamily="18" charset="0"/>
              </a:rPr>
              <a:t>1</a:t>
            </a:r>
            <a:r>
              <a:rPr lang="zh-CN" altLang="en-US" sz="1600" b="1" dirty="0" smtClean="0">
                <a:solidFill>
                  <a:srgbClr val="000000"/>
                </a:solidFill>
                <a:latin typeface="微软雅黑" pitchFamily="34" charset="-122"/>
                <a:ea typeface="微软雅黑" pitchFamily="34" charset="-122"/>
                <a:cs typeface="Times New Roman" pitchFamily="18" charset="0"/>
              </a:rPr>
              <a:t>小时。</a:t>
            </a:r>
            <a:endParaRPr lang="zh-CN" altLang="en-US" sz="1600" b="1" dirty="0">
              <a:solidFill>
                <a:srgbClr val="000000"/>
              </a:solidFill>
              <a:latin typeface="微软雅黑" pitchFamily="34" charset="-122"/>
              <a:ea typeface="微软雅黑" pitchFamily="34" charset="-122"/>
              <a:cs typeface="Times New Roman" pitchFamily="18" charset="0"/>
            </a:endParaRPr>
          </a:p>
          <a:p>
            <a:pPr>
              <a:lnSpc>
                <a:spcPct val="150000"/>
              </a:lnSpc>
            </a:pPr>
            <a:r>
              <a:rPr lang="zh-CN" altLang="en-US" sz="1600" b="1" dirty="0">
                <a:solidFill>
                  <a:srgbClr val="000000"/>
                </a:solidFill>
                <a:latin typeface="微软雅黑" pitchFamily="34" charset="-122"/>
                <a:ea typeface="微软雅黑" pitchFamily="34" charset="-122"/>
                <a:cs typeface="Times New Roman" pitchFamily="18" charset="0"/>
              </a:rPr>
              <a:t>共处理：药物与病毒液共孵育细胞</a:t>
            </a:r>
            <a:r>
              <a:rPr lang="en-US" altLang="zh-CN" sz="1600" b="1" dirty="0">
                <a:solidFill>
                  <a:srgbClr val="000000"/>
                </a:solidFill>
                <a:latin typeface="微软雅黑" pitchFamily="34" charset="-122"/>
                <a:ea typeface="微软雅黑" pitchFamily="34" charset="-122"/>
                <a:cs typeface="Times New Roman" pitchFamily="18" charset="0"/>
              </a:rPr>
              <a:t>1</a:t>
            </a:r>
            <a:r>
              <a:rPr lang="zh-CN" altLang="en-US" sz="1600" b="1" dirty="0" smtClean="0">
                <a:solidFill>
                  <a:srgbClr val="000000"/>
                </a:solidFill>
                <a:latin typeface="微软雅黑" pitchFamily="34" charset="-122"/>
                <a:ea typeface="微软雅黑" pitchFamily="34" charset="-122"/>
                <a:cs typeface="Times New Roman" pitchFamily="18" charset="0"/>
              </a:rPr>
              <a:t>小时。</a:t>
            </a:r>
            <a:endParaRPr lang="zh-CN" altLang="en-US" sz="1600" b="1" dirty="0">
              <a:solidFill>
                <a:srgbClr val="000000"/>
              </a:solidFill>
              <a:latin typeface="微软雅黑" pitchFamily="34" charset="-122"/>
              <a:ea typeface="微软雅黑" pitchFamily="34" charset="-122"/>
              <a:cs typeface="Times New Roman" pitchFamily="18" charset="0"/>
            </a:endParaRPr>
          </a:p>
          <a:p>
            <a:pPr>
              <a:lnSpc>
                <a:spcPct val="150000"/>
              </a:lnSpc>
            </a:pPr>
            <a:r>
              <a:rPr lang="zh-CN" altLang="en-US" sz="1600" b="1" dirty="0">
                <a:solidFill>
                  <a:srgbClr val="000000"/>
                </a:solidFill>
                <a:latin typeface="微软雅黑" pitchFamily="34" charset="-122"/>
                <a:ea typeface="微软雅黑" pitchFamily="34" charset="-122"/>
                <a:cs typeface="Times New Roman" pitchFamily="18" charset="0"/>
              </a:rPr>
              <a:t>后处理：病毒液孵育细胞</a:t>
            </a:r>
            <a:r>
              <a:rPr lang="en-US" altLang="zh-CN" sz="1600" b="1" dirty="0">
                <a:solidFill>
                  <a:srgbClr val="000000"/>
                </a:solidFill>
                <a:latin typeface="微软雅黑" pitchFamily="34" charset="-122"/>
                <a:ea typeface="微软雅黑" pitchFamily="34" charset="-122"/>
                <a:cs typeface="Times New Roman" pitchFamily="18" charset="0"/>
              </a:rPr>
              <a:t>1</a:t>
            </a:r>
            <a:r>
              <a:rPr lang="zh-CN" altLang="en-US" sz="1600" b="1" dirty="0">
                <a:solidFill>
                  <a:srgbClr val="000000"/>
                </a:solidFill>
                <a:latin typeface="微软雅黑" pitchFamily="34" charset="-122"/>
                <a:ea typeface="微软雅黑" pitchFamily="34" charset="-122"/>
                <a:cs typeface="Times New Roman" pitchFamily="18" charset="0"/>
              </a:rPr>
              <a:t>小时，再后药物</a:t>
            </a:r>
            <a:r>
              <a:rPr lang="zh-CN" altLang="en-US" sz="1600" b="1" dirty="0" smtClean="0">
                <a:solidFill>
                  <a:srgbClr val="000000"/>
                </a:solidFill>
                <a:latin typeface="微软雅黑" pitchFamily="34" charset="-122"/>
                <a:ea typeface="微软雅黑" pitchFamily="34" charset="-122"/>
                <a:cs typeface="Times New Roman" pitchFamily="18" charset="0"/>
              </a:rPr>
              <a:t>孵育。</a:t>
            </a:r>
            <a:endParaRPr lang="zh-CN" altLang="en-US" sz="1600" b="1" dirty="0">
              <a:solidFill>
                <a:srgbClr val="000000"/>
              </a:solidFill>
              <a:latin typeface="微软雅黑" pitchFamily="34" charset="-122"/>
              <a:ea typeface="微软雅黑" pitchFamily="34" charset="-122"/>
              <a:cs typeface="Times New Roman" pitchFamily="18" charset="0"/>
            </a:endParaRPr>
          </a:p>
        </p:txBody>
      </p:sp>
      <p:sp>
        <p:nvSpPr>
          <p:cNvPr id="1035" name="Rectangle 23"/>
          <p:cNvSpPr>
            <a:spLocks noChangeArrowheads="1"/>
          </p:cNvSpPr>
          <p:nvPr/>
        </p:nvSpPr>
        <p:spPr bwMode="auto">
          <a:xfrm>
            <a:off x="6588224" y="2636912"/>
            <a:ext cx="2088232" cy="2677656"/>
          </a:xfrm>
          <a:prstGeom prst="rect">
            <a:avLst/>
          </a:prstGeom>
          <a:noFill/>
          <a:ln w="9525">
            <a:noFill/>
            <a:miter lim="800000"/>
            <a:headEnd/>
            <a:tailEnd/>
          </a:ln>
        </p:spPr>
        <p:txBody>
          <a:bodyPr wrap="square" anchor="ctr">
            <a:spAutoFit/>
          </a:bodyPr>
          <a:lstStyle/>
          <a:p>
            <a:pPr>
              <a:lnSpc>
                <a:spcPct val="150000"/>
              </a:lnSpc>
            </a:pPr>
            <a:r>
              <a:rPr lang="zh-CN" altLang="en-US" sz="1600" b="1" dirty="0">
                <a:solidFill>
                  <a:srgbClr val="000000"/>
                </a:solidFill>
                <a:latin typeface="微软雅黑" pitchFamily="34" charset="-122"/>
                <a:ea typeface="微软雅黑" pitchFamily="34" charset="-122"/>
                <a:cs typeface="Times New Roman" pitchFamily="18" charset="0"/>
              </a:rPr>
              <a:t>治疗指数＝</a:t>
            </a:r>
            <a:r>
              <a:rPr lang="en-US" altLang="zh-CN" sz="1600" b="1" dirty="0">
                <a:solidFill>
                  <a:srgbClr val="000000"/>
                </a:solidFill>
                <a:latin typeface="微软雅黑" pitchFamily="34" charset="-122"/>
                <a:ea typeface="微软雅黑" pitchFamily="34" charset="-122"/>
                <a:cs typeface="Times New Roman" pitchFamily="18" charset="0"/>
              </a:rPr>
              <a:t>TD</a:t>
            </a:r>
            <a:r>
              <a:rPr lang="en-US" altLang="zh-CN" sz="1600" b="1" baseline="-25000" dirty="0">
                <a:solidFill>
                  <a:srgbClr val="000000"/>
                </a:solidFill>
                <a:latin typeface="微软雅黑" pitchFamily="34" charset="-122"/>
                <a:ea typeface="微软雅黑" pitchFamily="34" charset="-122"/>
                <a:cs typeface="Times New Roman" pitchFamily="18" charset="0"/>
              </a:rPr>
              <a:t>50</a:t>
            </a:r>
            <a:r>
              <a:rPr lang="en-US" altLang="zh-CN" sz="1600" b="1" dirty="0">
                <a:solidFill>
                  <a:srgbClr val="000000"/>
                </a:solidFill>
                <a:latin typeface="微软雅黑" pitchFamily="34" charset="-122"/>
                <a:ea typeface="微软雅黑" pitchFamily="34" charset="-122"/>
                <a:cs typeface="Times New Roman" pitchFamily="18" charset="0"/>
              </a:rPr>
              <a:t>(</a:t>
            </a:r>
            <a:r>
              <a:rPr lang="zh-CN" altLang="en-US" sz="1600" b="1" dirty="0">
                <a:solidFill>
                  <a:srgbClr val="000000"/>
                </a:solidFill>
                <a:latin typeface="微软雅黑" pitchFamily="34" charset="-122"/>
                <a:ea typeface="微软雅黑" pitchFamily="34" charset="-122"/>
                <a:cs typeface="Times New Roman" pitchFamily="18" charset="0"/>
              </a:rPr>
              <a:t>半数中毒浓度</a:t>
            </a:r>
            <a:r>
              <a:rPr lang="en-US" altLang="zh-CN" sz="1600" b="1" dirty="0">
                <a:solidFill>
                  <a:srgbClr val="000000"/>
                </a:solidFill>
                <a:latin typeface="微软雅黑" pitchFamily="34" charset="-122"/>
                <a:ea typeface="微软雅黑" pitchFamily="34" charset="-122"/>
                <a:cs typeface="Times New Roman" pitchFamily="18" charset="0"/>
              </a:rPr>
              <a:t>)/IC</a:t>
            </a:r>
            <a:r>
              <a:rPr lang="en-US" altLang="zh-CN" sz="1600" b="1" baseline="-25000" dirty="0">
                <a:solidFill>
                  <a:srgbClr val="000000"/>
                </a:solidFill>
                <a:latin typeface="微软雅黑" pitchFamily="34" charset="-122"/>
                <a:ea typeface="微软雅黑" pitchFamily="34" charset="-122"/>
                <a:cs typeface="Times New Roman" pitchFamily="18" charset="0"/>
              </a:rPr>
              <a:t>50</a:t>
            </a:r>
            <a:r>
              <a:rPr lang="zh-CN" altLang="en-US" sz="1600" b="1" dirty="0">
                <a:solidFill>
                  <a:srgbClr val="000000"/>
                </a:solidFill>
                <a:latin typeface="微软雅黑" pitchFamily="34" charset="-122"/>
                <a:ea typeface="微软雅黑" pitchFamily="34" charset="-122"/>
                <a:cs typeface="Times New Roman" pitchFamily="18" charset="0"/>
              </a:rPr>
              <a:t>（半数有效浓度）</a:t>
            </a:r>
          </a:p>
          <a:p>
            <a:pPr>
              <a:lnSpc>
                <a:spcPct val="150000"/>
              </a:lnSpc>
            </a:pPr>
            <a:r>
              <a:rPr lang="en-US" altLang="zh-CN" sz="1600" b="1" dirty="0">
                <a:solidFill>
                  <a:srgbClr val="000000"/>
                </a:solidFill>
                <a:latin typeface="微软雅黑" pitchFamily="34" charset="-122"/>
                <a:ea typeface="微软雅黑" pitchFamily="34" charset="-122"/>
                <a:cs typeface="Times New Roman" pitchFamily="18" charset="0"/>
              </a:rPr>
              <a:t>Reed-</a:t>
            </a:r>
            <a:r>
              <a:rPr lang="en-US" altLang="zh-CN" sz="1600" b="1" dirty="0" err="1">
                <a:solidFill>
                  <a:srgbClr val="000000"/>
                </a:solidFill>
                <a:latin typeface="微软雅黑" pitchFamily="34" charset="-122"/>
                <a:ea typeface="微软雅黑" pitchFamily="34" charset="-122"/>
                <a:cs typeface="Times New Roman" pitchFamily="18" charset="0"/>
              </a:rPr>
              <a:t>Muench</a:t>
            </a:r>
            <a:r>
              <a:rPr lang="zh-CN" altLang="en-US" sz="1600" b="1" dirty="0">
                <a:solidFill>
                  <a:srgbClr val="000000"/>
                </a:solidFill>
                <a:latin typeface="微软雅黑" pitchFamily="34" charset="-122"/>
                <a:ea typeface="微软雅黑" pitchFamily="34" charset="-122"/>
                <a:cs typeface="Times New Roman" pitchFamily="18" charset="0"/>
              </a:rPr>
              <a:t>法计算</a:t>
            </a:r>
            <a:r>
              <a:rPr lang="en-US" altLang="zh-CN" sz="1600" b="1" dirty="0">
                <a:solidFill>
                  <a:srgbClr val="000000"/>
                </a:solidFill>
                <a:latin typeface="微软雅黑" pitchFamily="34" charset="-122"/>
                <a:ea typeface="微软雅黑" pitchFamily="34" charset="-122"/>
                <a:cs typeface="Times New Roman" pitchFamily="18" charset="0"/>
              </a:rPr>
              <a:t>TD</a:t>
            </a:r>
            <a:r>
              <a:rPr lang="en-US" altLang="zh-CN" sz="1600" b="1" baseline="-25000" dirty="0">
                <a:solidFill>
                  <a:srgbClr val="000000"/>
                </a:solidFill>
                <a:latin typeface="微软雅黑" pitchFamily="34" charset="-122"/>
                <a:ea typeface="微软雅黑" pitchFamily="34" charset="-122"/>
                <a:cs typeface="Times New Roman" pitchFamily="18" charset="0"/>
              </a:rPr>
              <a:t>50</a:t>
            </a:r>
            <a:r>
              <a:rPr lang="zh-CN" altLang="en-US" sz="1600" b="1" dirty="0">
                <a:solidFill>
                  <a:srgbClr val="000000"/>
                </a:solidFill>
                <a:latin typeface="微软雅黑" pitchFamily="34" charset="-122"/>
                <a:ea typeface="微软雅黑" pitchFamily="34" charset="-122"/>
                <a:cs typeface="Times New Roman" pitchFamily="18" charset="0"/>
              </a:rPr>
              <a:t>、</a:t>
            </a:r>
            <a:r>
              <a:rPr lang="en-US" altLang="zh-CN" sz="1600" b="1" dirty="0">
                <a:solidFill>
                  <a:srgbClr val="000000"/>
                </a:solidFill>
                <a:latin typeface="微软雅黑" pitchFamily="34" charset="-122"/>
                <a:ea typeface="微软雅黑" pitchFamily="34" charset="-122"/>
                <a:cs typeface="Times New Roman" pitchFamily="18" charset="0"/>
              </a:rPr>
              <a:t>IC</a:t>
            </a:r>
            <a:r>
              <a:rPr lang="en-US" altLang="zh-CN" sz="1600" b="1" baseline="-25000" dirty="0">
                <a:solidFill>
                  <a:srgbClr val="000000"/>
                </a:solidFill>
                <a:latin typeface="微软雅黑" pitchFamily="34" charset="-122"/>
                <a:ea typeface="微软雅黑" pitchFamily="34" charset="-122"/>
                <a:cs typeface="Times New Roman" pitchFamily="18" charset="0"/>
              </a:rPr>
              <a:t>50</a:t>
            </a:r>
          </a:p>
          <a:p>
            <a:pPr>
              <a:lnSpc>
                <a:spcPct val="150000"/>
              </a:lnSpc>
            </a:pPr>
            <a:r>
              <a:rPr lang="zh-CN" altLang="en-US" sz="1600" b="1" dirty="0">
                <a:solidFill>
                  <a:srgbClr val="000000"/>
                </a:solidFill>
                <a:latin typeface="微软雅黑" pitchFamily="34" charset="-122"/>
                <a:ea typeface="微软雅黑" pitchFamily="34" charset="-122"/>
                <a:cs typeface="Times New Roman" pitchFamily="18" charset="0"/>
              </a:rPr>
              <a:t>病毒对照孔细胞病变达</a:t>
            </a:r>
            <a:r>
              <a:rPr lang="en-US" altLang="zh-CN" sz="1600" b="1" dirty="0">
                <a:solidFill>
                  <a:srgbClr val="000000"/>
                </a:solidFill>
                <a:latin typeface="微软雅黑" pitchFamily="34" charset="-122"/>
                <a:ea typeface="微软雅黑" pitchFamily="34" charset="-122"/>
                <a:cs typeface="Times New Roman" pitchFamily="18" charset="0"/>
              </a:rPr>
              <a:t>4</a:t>
            </a:r>
            <a:r>
              <a:rPr lang="zh-CN" altLang="en-US" sz="1600" b="1" baseline="30000" dirty="0">
                <a:solidFill>
                  <a:srgbClr val="000000"/>
                </a:solidFill>
                <a:latin typeface="微软雅黑" pitchFamily="34" charset="-122"/>
                <a:ea typeface="微软雅黑" pitchFamily="34" charset="-122"/>
                <a:cs typeface="Times New Roman" pitchFamily="18" charset="0"/>
              </a:rPr>
              <a:t>＋</a:t>
            </a:r>
            <a:r>
              <a:rPr lang="zh-CN" altLang="en-US" sz="1600" b="1" dirty="0">
                <a:solidFill>
                  <a:srgbClr val="000000"/>
                </a:solidFill>
                <a:latin typeface="微软雅黑" pitchFamily="34" charset="-122"/>
                <a:ea typeface="微软雅黑" pitchFamily="34" charset="-122"/>
                <a:cs typeface="Times New Roman" pitchFamily="18" charset="0"/>
              </a:rPr>
              <a:t>终止实验</a:t>
            </a:r>
          </a:p>
        </p:txBody>
      </p:sp>
    </p:spTree>
  </p:cSld>
  <p:clrMapOvr>
    <a:masterClrMapping/>
  </p:clrMapOvr>
  <p:transition advTm="17828"/>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4"/>
          <p:cNvSpPr txBox="1">
            <a:spLocks noChangeArrowheads="1"/>
          </p:cNvSpPr>
          <p:nvPr/>
        </p:nvSpPr>
        <p:spPr bwMode="auto">
          <a:xfrm>
            <a:off x="438150" y="106334"/>
            <a:ext cx="8229600" cy="701731"/>
          </a:xfrm>
          <a:prstGeom prst="rect">
            <a:avLst/>
          </a:prstGeom>
          <a:noFill/>
          <a:ln w="9525">
            <a:noFill/>
            <a:miter lim="800000"/>
            <a:headEnd/>
            <a:tailEnd/>
          </a:ln>
        </p:spPr>
        <p:txBody>
          <a:bodyPr>
            <a:spAutoFit/>
          </a:bodyPr>
          <a:lstStyle/>
          <a:p>
            <a:pPr algn="ctr">
              <a:lnSpc>
                <a:spcPct val="110000"/>
              </a:lnSpc>
            </a:pPr>
            <a:r>
              <a:rPr lang="en-US" altLang="zh-CN" sz="3600" b="1" dirty="0" smtClean="0">
                <a:latin typeface="微软雅黑" pitchFamily="34" charset="-122"/>
                <a:ea typeface="微软雅黑" pitchFamily="34" charset="-122"/>
              </a:rPr>
              <a:t>2009</a:t>
            </a:r>
            <a:r>
              <a:rPr lang="zh-CN" altLang="en-US" sz="3600" b="1" dirty="0" smtClean="0">
                <a:latin typeface="微软雅黑" pitchFamily="34" charset="-122"/>
                <a:ea typeface="微软雅黑" pitchFamily="34" charset="-122"/>
              </a:rPr>
              <a:t>年连</a:t>
            </a:r>
            <a:r>
              <a:rPr lang="zh-CN" altLang="en-US" sz="3600" b="1" dirty="0">
                <a:latin typeface="微软雅黑" pitchFamily="34" charset="-122"/>
                <a:ea typeface="微软雅黑" pitchFamily="34" charset="-122"/>
              </a:rPr>
              <a:t>花清</a:t>
            </a:r>
            <a:r>
              <a:rPr lang="zh-CN" altLang="en-US" sz="3600" b="1" dirty="0" smtClean="0">
                <a:latin typeface="微软雅黑" pitchFamily="34" charset="-122"/>
                <a:ea typeface="微软雅黑" pitchFamily="34" charset="-122"/>
              </a:rPr>
              <a:t>瘟广泛</a:t>
            </a:r>
            <a:r>
              <a:rPr lang="zh-CN" altLang="en-US" sz="3600" b="1" dirty="0">
                <a:latin typeface="微软雅黑" pitchFamily="34" charset="-122"/>
                <a:ea typeface="微软雅黑" pitchFamily="34" charset="-122"/>
              </a:rPr>
              <a:t>应用甲流</a:t>
            </a:r>
            <a:r>
              <a:rPr lang="zh-CN" altLang="en-US" sz="3600" b="1" dirty="0" smtClean="0">
                <a:latin typeface="微软雅黑" pitchFamily="34" charset="-122"/>
                <a:ea typeface="微软雅黑" pitchFamily="34" charset="-122"/>
              </a:rPr>
              <a:t>疫区防治</a:t>
            </a:r>
            <a:endParaRPr lang="zh-CN" altLang="en-US" sz="3600" b="1" dirty="0">
              <a:latin typeface="微软雅黑" pitchFamily="34" charset="-122"/>
              <a:ea typeface="微软雅黑" pitchFamily="34" charset="-122"/>
            </a:endParaRPr>
          </a:p>
        </p:txBody>
      </p:sp>
      <p:sp>
        <p:nvSpPr>
          <p:cNvPr id="32779" name="Rectangle 23"/>
          <p:cNvSpPr>
            <a:spLocks noChangeArrowheads="1"/>
          </p:cNvSpPr>
          <p:nvPr/>
        </p:nvSpPr>
        <p:spPr bwMode="auto">
          <a:xfrm>
            <a:off x="233363" y="6134543"/>
            <a:ext cx="8731125" cy="338554"/>
          </a:xfrm>
          <a:prstGeom prst="rect">
            <a:avLst/>
          </a:prstGeom>
          <a:noFill/>
          <a:ln w="9525">
            <a:noFill/>
            <a:miter lim="800000"/>
            <a:headEnd/>
            <a:tailEnd/>
          </a:ln>
        </p:spPr>
        <p:txBody>
          <a:bodyPr wrap="square">
            <a:spAutoFit/>
          </a:bodyPr>
          <a:lstStyle/>
          <a:p>
            <a:r>
              <a:rPr lang="zh-CN" altLang="en-US" sz="1600" b="1" dirty="0">
                <a:solidFill>
                  <a:srgbClr val="FF0000"/>
                </a:solidFill>
                <a:latin typeface="Times New Roman" pitchFamily="18" charset="0"/>
                <a:ea typeface="黑体" pitchFamily="2" charset="-122"/>
              </a:rPr>
              <a:t>用药安全：广泛应用于疫区未见不良病例</a:t>
            </a:r>
            <a:r>
              <a:rPr lang="zh-CN" altLang="en-US" sz="1600" b="1" dirty="0" smtClean="0">
                <a:solidFill>
                  <a:srgbClr val="FF0000"/>
                </a:solidFill>
                <a:latin typeface="Times New Roman" pitchFamily="18" charset="0"/>
                <a:ea typeface="黑体" pitchFamily="2" charset="-122"/>
              </a:rPr>
              <a:t>报告；价格</a:t>
            </a:r>
            <a:r>
              <a:rPr lang="zh-CN" altLang="en-US" sz="1600" b="1" dirty="0">
                <a:solidFill>
                  <a:srgbClr val="FF0000"/>
                </a:solidFill>
                <a:latin typeface="Times New Roman" pitchFamily="18" charset="0"/>
                <a:ea typeface="黑体" pitchFamily="2" charset="-122"/>
              </a:rPr>
              <a:t>低廉：连花清瘟与达菲治疗费用比</a:t>
            </a:r>
            <a:r>
              <a:rPr lang="en-US" altLang="zh-CN" sz="1600" b="1" dirty="0">
                <a:solidFill>
                  <a:srgbClr val="FF0000"/>
                </a:solidFill>
                <a:latin typeface="Times New Roman" pitchFamily="18" charset="0"/>
                <a:ea typeface="黑体" pitchFamily="2" charset="-122"/>
              </a:rPr>
              <a:t>1</a:t>
            </a:r>
            <a:r>
              <a:rPr lang="zh-CN" altLang="en-US" sz="1600" b="1" dirty="0">
                <a:solidFill>
                  <a:srgbClr val="FF0000"/>
                </a:solidFill>
                <a:latin typeface="Times New Roman" pitchFamily="18" charset="0"/>
                <a:ea typeface="黑体" pitchFamily="2" charset="-122"/>
              </a:rPr>
              <a:t>：</a:t>
            </a:r>
            <a:r>
              <a:rPr lang="en-US" altLang="zh-CN" sz="1600" b="1" dirty="0">
                <a:solidFill>
                  <a:srgbClr val="FF0000"/>
                </a:solidFill>
                <a:latin typeface="Times New Roman" pitchFamily="18" charset="0"/>
                <a:ea typeface="黑体" pitchFamily="2" charset="-122"/>
              </a:rPr>
              <a:t>7.83    </a:t>
            </a:r>
          </a:p>
        </p:txBody>
      </p:sp>
      <p:sp>
        <p:nvSpPr>
          <p:cNvPr id="25" name="Rectangle 5"/>
          <p:cNvSpPr>
            <a:spLocks noChangeArrowheads="1"/>
          </p:cNvSpPr>
          <p:nvPr/>
        </p:nvSpPr>
        <p:spPr bwMode="auto">
          <a:xfrm>
            <a:off x="789260" y="1133918"/>
            <a:ext cx="75057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2800" b="1" dirty="0">
                <a:solidFill>
                  <a:srgbClr val="000000"/>
                </a:solidFill>
                <a:latin typeface="黑体" pitchFamily="2" charset="-122"/>
                <a:ea typeface="黑体" pitchFamily="2" charset="-122"/>
              </a:rPr>
              <a:t>连花清瘟对与确诊患者密切接触者及周围人群具有显著预防效果</a:t>
            </a:r>
            <a:endParaRPr lang="zh-CN" altLang="en-US" sz="2000" b="1" dirty="0">
              <a:solidFill>
                <a:srgbClr val="000000"/>
              </a:solidFill>
              <a:latin typeface="黑体" pitchFamily="2" charset="-122"/>
              <a:ea typeface="黑体" pitchFamily="2" charset="-122"/>
            </a:endParaRPr>
          </a:p>
        </p:txBody>
      </p:sp>
      <p:grpSp>
        <p:nvGrpSpPr>
          <p:cNvPr id="26" name="Group 15"/>
          <p:cNvGrpSpPr>
            <a:grpSpLocks/>
          </p:cNvGrpSpPr>
          <p:nvPr/>
        </p:nvGrpSpPr>
        <p:grpSpPr bwMode="auto">
          <a:xfrm>
            <a:off x="903560" y="1972118"/>
            <a:ext cx="7239000" cy="2990850"/>
            <a:chOff x="576" y="1812"/>
            <a:chExt cx="4560" cy="1884"/>
          </a:xfrm>
        </p:grpSpPr>
        <p:graphicFrame>
          <p:nvGraphicFramePr>
            <p:cNvPr id="27" name="Object 2"/>
            <p:cNvGraphicFramePr>
              <a:graphicFrameLocks noChangeAspect="1"/>
            </p:cNvGraphicFramePr>
            <p:nvPr/>
          </p:nvGraphicFramePr>
          <p:xfrm>
            <a:off x="576" y="1812"/>
            <a:ext cx="4560" cy="1884"/>
          </p:xfrm>
          <a:graphic>
            <a:graphicData uri="http://schemas.openxmlformats.org/presentationml/2006/ole">
              <p:oleObj spid="_x0000_s10251" r:id="rId3" imgW="7242676" imgH="2987299" progId="Excel.Sheet.8">
                <p:embed/>
              </p:oleObj>
            </a:graphicData>
          </a:graphic>
        </p:graphicFrame>
        <p:sp>
          <p:nvSpPr>
            <p:cNvPr id="28" name="Rectangle 7"/>
            <p:cNvSpPr>
              <a:spLocks noChangeArrowheads="1"/>
            </p:cNvSpPr>
            <p:nvPr/>
          </p:nvSpPr>
          <p:spPr bwMode="auto">
            <a:xfrm>
              <a:off x="2472" y="1977"/>
              <a:ext cx="81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b="1">
                  <a:solidFill>
                    <a:srgbClr val="FF0000"/>
                  </a:solidFill>
                  <a:latin typeface="Times New Roman" pitchFamily="18" charset="0"/>
                </a:rPr>
                <a:t>P</a:t>
              </a:r>
              <a:r>
                <a:rPr lang="zh-CN" altLang="en-US" b="1">
                  <a:solidFill>
                    <a:srgbClr val="FF0000"/>
                  </a:solidFill>
                  <a:latin typeface="Times New Roman" pitchFamily="18" charset="0"/>
                </a:rPr>
                <a:t>＜</a:t>
              </a:r>
              <a:r>
                <a:rPr lang="en-US" altLang="zh-CN" b="1">
                  <a:solidFill>
                    <a:srgbClr val="FF0000"/>
                  </a:solidFill>
                  <a:latin typeface="Times New Roman" pitchFamily="18" charset="0"/>
                </a:rPr>
                <a:t>0.01</a:t>
              </a:r>
            </a:p>
          </p:txBody>
        </p:sp>
      </p:grpSp>
      <p:grpSp>
        <p:nvGrpSpPr>
          <p:cNvPr id="30" name="Group 7"/>
          <p:cNvGrpSpPr>
            <a:grpSpLocks/>
          </p:cNvGrpSpPr>
          <p:nvPr/>
        </p:nvGrpSpPr>
        <p:grpSpPr bwMode="auto">
          <a:xfrm>
            <a:off x="233363" y="946141"/>
            <a:ext cx="8639175" cy="46037"/>
            <a:chOff x="131" y="799"/>
            <a:chExt cx="5442" cy="29"/>
          </a:xfrm>
        </p:grpSpPr>
        <p:sp>
          <p:nvSpPr>
            <p:cNvPr id="31" name="Line 8"/>
            <p:cNvSpPr>
              <a:spLocks noChangeShapeType="1"/>
            </p:cNvSpPr>
            <p:nvPr/>
          </p:nvSpPr>
          <p:spPr bwMode="gray">
            <a:xfrm>
              <a:off x="131" y="799"/>
              <a:ext cx="5386" cy="0"/>
            </a:xfrm>
            <a:prstGeom prst="line">
              <a:avLst/>
            </a:prstGeom>
            <a:noFill/>
            <a:ln w="19050">
              <a:solidFill>
                <a:srgbClr val="18185E"/>
              </a:solidFill>
              <a:round/>
              <a:headEnd/>
              <a:tailEnd/>
            </a:ln>
            <a:extLst>
              <a:ext uri="{909E8E84-426E-40DD-AFC4-6F175D3DCCD1}">
                <a14:hiddenFill xmlns:a14="http://schemas.microsoft.com/office/drawing/2010/main" xmlns="">
                  <a:noFill/>
                </a14:hiddenFill>
              </a:ext>
            </a:extLst>
          </p:spPr>
          <p:txBody>
            <a:bodyPr rot="10800000" wrap="none" anchor="ctr"/>
            <a:lstStyle/>
            <a:p>
              <a:endParaRPr lang="zh-CN" altLang="en-US"/>
            </a:p>
          </p:txBody>
        </p:sp>
        <p:sp>
          <p:nvSpPr>
            <p:cNvPr id="32" name="Line 9"/>
            <p:cNvSpPr>
              <a:spLocks noChangeShapeType="1"/>
            </p:cNvSpPr>
            <p:nvPr/>
          </p:nvSpPr>
          <p:spPr bwMode="gray">
            <a:xfrm>
              <a:off x="187" y="828"/>
              <a:ext cx="5386" cy="0"/>
            </a:xfrm>
            <a:prstGeom prst="line">
              <a:avLst/>
            </a:prstGeom>
            <a:noFill/>
            <a:ln w="38100">
              <a:solidFill>
                <a:srgbClr val="18185E"/>
              </a:solidFill>
              <a:round/>
              <a:headEnd/>
              <a:tailEnd/>
            </a:ln>
            <a:extLst>
              <a:ext uri="{909E8E84-426E-40DD-AFC4-6F175D3DCCD1}">
                <a14:hiddenFill xmlns:a14="http://schemas.microsoft.com/office/drawing/2010/main" xmlns="">
                  <a:noFill/>
                </a14:hiddenFill>
              </a:ext>
            </a:extLst>
          </p:spPr>
          <p:txBody>
            <a:bodyPr rot="10800000" wrap="none" anchor="ctr"/>
            <a:lstStyle/>
            <a:p>
              <a:endParaRPr lang="zh-CN" altLang="en-US"/>
            </a:p>
          </p:txBody>
        </p:sp>
      </p:grpSp>
      <p:sp>
        <p:nvSpPr>
          <p:cNvPr id="33" name="Rectangle 14"/>
          <p:cNvSpPr>
            <a:spLocks noChangeArrowheads="1"/>
          </p:cNvSpPr>
          <p:nvPr/>
        </p:nvSpPr>
        <p:spPr bwMode="auto">
          <a:xfrm>
            <a:off x="1055960" y="4943918"/>
            <a:ext cx="77724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b="1" dirty="0">
                <a:solidFill>
                  <a:srgbClr val="FF0000"/>
                </a:solidFill>
                <a:latin typeface="Times New Roman" pitchFamily="18" charset="0"/>
                <a:ea typeface="黑体" pitchFamily="2" charset="-122"/>
              </a:rPr>
              <a:t>                 服用连花清瘟预防</a:t>
            </a:r>
            <a:r>
              <a:rPr lang="en-US" altLang="zh-CN" b="1" dirty="0">
                <a:solidFill>
                  <a:srgbClr val="FF0000"/>
                </a:solidFill>
                <a:latin typeface="Times New Roman" pitchFamily="18" charset="0"/>
                <a:ea typeface="黑体" pitchFamily="2" charset="-122"/>
              </a:rPr>
              <a:t>6367</a:t>
            </a:r>
            <a:r>
              <a:rPr lang="zh-CN" altLang="en-US" b="1" dirty="0">
                <a:solidFill>
                  <a:srgbClr val="FF0000"/>
                </a:solidFill>
                <a:latin typeface="Times New Roman" pitchFamily="18" charset="0"/>
                <a:ea typeface="黑体" pitchFamily="2" charset="-122"/>
              </a:rPr>
              <a:t>人，症状出现率</a:t>
            </a:r>
            <a:r>
              <a:rPr lang="en-US" altLang="zh-CN" b="1" dirty="0">
                <a:solidFill>
                  <a:srgbClr val="FF0000"/>
                </a:solidFill>
                <a:latin typeface="Times New Roman" pitchFamily="18" charset="0"/>
                <a:ea typeface="黑体" pitchFamily="2" charset="-122"/>
              </a:rPr>
              <a:t>1.2%</a:t>
            </a:r>
          </a:p>
          <a:p>
            <a:r>
              <a:rPr lang="en-US" altLang="zh-CN" b="1" dirty="0">
                <a:solidFill>
                  <a:srgbClr val="000000"/>
                </a:solidFill>
                <a:latin typeface="Times New Roman" pitchFamily="18" charset="0"/>
                <a:ea typeface="黑体" pitchFamily="2" charset="-122"/>
              </a:rPr>
              <a:t>                 </a:t>
            </a:r>
            <a:r>
              <a:rPr lang="zh-CN" altLang="en-US" b="1" dirty="0">
                <a:solidFill>
                  <a:srgbClr val="000000"/>
                </a:solidFill>
                <a:latin typeface="Times New Roman" pitchFamily="18" charset="0"/>
                <a:ea typeface="黑体" pitchFamily="2" charset="-122"/>
              </a:rPr>
              <a:t>其他药物预防</a:t>
            </a:r>
            <a:r>
              <a:rPr lang="en-US" altLang="zh-CN" b="1" dirty="0">
                <a:solidFill>
                  <a:srgbClr val="000000"/>
                </a:solidFill>
                <a:latin typeface="Times New Roman" pitchFamily="18" charset="0"/>
                <a:ea typeface="黑体" pitchFamily="2" charset="-122"/>
              </a:rPr>
              <a:t>1177</a:t>
            </a:r>
            <a:r>
              <a:rPr lang="zh-CN" altLang="en-US" b="1" dirty="0">
                <a:solidFill>
                  <a:srgbClr val="000000"/>
                </a:solidFill>
                <a:latin typeface="Times New Roman" pitchFamily="18" charset="0"/>
                <a:ea typeface="黑体" pitchFamily="2" charset="-122"/>
              </a:rPr>
              <a:t>人，症状出现率</a:t>
            </a:r>
            <a:r>
              <a:rPr lang="en-US" altLang="zh-CN" b="1" dirty="0">
                <a:solidFill>
                  <a:srgbClr val="000000"/>
                </a:solidFill>
                <a:latin typeface="Times New Roman" pitchFamily="18" charset="0"/>
                <a:ea typeface="黑体" pitchFamily="2" charset="-122"/>
              </a:rPr>
              <a:t>6.8%</a:t>
            </a:r>
          </a:p>
          <a:p>
            <a:r>
              <a:rPr lang="en-US" altLang="zh-CN" b="1" dirty="0">
                <a:solidFill>
                  <a:srgbClr val="000000"/>
                </a:solidFill>
                <a:latin typeface="Times New Roman" pitchFamily="18" charset="0"/>
                <a:ea typeface="黑体" pitchFamily="2" charset="-122"/>
              </a:rPr>
              <a:t>                 </a:t>
            </a:r>
            <a:r>
              <a:rPr lang="zh-CN" altLang="en-US" b="1" dirty="0">
                <a:solidFill>
                  <a:srgbClr val="000000"/>
                </a:solidFill>
                <a:latin typeface="Times New Roman" pitchFamily="18" charset="0"/>
                <a:ea typeface="黑体" pitchFamily="2" charset="-122"/>
              </a:rPr>
              <a:t>未用药预防</a:t>
            </a:r>
            <a:r>
              <a:rPr lang="en-US" altLang="zh-CN" b="1" dirty="0">
                <a:solidFill>
                  <a:srgbClr val="000000"/>
                </a:solidFill>
                <a:latin typeface="Times New Roman" pitchFamily="18" charset="0"/>
                <a:ea typeface="黑体" pitchFamily="2" charset="-122"/>
              </a:rPr>
              <a:t>13009</a:t>
            </a:r>
            <a:r>
              <a:rPr lang="zh-CN" altLang="en-US" b="1" dirty="0">
                <a:solidFill>
                  <a:srgbClr val="000000"/>
                </a:solidFill>
                <a:latin typeface="Times New Roman" pitchFamily="18" charset="0"/>
                <a:ea typeface="黑体" pitchFamily="2" charset="-122"/>
              </a:rPr>
              <a:t>人，症状出现率</a:t>
            </a:r>
            <a:r>
              <a:rPr lang="en-US" altLang="zh-CN" b="1" dirty="0">
                <a:solidFill>
                  <a:srgbClr val="000000"/>
                </a:solidFill>
                <a:latin typeface="Times New Roman" pitchFamily="18" charset="0"/>
                <a:ea typeface="黑体" pitchFamily="2" charset="-122"/>
              </a:rPr>
              <a:t>8.8%</a:t>
            </a:r>
          </a:p>
          <a:p>
            <a:r>
              <a:rPr lang="en-US" altLang="zh-CN" b="1" dirty="0">
                <a:solidFill>
                  <a:srgbClr val="000000"/>
                </a:solidFill>
                <a:latin typeface="Times New Roman" pitchFamily="18" charset="0"/>
                <a:ea typeface="黑体" pitchFamily="2" charset="-122"/>
              </a:rPr>
              <a:t>                 </a:t>
            </a:r>
            <a:r>
              <a:rPr lang="zh-CN" altLang="en-US" b="1" dirty="0">
                <a:solidFill>
                  <a:srgbClr val="FF0000"/>
                </a:solidFill>
                <a:latin typeface="Times New Roman" pitchFamily="18" charset="0"/>
                <a:ea typeface="黑体" pitchFamily="2" charset="-122"/>
              </a:rPr>
              <a:t>连花清瘟预防效果显著优于其他两组，</a:t>
            </a:r>
            <a:r>
              <a:rPr lang="en-US" altLang="zh-CN" b="1" dirty="0">
                <a:solidFill>
                  <a:srgbClr val="FF0000"/>
                </a:solidFill>
                <a:latin typeface="Times New Roman" pitchFamily="18" charset="0"/>
                <a:ea typeface="黑体" pitchFamily="2" charset="-122"/>
              </a:rPr>
              <a:t>P</a:t>
            </a:r>
            <a:r>
              <a:rPr lang="zh-CN" altLang="en-US" b="1" dirty="0">
                <a:solidFill>
                  <a:srgbClr val="FF0000"/>
                </a:solidFill>
                <a:latin typeface="Times New Roman" pitchFamily="18" charset="0"/>
                <a:ea typeface="黑体" pitchFamily="2" charset="-122"/>
              </a:rPr>
              <a:t>＜</a:t>
            </a:r>
            <a:r>
              <a:rPr lang="en-US" altLang="zh-CN" b="1" dirty="0">
                <a:solidFill>
                  <a:srgbClr val="FF0000"/>
                </a:solidFill>
                <a:latin typeface="Times New Roman" pitchFamily="18" charset="0"/>
                <a:ea typeface="黑体" pitchFamily="2" charset="-122"/>
              </a:rPr>
              <a:t>0.01</a:t>
            </a:r>
          </a:p>
        </p:txBody>
      </p:sp>
    </p:spTree>
  </p:cSld>
  <p:clrMapOvr>
    <a:masterClrMapping/>
  </p:clrMapOvr>
  <p:transition advTm="2086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zh-CN" altLang="en-US" sz="4000" dirty="0" smtClean="0">
                <a:latin typeface="微软雅黑" pitchFamily="34" charset="-122"/>
                <a:ea typeface="微软雅黑" pitchFamily="34" charset="-122"/>
              </a:rPr>
              <a:t>提    要</a:t>
            </a:r>
            <a:endParaRPr lang="zh-CN" altLang="en-US" sz="4000" dirty="0">
              <a:latin typeface="微软雅黑" pitchFamily="34" charset="-122"/>
              <a:ea typeface="微软雅黑" pitchFamily="34" charset="-122"/>
            </a:endParaRPr>
          </a:p>
        </p:txBody>
      </p:sp>
      <p:sp>
        <p:nvSpPr>
          <p:cNvPr id="3" name="内容占位符 2"/>
          <p:cNvSpPr>
            <a:spLocks noGrp="1"/>
          </p:cNvSpPr>
          <p:nvPr>
            <p:ph idx="4294967295"/>
          </p:nvPr>
        </p:nvSpPr>
        <p:spPr>
          <a:xfrm>
            <a:off x="539552" y="1412875"/>
            <a:ext cx="8604448" cy="4525963"/>
          </a:xfrm>
        </p:spPr>
        <p:txBody>
          <a:bodyPr>
            <a:normAutofit/>
          </a:bodyPr>
          <a:lstStyle/>
          <a:p>
            <a:pPr>
              <a:lnSpc>
                <a:spcPct val="150000"/>
              </a:lnSpc>
              <a:spcAft>
                <a:spcPts val="600"/>
              </a:spcAft>
            </a:pPr>
            <a:r>
              <a:rPr lang="zh-CN" altLang="en-US" sz="2800" b="1" dirty="0" smtClean="0">
                <a:latin typeface="微软雅黑" pitchFamily="34" charset="-122"/>
                <a:ea typeface="微软雅黑" pitchFamily="34" charset="-122"/>
              </a:rPr>
              <a:t> </a:t>
            </a:r>
            <a:r>
              <a:rPr lang="zh-CN" altLang="en-US" sz="2800" dirty="0" smtClean="0">
                <a:latin typeface="微软雅黑" pitchFamily="34" charset="-122"/>
                <a:ea typeface="微软雅黑" pitchFamily="34" charset="-122"/>
              </a:rPr>
              <a:t>禽流感情况日报</a:t>
            </a:r>
            <a:endParaRPr lang="en-US" altLang="zh-CN" sz="2800" dirty="0" smtClean="0">
              <a:latin typeface="微软雅黑" pitchFamily="34" charset="-122"/>
              <a:ea typeface="微软雅黑" pitchFamily="34" charset="-122"/>
            </a:endParaRPr>
          </a:p>
          <a:p>
            <a:pPr>
              <a:lnSpc>
                <a:spcPct val="150000"/>
              </a:lnSpc>
              <a:spcAft>
                <a:spcPts val="600"/>
              </a:spcAft>
            </a:pPr>
            <a:r>
              <a:rPr lang="zh-CN" altLang="en-US" sz="2800" dirty="0" smtClean="0">
                <a:latin typeface="微软雅黑" pitchFamily="34" charset="-122"/>
                <a:ea typeface="微软雅黑" pitchFamily="34" charset="-122"/>
              </a:rPr>
              <a:t> 国家卫计委</a:t>
            </a: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人</a:t>
            </a:r>
            <a:r>
              <a:rPr lang="zh-CN" altLang="en-US" sz="2800" dirty="0">
                <a:latin typeface="微软雅黑" pitchFamily="34" charset="-122"/>
                <a:ea typeface="微软雅黑" pitchFamily="34" charset="-122"/>
              </a:rPr>
              <a:t>感染</a:t>
            </a:r>
            <a:r>
              <a:rPr lang="en-US" altLang="zh-CN" sz="2800" dirty="0">
                <a:latin typeface="微软雅黑" pitchFamily="34" charset="-122"/>
                <a:ea typeface="微软雅黑" pitchFamily="34" charset="-122"/>
              </a:rPr>
              <a:t>H7N9</a:t>
            </a:r>
            <a:r>
              <a:rPr lang="zh-CN" altLang="zh-CN" sz="2800" dirty="0">
                <a:latin typeface="微软雅黑" pitchFamily="34" charset="-122"/>
                <a:ea typeface="微软雅黑" pitchFamily="34" charset="-122"/>
              </a:rPr>
              <a:t>禽流感诊疗</a:t>
            </a:r>
            <a:r>
              <a:rPr lang="zh-CN" altLang="zh-CN" sz="2800" dirty="0" smtClean="0">
                <a:latin typeface="微软雅黑" pitchFamily="34" charset="-122"/>
                <a:ea typeface="微软雅黑" pitchFamily="34" charset="-122"/>
              </a:rPr>
              <a:t>方案</a:t>
            </a:r>
            <a:r>
              <a:rPr lang="zh-CN" altLang="en-US" sz="2800" dirty="0" smtClean="0">
                <a:latin typeface="微软雅黑" pitchFamily="34" charset="-122"/>
                <a:ea typeface="微软雅黑" pitchFamily="34" charset="-122"/>
              </a:rPr>
              <a:t>（</a:t>
            </a:r>
            <a:r>
              <a:rPr lang="en-US" altLang="zh-CN" sz="2800" dirty="0" smtClean="0">
                <a:latin typeface="微软雅黑" pitchFamily="34" charset="-122"/>
                <a:ea typeface="微软雅黑" pitchFamily="34" charset="-122"/>
              </a:rPr>
              <a:t>2013</a:t>
            </a:r>
            <a:r>
              <a:rPr lang="zh-CN" altLang="en-US" sz="2800" dirty="0" smtClean="0">
                <a:latin typeface="微软雅黑" pitchFamily="34" charset="-122"/>
                <a:ea typeface="微软雅黑" pitchFamily="34" charset="-122"/>
              </a:rPr>
              <a:t>年第</a:t>
            </a:r>
            <a:r>
              <a:rPr lang="en-US" altLang="zh-CN" sz="2800" dirty="0" smtClean="0">
                <a:latin typeface="微软雅黑" pitchFamily="34" charset="-122"/>
                <a:ea typeface="微软雅黑" pitchFamily="34" charset="-122"/>
              </a:rPr>
              <a:t>1</a:t>
            </a:r>
            <a:r>
              <a:rPr lang="zh-CN" altLang="en-US" sz="2800" dirty="0" smtClean="0">
                <a:latin typeface="微软雅黑" pitchFamily="34" charset="-122"/>
                <a:ea typeface="微软雅黑" pitchFamily="34" charset="-122"/>
              </a:rPr>
              <a:t>版）</a:t>
            </a:r>
            <a:r>
              <a:rPr lang="en-US" altLang="zh-CN" sz="2800" dirty="0" smtClean="0">
                <a:latin typeface="微软雅黑" pitchFamily="34" charset="-122"/>
                <a:ea typeface="微软雅黑" pitchFamily="34" charset="-122"/>
              </a:rPr>
              <a:t>”</a:t>
            </a:r>
          </a:p>
          <a:p>
            <a:pPr>
              <a:lnSpc>
                <a:spcPct val="150000"/>
              </a:lnSpc>
              <a:spcAft>
                <a:spcPts val="600"/>
              </a:spcAft>
            </a:pPr>
            <a:r>
              <a:rPr lang="zh-CN" altLang="zh-CN" sz="2800" dirty="0" smtClean="0">
                <a:latin typeface="微软雅黑" pitchFamily="34" charset="-122"/>
                <a:ea typeface="微软雅黑" pitchFamily="34" charset="-122"/>
              </a:rPr>
              <a:t>如何应用连花清瘟胶囊</a:t>
            </a:r>
            <a:r>
              <a:rPr lang="en-US" altLang="zh-CN" sz="2800" dirty="0" smtClean="0">
                <a:latin typeface="微软雅黑" pitchFamily="34" charset="-122"/>
                <a:ea typeface="微软雅黑" pitchFamily="34" charset="-122"/>
              </a:rPr>
              <a:t>/</a:t>
            </a:r>
            <a:r>
              <a:rPr lang="zh-CN" altLang="zh-CN" sz="2800" dirty="0" smtClean="0">
                <a:latin typeface="微软雅黑" pitchFamily="34" charset="-122"/>
                <a:ea typeface="微软雅黑" pitchFamily="34" charset="-122"/>
              </a:rPr>
              <a:t>颗粒防治禽流感</a:t>
            </a:r>
            <a:endParaRPr lang="en-US" altLang="zh-CN" sz="2800" dirty="0" smtClean="0">
              <a:latin typeface="微软雅黑" pitchFamily="34" charset="-122"/>
              <a:ea typeface="微软雅黑" pitchFamily="34" charset="-122"/>
            </a:endParaRPr>
          </a:p>
          <a:p>
            <a:pPr>
              <a:lnSpc>
                <a:spcPct val="150000"/>
              </a:lnSpc>
              <a:spcAft>
                <a:spcPts val="600"/>
              </a:spcAft>
              <a:buNone/>
            </a:pPr>
            <a:endParaRPr lang="zh-CN" altLang="en-US" sz="2800" dirty="0">
              <a:latin typeface="微软雅黑" pitchFamily="34" charset="-122"/>
              <a:ea typeface="微软雅黑" pitchFamily="34" charset="-122"/>
            </a:endParaRPr>
          </a:p>
        </p:txBody>
      </p:sp>
    </p:spTree>
    <p:extLst>
      <p:ext uri="{BB962C8B-B14F-4D97-AF65-F5344CB8AC3E}">
        <p14:creationId xmlns:p14="http://schemas.microsoft.com/office/powerpoint/2010/main" xmlns="" val="218016387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95536" y="980728"/>
            <a:ext cx="8229600" cy="4525963"/>
          </a:xfrm>
        </p:spPr>
        <p:txBody>
          <a:bodyPr/>
          <a:lstStyle/>
          <a:p>
            <a:pPr>
              <a:lnSpc>
                <a:spcPct val="150000"/>
              </a:lnSpc>
            </a:pPr>
            <a:r>
              <a:rPr lang="zh-CN" altLang="zh-CN" dirty="0" smtClean="0">
                <a:latin typeface="微软雅黑" pitchFamily="34" charset="-122"/>
                <a:ea typeface="微软雅黑" pitchFamily="34" charset="-122"/>
              </a:rPr>
              <a:t>汽车尾气是形成</a:t>
            </a:r>
            <a:r>
              <a:rPr lang="en-US" altLang="zh-CN" dirty="0" smtClean="0">
                <a:latin typeface="微软雅黑" pitchFamily="34" charset="-122"/>
                <a:ea typeface="微软雅黑" pitchFamily="34" charset="-122"/>
              </a:rPr>
              <a:t>PM2.5</a:t>
            </a:r>
            <a:r>
              <a:rPr lang="zh-CN" altLang="zh-CN" dirty="0" smtClean="0">
                <a:latin typeface="微软雅黑" pitchFamily="34" charset="-122"/>
                <a:ea typeface="微软雅黑" pitchFamily="34" charset="-122"/>
              </a:rPr>
              <a:t>环境污染的主要成分，世界卫生组织已将柴油汽车尾气明确列为致癌物质，汽车尾气引起的咽部不适、咳嗽吐痰等症状是呼吸道炎症病理损伤的表现，同时可降低呼吸道免疫保护功能，容易引起多种病毒包括禽流感病毒传染，因此加强对汽车尾气肺损伤的保护研究已成为关系广大人民健康的重大问题。实验研究证实：连花清瘟可明显抑制多种炎症因子的产生，减轻汽车尾气引起的呼吸道炎症损伤。污染严重时服用该药，可改善咽部不适、咳嗽吐痰等症状，同时该药具有调节呼吸道免疫功能作用，可以减少禽流感等病毒感染机会。</a:t>
            </a:r>
          </a:p>
          <a:p>
            <a:endParaRPr lang="zh-CN" altLang="en-US" dirty="0"/>
          </a:p>
        </p:txBody>
      </p:sp>
      <p:sp>
        <p:nvSpPr>
          <p:cNvPr id="5" name="标题 4"/>
          <p:cNvSpPr>
            <a:spLocks noGrp="1"/>
          </p:cNvSpPr>
          <p:nvPr>
            <p:ph type="title"/>
          </p:nvPr>
        </p:nvSpPr>
        <p:spPr>
          <a:xfrm>
            <a:off x="467544" y="404664"/>
            <a:ext cx="8229600" cy="608012"/>
          </a:xfrm>
        </p:spPr>
        <p:txBody>
          <a:bodyPr/>
          <a:lstStyle/>
          <a:p>
            <a:pPr lvl="0"/>
            <a:r>
              <a:rPr lang="zh-CN" altLang="zh-CN" sz="2400" dirty="0" smtClean="0">
                <a:latin typeface="微软雅黑" pitchFamily="34" charset="-122"/>
                <a:ea typeface="微软雅黑" pitchFamily="34" charset="-122"/>
              </a:rPr>
              <a:t>目前环境污染如汽车尾气引起的咽部不适、咳嗽吐痰等症状是否可以应用连花清瘟，这对预防禽流感有何影响？</a:t>
            </a:r>
            <a:r>
              <a:rPr lang="zh-CN" altLang="zh-CN" dirty="0" smtClean="0"/>
              <a:t/>
            </a:r>
            <a:br>
              <a:rPr lang="zh-CN" altLang="zh-CN" dirty="0" smtClean="0"/>
            </a:b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395536" y="0"/>
            <a:ext cx="8229600" cy="1143000"/>
          </a:xfrm>
        </p:spPr>
        <p:txBody>
          <a:bodyPr>
            <a:normAutofit/>
          </a:bodyPr>
          <a:lstStyle/>
          <a:p>
            <a:pPr algn="ctr"/>
            <a:r>
              <a:rPr lang="zh-CN" altLang="en-US" sz="3200" b="1" dirty="0" smtClean="0">
                <a:latin typeface="黑体" pitchFamily="49" charset="-122"/>
                <a:ea typeface="黑体" pitchFamily="49" charset="-122"/>
              </a:rPr>
              <a:t>连花清瘟抑制汽车尾气致小鼠炎症损伤</a:t>
            </a:r>
            <a:endParaRPr lang="zh-CN" altLang="en-US" sz="3200" dirty="0" smtClean="0"/>
          </a:p>
        </p:txBody>
      </p:sp>
      <p:sp>
        <p:nvSpPr>
          <p:cNvPr id="9252" name="矩形 27"/>
          <p:cNvSpPr>
            <a:spLocks noChangeArrowheads="1"/>
          </p:cNvSpPr>
          <p:nvPr/>
        </p:nvSpPr>
        <p:spPr bwMode="auto">
          <a:xfrm>
            <a:off x="2843808" y="1196752"/>
            <a:ext cx="3176588" cy="409575"/>
          </a:xfrm>
          <a:prstGeom prst="rect">
            <a:avLst/>
          </a:prstGeom>
          <a:noFill/>
          <a:ln w="9525">
            <a:noFill/>
            <a:miter lim="800000"/>
            <a:headEnd/>
            <a:tailEnd/>
          </a:ln>
        </p:spPr>
        <p:txBody>
          <a:bodyPr wrap="none">
            <a:spAutoFit/>
          </a:bodyPr>
          <a:lstStyle/>
          <a:p>
            <a:pPr algn="ctr">
              <a:lnSpc>
                <a:spcPts val="2500"/>
              </a:lnSpc>
            </a:pPr>
            <a:r>
              <a:rPr lang="zh-CN" altLang="en-US" b="1" dirty="0">
                <a:latin typeface="黑体" pitchFamily="49" charset="-122"/>
                <a:ea typeface="黑体" pitchFamily="49" charset="-122"/>
              </a:rPr>
              <a:t>降低肺组织炎症因子蛋白表达</a:t>
            </a:r>
            <a:endParaRPr lang="en-US" altLang="zh-CN" b="1" dirty="0">
              <a:latin typeface="黑体" pitchFamily="49" charset="-122"/>
              <a:ea typeface="黑体" pitchFamily="49" charset="-122"/>
            </a:endParaRPr>
          </a:p>
        </p:txBody>
      </p:sp>
      <p:sp>
        <p:nvSpPr>
          <p:cNvPr id="9258" name="Rectangle 9"/>
          <p:cNvSpPr>
            <a:spLocks noChangeArrowheads="1"/>
          </p:cNvSpPr>
          <p:nvPr/>
        </p:nvSpPr>
        <p:spPr bwMode="auto">
          <a:xfrm>
            <a:off x="179512" y="0"/>
            <a:ext cx="9144000" cy="457200"/>
          </a:xfrm>
          <a:prstGeom prst="rect">
            <a:avLst/>
          </a:prstGeom>
          <a:noFill/>
          <a:ln w="9525">
            <a:noFill/>
            <a:miter lim="800000"/>
            <a:headEnd/>
            <a:tailEnd/>
          </a:ln>
        </p:spPr>
        <p:txBody>
          <a:bodyPr wrap="none" anchor="ctr">
            <a:spAutoFit/>
          </a:bodyPr>
          <a:lstStyle/>
          <a:p>
            <a:endParaRPr lang="zh-CN" altLang="en-US">
              <a:latin typeface="Calibri" pitchFamily="34" charset="0"/>
            </a:endParaRPr>
          </a:p>
        </p:txBody>
      </p:sp>
      <p:grpSp>
        <p:nvGrpSpPr>
          <p:cNvPr id="3" name="组合 18"/>
          <p:cNvGrpSpPr>
            <a:grpSpLocks/>
          </p:cNvGrpSpPr>
          <p:nvPr/>
        </p:nvGrpSpPr>
        <p:grpSpPr bwMode="auto">
          <a:xfrm>
            <a:off x="4263703" y="1989038"/>
            <a:ext cx="4572000" cy="3960241"/>
            <a:chOff x="337070" y="2165931"/>
            <a:chExt cx="3516859" cy="1865738"/>
          </a:xfrm>
        </p:grpSpPr>
        <p:graphicFrame>
          <p:nvGraphicFramePr>
            <p:cNvPr id="9295" name="图表 19"/>
            <p:cNvGraphicFramePr>
              <a:graphicFrameLocks/>
            </p:cNvGraphicFramePr>
            <p:nvPr/>
          </p:nvGraphicFramePr>
          <p:xfrm>
            <a:off x="337070" y="2165931"/>
            <a:ext cx="3516859" cy="1865738"/>
          </p:xfrm>
          <a:graphic>
            <a:graphicData uri="http://schemas.openxmlformats.org/presentationml/2006/ole">
              <p:oleObj spid="_x0000_s36866" r:id="rId3" imgW="4066384" imgH="2164268" progId="Excel.Sheet.8">
                <p:embed/>
              </p:oleObj>
            </a:graphicData>
          </a:graphic>
        </p:graphicFrame>
        <p:sp>
          <p:nvSpPr>
            <p:cNvPr id="9296" name="TextBox 21"/>
            <p:cNvSpPr txBox="1">
              <a:spLocks noChangeArrowheads="1"/>
            </p:cNvSpPr>
            <p:nvPr/>
          </p:nvSpPr>
          <p:spPr bwMode="auto">
            <a:xfrm>
              <a:off x="2930754" y="3162651"/>
              <a:ext cx="380993" cy="177483"/>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9297" name="TextBox 23"/>
            <p:cNvSpPr txBox="1">
              <a:spLocks noChangeArrowheads="1"/>
            </p:cNvSpPr>
            <p:nvPr/>
          </p:nvSpPr>
          <p:spPr bwMode="auto">
            <a:xfrm>
              <a:off x="1648565" y="2957030"/>
              <a:ext cx="380993" cy="177483"/>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9298" name="TextBox 24"/>
            <p:cNvSpPr txBox="1">
              <a:spLocks noChangeArrowheads="1"/>
            </p:cNvSpPr>
            <p:nvPr/>
          </p:nvSpPr>
          <p:spPr bwMode="auto">
            <a:xfrm>
              <a:off x="2394677" y="3204857"/>
              <a:ext cx="382214" cy="177483"/>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9299" name="TextBox 48"/>
            <p:cNvSpPr txBox="1">
              <a:spLocks noChangeArrowheads="1"/>
            </p:cNvSpPr>
            <p:nvPr/>
          </p:nvSpPr>
          <p:spPr bwMode="auto">
            <a:xfrm>
              <a:off x="1746256" y="3081485"/>
              <a:ext cx="379772" cy="177483"/>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9300" name="TextBox 49"/>
            <p:cNvSpPr txBox="1">
              <a:spLocks noChangeArrowheads="1"/>
            </p:cNvSpPr>
            <p:nvPr/>
          </p:nvSpPr>
          <p:spPr bwMode="auto">
            <a:xfrm>
              <a:off x="1935531" y="3103129"/>
              <a:ext cx="379772" cy="177483"/>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9301" name="TextBox 50"/>
            <p:cNvSpPr txBox="1">
              <a:spLocks noChangeArrowheads="1"/>
            </p:cNvSpPr>
            <p:nvPr/>
          </p:nvSpPr>
          <p:spPr bwMode="auto">
            <a:xfrm>
              <a:off x="2139460" y="3081485"/>
              <a:ext cx="382214" cy="177483"/>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9302" name="TextBox 51"/>
            <p:cNvSpPr txBox="1">
              <a:spLocks noChangeArrowheads="1"/>
            </p:cNvSpPr>
            <p:nvPr/>
          </p:nvSpPr>
          <p:spPr bwMode="auto">
            <a:xfrm>
              <a:off x="2245699" y="3194035"/>
              <a:ext cx="379772" cy="177483"/>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9303" name="TextBox 52"/>
            <p:cNvSpPr txBox="1">
              <a:spLocks noChangeArrowheads="1"/>
            </p:cNvSpPr>
            <p:nvPr/>
          </p:nvSpPr>
          <p:spPr bwMode="auto">
            <a:xfrm>
              <a:off x="2102826" y="3267625"/>
              <a:ext cx="380993" cy="177484"/>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9304" name="TextBox 53"/>
            <p:cNvSpPr txBox="1">
              <a:spLocks noChangeArrowheads="1"/>
            </p:cNvSpPr>
            <p:nvPr/>
          </p:nvSpPr>
          <p:spPr bwMode="auto">
            <a:xfrm>
              <a:off x="2306755" y="3058758"/>
              <a:ext cx="382214" cy="177483"/>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9305" name="TextBox 54"/>
            <p:cNvSpPr txBox="1">
              <a:spLocks noChangeArrowheads="1"/>
            </p:cNvSpPr>
            <p:nvPr/>
          </p:nvSpPr>
          <p:spPr bwMode="auto">
            <a:xfrm>
              <a:off x="2592500" y="3220008"/>
              <a:ext cx="382214" cy="177483"/>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9306" name="TextBox 55"/>
            <p:cNvSpPr txBox="1">
              <a:spLocks noChangeArrowheads="1"/>
            </p:cNvSpPr>
            <p:nvPr/>
          </p:nvSpPr>
          <p:spPr bwMode="auto">
            <a:xfrm>
              <a:off x="2688969" y="3168062"/>
              <a:ext cx="379772" cy="177483"/>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9307" name="TextBox 56"/>
            <p:cNvSpPr txBox="1">
              <a:spLocks noChangeArrowheads="1"/>
            </p:cNvSpPr>
            <p:nvPr/>
          </p:nvSpPr>
          <p:spPr bwMode="auto">
            <a:xfrm>
              <a:off x="2732930" y="3226501"/>
              <a:ext cx="382214" cy="177484"/>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9308" name="TextBox 57"/>
            <p:cNvSpPr txBox="1">
              <a:spLocks noChangeArrowheads="1"/>
            </p:cNvSpPr>
            <p:nvPr/>
          </p:nvSpPr>
          <p:spPr bwMode="auto">
            <a:xfrm>
              <a:off x="2806198" y="3183213"/>
              <a:ext cx="379772" cy="177483"/>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9309" name="TextBox 58"/>
            <p:cNvSpPr txBox="1">
              <a:spLocks noChangeArrowheads="1"/>
            </p:cNvSpPr>
            <p:nvPr/>
          </p:nvSpPr>
          <p:spPr bwMode="auto">
            <a:xfrm>
              <a:off x="2850159" y="3307667"/>
              <a:ext cx="380993" cy="177484"/>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grpSp>
      <p:sp>
        <p:nvSpPr>
          <p:cNvPr id="9326" name="Rectangle 110"/>
          <p:cNvSpPr>
            <a:spLocks noChangeArrowheads="1"/>
          </p:cNvSpPr>
          <p:nvPr/>
        </p:nvSpPr>
        <p:spPr bwMode="auto">
          <a:xfrm>
            <a:off x="0" y="1844675"/>
            <a:ext cx="9144000" cy="0"/>
          </a:xfrm>
          <a:prstGeom prst="rect">
            <a:avLst/>
          </a:prstGeom>
          <a:noFill/>
          <a:ln w="9525">
            <a:noFill/>
            <a:miter lim="800000"/>
            <a:headEnd/>
            <a:tailEnd/>
          </a:ln>
          <a:effectLst/>
        </p:spPr>
        <p:txBody>
          <a:bodyPr wrap="none" anchor="ctr">
            <a:spAutoFit/>
          </a:bodyPr>
          <a:lstStyle/>
          <a:p>
            <a:endParaRPr lang="zh-CN" altLang="en-US"/>
          </a:p>
        </p:txBody>
      </p:sp>
      <p:grpSp>
        <p:nvGrpSpPr>
          <p:cNvPr id="4" name="Group 177"/>
          <p:cNvGrpSpPr>
            <a:grpSpLocks/>
          </p:cNvGrpSpPr>
          <p:nvPr/>
        </p:nvGrpSpPr>
        <p:grpSpPr bwMode="auto">
          <a:xfrm>
            <a:off x="323528" y="2204938"/>
            <a:ext cx="3940175" cy="3672333"/>
            <a:chOff x="3120" y="1253"/>
            <a:chExt cx="2482" cy="1515"/>
          </a:xfrm>
        </p:grpSpPr>
        <p:sp>
          <p:nvSpPr>
            <p:cNvPr id="9257" name="矩形 35"/>
            <p:cNvSpPr>
              <a:spLocks noChangeArrowheads="1"/>
            </p:cNvSpPr>
            <p:nvPr/>
          </p:nvSpPr>
          <p:spPr bwMode="auto">
            <a:xfrm>
              <a:off x="3155" y="1282"/>
              <a:ext cx="436" cy="173"/>
            </a:xfrm>
            <a:prstGeom prst="rect">
              <a:avLst/>
            </a:prstGeom>
            <a:noFill/>
            <a:ln w="9525">
              <a:noFill/>
              <a:miter lim="800000"/>
              <a:headEnd/>
              <a:tailEnd/>
            </a:ln>
          </p:spPr>
          <p:txBody>
            <a:bodyPr wrap="none">
              <a:spAutoFit/>
            </a:bodyPr>
            <a:lstStyle/>
            <a:p>
              <a:r>
                <a:rPr lang="it-IT" altLang="zh-CN" sz="1200" b="1">
                  <a:latin typeface="Times New Roman" pitchFamily="18" charset="0"/>
                  <a:ea typeface="黑体" pitchFamily="49" charset="-122"/>
                  <a:cs typeface="Times New Roman" pitchFamily="18" charset="0"/>
                </a:rPr>
                <a:t>TNF-</a:t>
              </a:r>
              <a:r>
                <a:rPr lang="en-US" altLang="zh-CN" sz="1200" b="1">
                  <a:latin typeface="Times New Roman" pitchFamily="18" charset="0"/>
                  <a:ea typeface="黑体" pitchFamily="49" charset="-122"/>
                  <a:cs typeface="Times New Roman" pitchFamily="18" charset="0"/>
                </a:rPr>
                <a:t>α</a:t>
              </a:r>
              <a:endParaRPr lang="zh-CN" altLang="en-US" sz="1200" b="1">
                <a:latin typeface="Times New Roman" pitchFamily="18" charset="0"/>
                <a:ea typeface="黑体" pitchFamily="49" charset="-122"/>
                <a:cs typeface="Times New Roman" pitchFamily="18" charset="0"/>
              </a:endParaRPr>
            </a:p>
          </p:txBody>
        </p:sp>
        <p:sp>
          <p:nvSpPr>
            <p:cNvPr id="9259" name="矩形 39"/>
            <p:cNvSpPr>
              <a:spLocks noChangeArrowheads="1"/>
            </p:cNvSpPr>
            <p:nvPr/>
          </p:nvSpPr>
          <p:spPr bwMode="auto">
            <a:xfrm>
              <a:off x="3168" y="1458"/>
              <a:ext cx="393" cy="173"/>
            </a:xfrm>
            <a:prstGeom prst="rect">
              <a:avLst/>
            </a:prstGeom>
            <a:noFill/>
            <a:ln w="9525">
              <a:noFill/>
              <a:miter lim="800000"/>
              <a:headEnd/>
              <a:tailEnd/>
            </a:ln>
          </p:spPr>
          <p:txBody>
            <a:bodyPr wrap="none">
              <a:spAutoFit/>
            </a:bodyPr>
            <a:lstStyle/>
            <a:p>
              <a:r>
                <a:rPr lang="en-US" altLang="zh-CN" sz="1200" b="1">
                  <a:latin typeface="Times New Roman" pitchFamily="18" charset="0"/>
                  <a:ea typeface="黑体" pitchFamily="49" charset="-122"/>
                  <a:cs typeface="Times New Roman" pitchFamily="18" charset="0"/>
                </a:rPr>
                <a:t>IL-1β</a:t>
              </a:r>
              <a:endParaRPr lang="zh-CN" altLang="en-US" sz="1200" b="1">
                <a:latin typeface="Times New Roman" pitchFamily="18" charset="0"/>
                <a:ea typeface="黑体" pitchFamily="49" charset="-122"/>
                <a:cs typeface="Times New Roman" pitchFamily="18" charset="0"/>
              </a:endParaRPr>
            </a:p>
          </p:txBody>
        </p:sp>
        <p:sp>
          <p:nvSpPr>
            <p:cNvPr id="9260" name="矩形 40"/>
            <p:cNvSpPr>
              <a:spLocks noChangeArrowheads="1"/>
            </p:cNvSpPr>
            <p:nvPr/>
          </p:nvSpPr>
          <p:spPr bwMode="auto">
            <a:xfrm>
              <a:off x="3168" y="1633"/>
              <a:ext cx="297" cy="173"/>
            </a:xfrm>
            <a:prstGeom prst="rect">
              <a:avLst/>
            </a:prstGeom>
            <a:noFill/>
            <a:ln w="9525">
              <a:noFill/>
              <a:miter lim="800000"/>
              <a:headEnd/>
              <a:tailEnd/>
            </a:ln>
          </p:spPr>
          <p:txBody>
            <a:bodyPr wrap="none">
              <a:spAutoFit/>
            </a:bodyPr>
            <a:lstStyle/>
            <a:p>
              <a:r>
                <a:rPr lang="en-US" altLang="zh-CN" sz="1200" b="1">
                  <a:latin typeface="Times New Roman" pitchFamily="18" charset="0"/>
                  <a:ea typeface="黑体" pitchFamily="49" charset="-122"/>
                  <a:cs typeface="Times New Roman" pitchFamily="18" charset="0"/>
                </a:rPr>
                <a:t>IL-4</a:t>
              </a:r>
              <a:endParaRPr lang="zh-CN" altLang="en-US" sz="1200" b="1">
                <a:latin typeface="Times New Roman" pitchFamily="18" charset="0"/>
                <a:ea typeface="黑体" pitchFamily="49" charset="-122"/>
                <a:cs typeface="Times New Roman" pitchFamily="18" charset="0"/>
              </a:endParaRPr>
            </a:p>
          </p:txBody>
        </p:sp>
        <p:sp>
          <p:nvSpPr>
            <p:cNvPr id="9261" name="矩形 41"/>
            <p:cNvSpPr>
              <a:spLocks noChangeArrowheads="1"/>
            </p:cNvSpPr>
            <p:nvPr/>
          </p:nvSpPr>
          <p:spPr bwMode="auto">
            <a:xfrm>
              <a:off x="3168" y="1842"/>
              <a:ext cx="297" cy="173"/>
            </a:xfrm>
            <a:prstGeom prst="rect">
              <a:avLst/>
            </a:prstGeom>
            <a:noFill/>
            <a:ln w="9525">
              <a:noFill/>
              <a:miter lim="800000"/>
              <a:headEnd/>
              <a:tailEnd/>
            </a:ln>
          </p:spPr>
          <p:txBody>
            <a:bodyPr wrap="none">
              <a:spAutoFit/>
            </a:bodyPr>
            <a:lstStyle/>
            <a:p>
              <a:r>
                <a:rPr lang="en-US" altLang="zh-CN" sz="1200" b="1">
                  <a:latin typeface="Times New Roman" pitchFamily="18" charset="0"/>
                  <a:ea typeface="黑体" pitchFamily="49" charset="-122"/>
                  <a:cs typeface="Times New Roman" pitchFamily="18" charset="0"/>
                </a:rPr>
                <a:t>IL-6</a:t>
              </a:r>
              <a:endParaRPr lang="zh-CN" altLang="en-US" sz="1200" b="1">
                <a:latin typeface="Times New Roman" pitchFamily="18" charset="0"/>
                <a:ea typeface="黑体" pitchFamily="49" charset="-122"/>
                <a:cs typeface="Times New Roman" pitchFamily="18" charset="0"/>
              </a:endParaRPr>
            </a:p>
          </p:txBody>
        </p:sp>
        <p:sp>
          <p:nvSpPr>
            <p:cNvPr id="9262" name="矩形 42"/>
            <p:cNvSpPr>
              <a:spLocks noChangeArrowheads="1"/>
            </p:cNvSpPr>
            <p:nvPr/>
          </p:nvSpPr>
          <p:spPr bwMode="auto">
            <a:xfrm>
              <a:off x="3168" y="2032"/>
              <a:ext cx="345" cy="173"/>
            </a:xfrm>
            <a:prstGeom prst="rect">
              <a:avLst/>
            </a:prstGeom>
            <a:noFill/>
            <a:ln w="9525">
              <a:noFill/>
              <a:miter lim="800000"/>
              <a:headEnd/>
              <a:tailEnd/>
            </a:ln>
          </p:spPr>
          <p:txBody>
            <a:bodyPr wrap="none">
              <a:spAutoFit/>
            </a:bodyPr>
            <a:lstStyle/>
            <a:p>
              <a:r>
                <a:rPr lang="en-US" altLang="zh-CN" sz="1200" b="1">
                  <a:latin typeface="Times New Roman" pitchFamily="18" charset="0"/>
                  <a:ea typeface="黑体" pitchFamily="49" charset="-122"/>
                  <a:cs typeface="Times New Roman" pitchFamily="18" charset="0"/>
                </a:rPr>
                <a:t>IL-12</a:t>
              </a:r>
              <a:endParaRPr lang="zh-CN" altLang="en-US" sz="1200" b="1">
                <a:latin typeface="Times New Roman" pitchFamily="18" charset="0"/>
                <a:ea typeface="黑体" pitchFamily="49" charset="-122"/>
                <a:cs typeface="Times New Roman" pitchFamily="18" charset="0"/>
              </a:endParaRPr>
            </a:p>
          </p:txBody>
        </p:sp>
        <p:sp>
          <p:nvSpPr>
            <p:cNvPr id="9263" name="矩形 43"/>
            <p:cNvSpPr>
              <a:spLocks noChangeArrowheads="1"/>
            </p:cNvSpPr>
            <p:nvPr/>
          </p:nvSpPr>
          <p:spPr bwMode="auto">
            <a:xfrm>
              <a:off x="3168" y="2226"/>
              <a:ext cx="345" cy="173"/>
            </a:xfrm>
            <a:prstGeom prst="rect">
              <a:avLst/>
            </a:prstGeom>
            <a:noFill/>
            <a:ln w="9525">
              <a:noFill/>
              <a:miter lim="800000"/>
              <a:headEnd/>
              <a:tailEnd/>
            </a:ln>
          </p:spPr>
          <p:txBody>
            <a:bodyPr wrap="none">
              <a:spAutoFit/>
            </a:bodyPr>
            <a:lstStyle/>
            <a:p>
              <a:r>
                <a:rPr lang="en-US" altLang="zh-CN" sz="1200" b="1">
                  <a:latin typeface="Times New Roman" pitchFamily="18" charset="0"/>
                  <a:ea typeface="黑体" pitchFamily="49" charset="-122"/>
                  <a:cs typeface="Times New Roman" pitchFamily="18" charset="0"/>
                </a:rPr>
                <a:t>IL-13</a:t>
              </a:r>
              <a:endParaRPr lang="zh-CN" altLang="en-US" sz="1200" b="1">
                <a:latin typeface="Times New Roman" pitchFamily="18" charset="0"/>
                <a:ea typeface="黑体" pitchFamily="49" charset="-122"/>
                <a:cs typeface="Times New Roman" pitchFamily="18" charset="0"/>
              </a:endParaRPr>
            </a:p>
          </p:txBody>
        </p:sp>
        <p:sp>
          <p:nvSpPr>
            <p:cNvPr id="9264" name="矩形 44"/>
            <p:cNvSpPr>
              <a:spLocks noChangeArrowheads="1"/>
            </p:cNvSpPr>
            <p:nvPr/>
          </p:nvSpPr>
          <p:spPr bwMode="auto">
            <a:xfrm>
              <a:off x="3120" y="2400"/>
              <a:ext cx="463" cy="173"/>
            </a:xfrm>
            <a:prstGeom prst="rect">
              <a:avLst/>
            </a:prstGeom>
            <a:noFill/>
            <a:ln w="9525">
              <a:noFill/>
              <a:miter lim="800000"/>
              <a:headEnd/>
              <a:tailEnd/>
            </a:ln>
          </p:spPr>
          <p:txBody>
            <a:bodyPr wrap="none">
              <a:spAutoFit/>
            </a:bodyPr>
            <a:lstStyle/>
            <a:p>
              <a:r>
                <a:rPr lang="en-US" altLang="zh-CN" sz="1200" b="1">
                  <a:latin typeface="Times New Roman" pitchFamily="18" charset="0"/>
                  <a:ea typeface="黑体" pitchFamily="49" charset="-122"/>
                  <a:cs typeface="Times New Roman" pitchFamily="18" charset="0"/>
                </a:rPr>
                <a:t>GAPDH</a:t>
              </a:r>
              <a:endParaRPr lang="zh-CN" altLang="en-US" sz="1200" b="1">
                <a:latin typeface="Times New Roman" pitchFamily="18" charset="0"/>
                <a:ea typeface="黑体" pitchFamily="49" charset="-122"/>
                <a:cs typeface="Times New Roman" pitchFamily="18" charset="0"/>
              </a:endParaRPr>
            </a:p>
          </p:txBody>
        </p:sp>
        <p:sp>
          <p:nvSpPr>
            <p:cNvPr id="53259" name="Rectangle 11"/>
            <p:cNvSpPr>
              <a:spLocks noChangeArrowheads="1"/>
            </p:cNvSpPr>
            <p:nvPr/>
          </p:nvSpPr>
          <p:spPr bwMode="auto">
            <a:xfrm>
              <a:off x="3334" y="2614"/>
              <a:ext cx="2256" cy="154"/>
            </a:xfrm>
            <a:prstGeom prst="rect">
              <a:avLst/>
            </a:prstGeom>
            <a:noFill/>
            <a:ln w="9525">
              <a:noFill/>
              <a:miter lim="800000"/>
              <a:headEnd/>
              <a:tailEnd/>
            </a:ln>
            <a:effectLst/>
          </p:spPr>
          <p:txBody>
            <a:bodyPr anchor="ctr">
              <a:spAutoFit/>
            </a:bodyPr>
            <a:lstStyle/>
            <a:p>
              <a:pPr indent="733425" eaLnBrk="0" hangingPunct="0"/>
              <a:r>
                <a:rPr lang="zh-CN" altLang="it-IT" sz="1000" b="1">
                  <a:latin typeface="Times New Roman" pitchFamily="18" charset="0"/>
                  <a:cs typeface="Times New Roman" pitchFamily="18" charset="0"/>
                </a:rPr>
                <a:t>正常            模型</a:t>
              </a:r>
              <a:r>
                <a:rPr lang="it-IT" altLang="zh-CN" sz="1000" b="1">
                  <a:latin typeface="Times New Roman" pitchFamily="18" charset="0"/>
                  <a:cs typeface="Times New Roman" pitchFamily="18" charset="0"/>
                </a:rPr>
                <a:t>          2g/kg          4g/kg        8g/kg</a:t>
              </a:r>
              <a:endParaRPr lang="it-IT" altLang="zh-CN" sz="2000" b="1"/>
            </a:p>
          </p:txBody>
        </p:sp>
        <p:cxnSp>
          <p:nvCxnSpPr>
            <p:cNvPr id="69" name="直接箭头连接符 68"/>
            <p:cNvCxnSpPr>
              <a:stCxn id="9257" idx="3"/>
            </p:cNvCxnSpPr>
            <p:nvPr/>
          </p:nvCxnSpPr>
          <p:spPr>
            <a:xfrm flipV="1">
              <a:off x="3591" y="1368"/>
              <a:ext cx="166"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flipV="1">
              <a:off x="3552" y="1536"/>
              <a:ext cx="166"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flipV="1">
              <a:off x="3552" y="1728"/>
              <a:ext cx="166"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flipV="1">
              <a:off x="3552" y="1920"/>
              <a:ext cx="166"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flipV="1">
              <a:off x="3552" y="2112"/>
              <a:ext cx="166"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flipV="1">
              <a:off x="3552" y="2304"/>
              <a:ext cx="166"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flipV="1">
              <a:off x="3552" y="2496"/>
              <a:ext cx="166"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325" name="Picture 109" descr="TNF-2"/>
            <p:cNvPicPr preferRelativeResize="0">
              <a:picLocks noChangeArrowheads="1"/>
            </p:cNvPicPr>
            <p:nvPr/>
          </p:nvPicPr>
          <p:blipFill>
            <a:blip r:embed="rId4" cstate="print"/>
            <a:srcRect/>
            <a:stretch>
              <a:fillRect/>
            </a:stretch>
          </p:blipFill>
          <p:spPr bwMode="auto">
            <a:xfrm>
              <a:off x="3787" y="1480"/>
              <a:ext cx="1812" cy="170"/>
            </a:xfrm>
            <a:prstGeom prst="rect">
              <a:avLst/>
            </a:prstGeom>
            <a:noFill/>
          </p:spPr>
        </p:pic>
        <p:pic>
          <p:nvPicPr>
            <p:cNvPr id="9324" name="Picture 108" descr="IL-1-2"/>
            <p:cNvPicPr preferRelativeResize="0">
              <a:picLocks noChangeArrowheads="1"/>
            </p:cNvPicPr>
            <p:nvPr/>
          </p:nvPicPr>
          <p:blipFill>
            <a:blip r:embed="rId5" cstate="print"/>
            <a:srcRect/>
            <a:stretch>
              <a:fillRect/>
            </a:stretch>
          </p:blipFill>
          <p:spPr bwMode="auto">
            <a:xfrm>
              <a:off x="3787" y="1661"/>
              <a:ext cx="1812" cy="170"/>
            </a:xfrm>
            <a:prstGeom prst="rect">
              <a:avLst/>
            </a:prstGeom>
            <a:noFill/>
          </p:spPr>
        </p:pic>
        <p:pic>
          <p:nvPicPr>
            <p:cNvPr id="9323" name="Picture 107" descr="IL-4-2"/>
            <p:cNvPicPr preferRelativeResize="0">
              <a:picLocks noChangeArrowheads="1"/>
            </p:cNvPicPr>
            <p:nvPr/>
          </p:nvPicPr>
          <p:blipFill>
            <a:blip r:embed="rId6" cstate="print"/>
            <a:srcRect/>
            <a:stretch>
              <a:fillRect/>
            </a:stretch>
          </p:blipFill>
          <p:spPr bwMode="auto">
            <a:xfrm>
              <a:off x="3787" y="1842"/>
              <a:ext cx="1812" cy="168"/>
            </a:xfrm>
            <a:prstGeom prst="rect">
              <a:avLst/>
            </a:prstGeom>
            <a:noFill/>
          </p:spPr>
        </p:pic>
        <p:pic>
          <p:nvPicPr>
            <p:cNvPr id="9322" name="Picture 106" descr="IL-6-3"/>
            <p:cNvPicPr preferRelativeResize="0">
              <a:picLocks noChangeArrowheads="1"/>
            </p:cNvPicPr>
            <p:nvPr/>
          </p:nvPicPr>
          <p:blipFill>
            <a:blip r:embed="rId7" cstate="print"/>
            <a:srcRect/>
            <a:stretch>
              <a:fillRect/>
            </a:stretch>
          </p:blipFill>
          <p:spPr bwMode="auto">
            <a:xfrm>
              <a:off x="3787" y="2012"/>
              <a:ext cx="1812" cy="168"/>
            </a:xfrm>
            <a:prstGeom prst="rect">
              <a:avLst/>
            </a:prstGeom>
            <a:noFill/>
          </p:spPr>
        </p:pic>
        <p:pic>
          <p:nvPicPr>
            <p:cNvPr id="9321" name="Picture 105" descr="IL-12-3"/>
            <p:cNvPicPr preferRelativeResize="0">
              <a:picLocks noChangeArrowheads="1"/>
            </p:cNvPicPr>
            <p:nvPr/>
          </p:nvPicPr>
          <p:blipFill>
            <a:blip r:embed="rId8" cstate="print"/>
            <a:srcRect/>
            <a:stretch>
              <a:fillRect/>
            </a:stretch>
          </p:blipFill>
          <p:spPr bwMode="auto">
            <a:xfrm>
              <a:off x="3787" y="2200"/>
              <a:ext cx="1812" cy="168"/>
            </a:xfrm>
            <a:prstGeom prst="rect">
              <a:avLst/>
            </a:prstGeom>
            <a:noFill/>
          </p:spPr>
        </p:pic>
        <p:pic>
          <p:nvPicPr>
            <p:cNvPr id="9320" name="Picture 104" descr="IL-13-3"/>
            <p:cNvPicPr preferRelativeResize="0">
              <a:picLocks noChangeArrowheads="1"/>
            </p:cNvPicPr>
            <p:nvPr/>
          </p:nvPicPr>
          <p:blipFill>
            <a:blip r:embed="rId9" cstate="print"/>
            <a:srcRect/>
            <a:stretch>
              <a:fillRect/>
            </a:stretch>
          </p:blipFill>
          <p:spPr bwMode="auto">
            <a:xfrm>
              <a:off x="3787" y="2377"/>
              <a:ext cx="1812" cy="168"/>
            </a:xfrm>
            <a:prstGeom prst="rect">
              <a:avLst/>
            </a:prstGeom>
            <a:noFill/>
          </p:spPr>
        </p:pic>
        <p:pic>
          <p:nvPicPr>
            <p:cNvPr id="9319" name="Picture 103" descr="内参1"/>
            <p:cNvPicPr preferRelativeResize="0">
              <a:picLocks noChangeArrowheads="1"/>
            </p:cNvPicPr>
            <p:nvPr/>
          </p:nvPicPr>
          <p:blipFill>
            <a:blip r:embed="rId10" cstate="print"/>
            <a:srcRect/>
            <a:stretch>
              <a:fillRect/>
            </a:stretch>
          </p:blipFill>
          <p:spPr bwMode="auto">
            <a:xfrm>
              <a:off x="3787" y="1303"/>
              <a:ext cx="1812" cy="168"/>
            </a:xfrm>
            <a:prstGeom prst="rect">
              <a:avLst/>
            </a:prstGeom>
            <a:noFill/>
          </p:spPr>
        </p:pic>
        <p:pic>
          <p:nvPicPr>
            <p:cNvPr id="9334" name="Picture 118" descr="内参1"/>
            <p:cNvPicPr preferRelativeResize="0">
              <a:picLocks noChangeArrowheads="1"/>
            </p:cNvPicPr>
            <p:nvPr/>
          </p:nvPicPr>
          <p:blipFill>
            <a:blip r:embed="rId10" cstate="print"/>
            <a:srcRect/>
            <a:stretch>
              <a:fillRect/>
            </a:stretch>
          </p:blipFill>
          <p:spPr bwMode="auto">
            <a:xfrm>
              <a:off x="3787" y="1298"/>
              <a:ext cx="1812" cy="168"/>
            </a:xfrm>
            <a:prstGeom prst="rect">
              <a:avLst/>
            </a:prstGeom>
            <a:noFill/>
          </p:spPr>
        </p:pic>
        <p:pic>
          <p:nvPicPr>
            <p:cNvPr id="9335" name="Picture 119" descr="TNF-2"/>
            <p:cNvPicPr preferRelativeResize="0">
              <a:picLocks noChangeArrowheads="1"/>
            </p:cNvPicPr>
            <p:nvPr/>
          </p:nvPicPr>
          <p:blipFill>
            <a:blip r:embed="rId4" cstate="print"/>
            <a:srcRect/>
            <a:stretch>
              <a:fillRect/>
            </a:stretch>
          </p:blipFill>
          <p:spPr bwMode="auto">
            <a:xfrm>
              <a:off x="3787" y="1480"/>
              <a:ext cx="1812" cy="170"/>
            </a:xfrm>
            <a:prstGeom prst="rect">
              <a:avLst/>
            </a:prstGeom>
            <a:noFill/>
          </p:spPr>
        </p:pic>
        <p:pic>
          <p:nvPicPr>
            <p:cNvPr id="9336" name="Picture 120" descr="内参1"/>
            <p:cNvPicPr preferRelativeResize="0">
              <a:picLocks noChangeArrowheads="1"/>
            </p:cNvPicPr>
            <p:nvPr/>
          </p:nvPicPr>
          <p:blipFill>
            <a:blip r:embed="rId10" cstate="print"/>
            <a:srcRect/>
            <a:stretch>
              <a:fillRect/>
            </a:stretch>
          </p:blipFill>
          <p:spPr bwMode="auto">
            <a:xfrm>
              <a:off x="3787" y="1298"/>
              <a:ext cx="1812" cy="168"/>
            </a:xfrm>
            <a:prstGeom prst="rect">
              <a:avLst/>
            </a:prstGeom>
            <a:noFill/>
          </p:spPr>
        </p:pic>
        <p:pic>
          <p:nvPicPr>
            <p:cNvPr id="9337" name="Picture 121" descr="TNF-2"/>
            <p:cNvPicPr preferRelativeResize="0">
              <a:picLocks noChangeArrowheads="1"/>
            </p:cNvPicPr>
            <p:nvPr/>
          </p:nvPicPr>
          <p:blipFill>
            <a:blip r:embed="rId4" cstate="print"/>
            <a:srcRect/>
            <a:stretch>
              <a:fillRect/>
            </a:stretch>
          </p:blipFill>
          <p:spPr bwMode="auto">
            <a:xfrm>
              <a:off x="3787" y="1480"/>
              <a:ext cx="1812" cy="170"/>
            </a:xfrm>
            <a:prstGeom prst="rect">
              <a:avLst/>
            </a:prstGeom>
            <a:noFill/>
          </p:spPr>
        </p:pic>
        <p:pic>
          <p:nvPicPr>
            <p:cNvPr id="9338" name="Picture 122" descr="IL-1-2"/>
            <p:cNvPicPr preferRelativeResize="0">
              <a:picLocks noChangeArrowheads="1"/>
            </p:cNvPicPr>
            <p:nvPr/>
          </p:nvPicPr>
          <p:blipFill>
            <a:blip r:embed="rId5" cstate="print"/>
            <a:srcRect/>
            <a:stretch>
              <a:fillRect/>
            </a:stretch>
          </p:blipFill>
          <p:spPr bwMode="auto">
            <a:xfrm>
              <a:off x="3787" y="1661"/>
              <a:ext cx="1812" cy="170"/>
            </a:xfrm>
            <a:prstGeom prst="rect">
              <a:avLst/>
            </a:prstGeom>
            <a:noFill/>
          </p:spPr>
        </p:pic>
        <p:pic>
          <p:nvPicPr>
            <p:cNvPr id="9339" name="Picture 123" descr="内参1"/>
            <p:cNvPicPr preferRelativeResize="0">
              <a:picLocks noChangeArrowheads="1"/>
            </p:cNvPicPr>
            <p:nvPr/>
          </p:nvPicPr>
          <p:blipFill>
            <a:blip r:embed="rId10" cstate="print"/>
            <a:srcRect/>
            <a:stretch>
              <a:fillRect/>
            </a:stretch>
          </p:blipFill>
          <p:spPr bwMode="auto">
            <a:xfrm>
              <a:off x="3787" y="1298"/>
              <a:ext cx="1812" cy="168"/>
            </a:xfrm>
            <a:prstGeom prst="rect">
              <a:avLst/>
            </a:prstGeom>
            <a:noFill/>
          </p:spPr>
        </p:pic>
        <p:pic>
          <p:nvPicPr>
            <p:cNvPr id="9340" name="Picture 124" descr="TNF-2"/>
            <p:cNvPicPr preferRelativeResize="0">
              <a:picLocks noChangeArrowheads="1"/>
            </p:cNvPicPr>
            <p:nvPr/>
          </p:nvPicPr>
          <p:blipFill>
            <a:blip r:embed="rId4" cstate="print"/>
            <a:srcRect/>
            <a:stretch>
              <a:fillRect/>
            </a:stretch>
          </p:blipFill>
          <p:spPr bwMode="auto">
            <a:xfrm>
              <a:off x="3787" y="1480"/>
              <a:ext cx="1812" cy="170"/>
            </a:xfrm>
            <a:prstGeom prst="rect">
              <a:avLst/>
            </a:prstGeom>
            <a:noFill/>
          </p:spPr>
        </p:pic>
        <p:sp>
          <p:nvSpPr>
            <p:cNvPr id="78" name="圆角矩形 77"/>
            <p:cNvSpPr/>
            <p:nvPr/>
          </p:nvSpPr>
          <p:spPr>
            <a:xfrm>
              <a:off x="4559" y="1253"/>
              <a:ext cx="1043" cy="13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6" name="矩形 55"/>
          <p:cNvSpPr/>
          <p:nvPr/>
        </p:nvSpPr>
        <p:spPr>
          <a:xfrm>
            <a:off x="4572000" y="6093296"/>
            <a:ext cx="2518638" cy="307777"/>
          </a:xfrm>
          <a:prstGeom prst="rect">
            <a:avLst/>
          </a:prstGeom>
        </p:spPr>
        <p:txBody>
          <a:bodyPr wrap="none">
            <a:spAutoFit/>
          </a:bodyPr>
          <a:lstStyle/>
          <a:p>
            <a:pPr algn="ctr"/>
            <a:r>
              <a:rPr lang="zh-CN" altLang="en-US" sz="1400" b="1" dirty="0" smtClean="0">
                <a:solidFill>
                  <a:srgbClr val="000000"/>
                </a:solidFill>
                <a:latin typeface="微软雅黑" pitchFamily="34" charset="-122"/>
                <a:ea typeface="微软雅黑" pitchFamily="34" charset="-122"/>
              </a:rPr>
              <a:t>河北省中西医结合医药研究院</a:t>
            </a:r>
            <a:endParaRPr lang="zh-CN" altLang="en-US" sz="1400" b="1" dirty="0">
              <a:solidFill>
                <a:srgbClr val="00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395536" y="1169368"/>
            <a:ext cx="8460432" cy="5688632"/>
            <a:chOff x="0" y="1247"/>
            <a:chExt cx="2880" cy="1691"/>
          </a:xfrm>
        </p:grpSpPr>
        <p:sp>
          <p:nvSpPr>
            <p:cNvPr id="75780" name="矩形 6"/>
            <p:cNvSpPr>
              <a:spLocks noChangeArrowheads="1"/>
            </p:cNvSpPr>
            <p:nvPr/>
          </p:nvSpPr>
          <p:spPr bwMode="auto">
            <a:xfrm>
              <a:off x="1052" y="2676"/>
              <a:ext cx="147" cy="262"/>
            </a:xfrm>
            <a:prstGeom prst="rect">
              <a:avLst/>
            </a:prstGeom>
            <a:noFill/>
            <a:ln w="9525">
              <a:noFill/>
              <a:miter lim="800000"/>
              <a:headEnd/>
              <a:tailEnd/>
            </a:ln>
          </p:spPr>
          <p:txBody>
            <a:bodyPr wrap="none">
              <a:spAutoFit/>
            </a:bodyPr>
            <a:lstStyle/>
            <a:p>
              <a:pPr algn="ctr"/>
              <a:endParaRPr lang="en-US" altLang="zh-CN" sz="3200" b="1" dirty="0">
                <a:latin typeface="黑体" pitchFamily="49" charset="-122"/>
                <a:ea typeface="黑体" pitchFamily="49" charset="-122"/>
              </a:endParaRPr>
            </a:p>
          </p:txBody>
        </p:sp>
        <p:grpSp>
          <p:nvGrpSpPr>
            <p:cNvPr id="3" name="组合 16"/>
            <p:cNvGrpSpPr>
              <a:grpSpLocks/>
            </p:cNvGrpSpPr>
            <p:nvPr/>
          </p:nvGrpSpPr>
          <p:grpSpPr bwMode="auto">
            <a:xfrm>
              <a:off x="240" y="1344"/>
              <a:ext cx="2640" cy="1152"/>
              <a:chOff x="381000" y="2209800"/>
              <a:chExt cx="3429000" cy="1778000"/>
            </a:xfrm>
          </p:grpSpPr>
          <p:graphicFrame>
            <p:nvGraphicFramePr>
              <p:cNvPr id="75782" name="Object 6"/>
              <p:cNvGraphicFramePr>
                <a:graphicFrameLocks/>
              </p:cNvGraphicFramePr>
              <p:nvPr/>
            </p:nvGraphicFramePr>
            <p:xfrm>
              <a:off x="381000" y="2209800"/>
              <a:ext cx="3429000" cy="1778000"/>
            </p:xfrm>
            <a:graphic>
              <a:graphicData uri="http://schemas.openxmlformats.org/presentationml/2006/ole">
                <p:oleObj spid="_x0000_s37890" r:id="rId3" imgW="4194412" imgH="1828959" progId="Excel.Sheet.8">
                  <p:embed/>
                </p:oleObj>
              </a:graphicData>
            </a:graphic>
          </p:graphicFrame>
          <p:sp>
            <p:nvSpPr>
              <p:cNvPr id="75783" name="TextBox 10"/>
              <p:cNvSpPr txBox="1">
                <a:spLocks noChangeArrowheads="1"/>
              </p:cNvSpPr>
              <p:nvPr/>
            </p:nvSpPr>
            <p:spPr bwMode="auto">
              <a:xfrm>
                <a:off x="2583586" y="2876069"/>
                <a:ext cx="228450" cy="126176"/>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5784" name="TextBox 11"/>
              <p:cNvSpPr txBox="1">
                <a:spLocks noChangeArrowheads="1"/>
              </p:cNvSpPr>
              <p:nvPr/>
            </p:nvSpPr>
            <p:spPr bwMode="auto">
              <a:xfrm>
                <a:off x="2688041" y="3024556"/>
                <a:ext cx="380249" cy="126176"/>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5785" name="TextBox 12"/>
              <p:cNvSpPr txBox="1">
                <a:spLocks noChangeArrowheads="1"/>
              </p:cNvSpPr>
              <p:nvPr/>
            </p:nvSpPr>
            <p:spPr bwMode="auto">
              <a:xfrm>
                <a:off x="2806024" y="3206896"/>
                <a:ext cx="381000" cy="126175"/>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5786" name="TextBox 13"/>
              <p:cNvSpPr txBox="1">
                <a:spLocks noChangeArrowheads="1"/>
              </p:cNvSpPr>
              <p:nvPr/>
            </p:nvSpPr>
            <p:spPr bwMode="auto">
              <a:xfrm>
                <a:off x="1814822" y="2728351"/>
                <a:ext cx="381000" cy="126176"/>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5787" name="TextBox 14"/>
              <p:cNvSpPr txBox="1">
                <a:spLocks noChangeArrowheads="1"/>
              </p:cNvSpPr>
              <p:nvPr/>
            </p:nvSpPr>
            <p:spPr bwMode="auto">
              <a:xfrm>
                <a:off x="2251432" y="2836832"/>
                <a:ext cx="381000" cy="126175"/>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5788" name="TextBox 15"/>
              <p:cNvSpPr txBox="1">
                <a:spLocks noChangeArrowheads="1"/>
              </p:cNvSpPr>
              <p:nvPr/>
            </p:nvSpPr>
            <p:spPr bwMode="auto">
              <a:xfrm>
                <a:off x="2334095" y="3173044"/>
                <a:ext cx="228449" cy="126175"/>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grpSp>
        <p:sp>
          <p:nvSpPr>
            <p:cNvPr id="75789" name="Rectangle 13"/>
            <p:cNvSpPr>
              <a:spLocks noChangeArrowheads="1"/>
            </p:cNvSpPr>
            <p:nvPr/>
          </p:nvSpPr>
          <p:spPr bwMode="auto">
            <a:xfrm>
              <a:off x="0" y="1247"/>
              <a:ext cx="334" cy="115"/>
            </a:xfrm>
            <a:prstGeom prst="rect">
              <a:avLst/>
            </a:prstGeom>
            <a:noFill/>
            <a:ln w="9525">
              <a:noFill/>
              <a:miter lim="800000"/>
              <a:headEnd/>
              <a:tailEnd/>
            </a:ln>
            <a:effectLst/>
          </p:spPr>
          <p:txBody>
            <a:bodyPr wrap="none" anchor="ctr">
              <a:spAutoFit/>
            </a:bodyPr>
            <a:lstStyle/>
            <a:p>
              <a:pPr indent="733425" eaLnBrk="0" hangingPunct="0"/>
              <a:endParaRPr lang="en-US" altLang="zh-CN">
                <a:latin typeface="Calibri" pitchFamily="34" charset="0"/>
              </a:endParaRPr>
            </a:p>
          </p:txBody>
        </p:sp>
      </p:grpSp>
      <p:sp>
        <p:nvSpPr>
          <p:cNvPr id="16" name="矩形 15"/>
          <p:cNvSpPr/>
          <p:nvPr/>
        </p:nvSpPr>
        <p:spPr>
          <a:xfrm>
            <a:off x="395536" y="1268760"/>
            <a:ext cx="3013966" cy="369332"/>
          </a:xfrm>
          <a:prstGeom prst="rect">
            <a:avLst/>
          </a:prstGeom>
        </p:spPr>
        <p:txBody>
          <a:bodyPr wrap="none">
            <a:spAutoFit/>
          </a:bodyPr>
          <a:lstStyle/>
          <a:p>
            <a:pPr algn="ctr"/>
            <a:r>
              <a:rPr lang="zh-CN" altLang="en-US" b="1" dirty="0" smtClean="0">
                <a:latin typeface="Times New Roman" pitchFamily="18" charset="0"/>
                <a:ea typeface="黑体" pitchFamily="49" charset="-122"/>
                <a:cs typeface="Times New Roman" pitchFamily="18" charset="0"/>
              </a:rPr>
              <a:t>（</a:t>
            </a:r>
            <a:r>
              <a:rPr lang="en-US" altLang="zh-CN" b="1" i="1" dirty="0" smtClean="0">
                <a:latin typeface="Times New Roman" pitchFamily="18" charset="0"/>
                <a:ea typeface="黑体" pitchFamily="49" charset="-122"/>
                <a:cs typeface="Times New Roman" pitchFamily="18" charset="0"/>
              </a:rPr>
              <a:t> </a:t>
            </a:r>
            <a:r>
              <a:rPr lang="zh-CN" altLang="en-US" b="1" i="1" dirty="0" smtClean="0">
                <a:latin typeface="Times New Roman" pitchFamily="18" charset="0"/>
                <a:ea typeface="黑体" pitchFamily="49" charset="-122"/>
                <a:cs typeface="Times New Roman" pitchFamily="18" charset="0"/>
              </a:rPr>
              <a:t>*</a:t>
            </a:r>
            <a:r>
              <a:rPr lang="en-US" altLang="zh-CN" b="1" i="1" dirty="0" smtClean="0">
                <a:latin typeface="Times New Roman" pitchFamily="18" charset="0"/>
                <a:ea typeface="黑体" pitchFamily="49" charset="-122"/>
                <a:cs typeface="Times New Roman" pitchFamily="18" charset="0"/>
              </a:rPr>
              <a:t>P</a:t>
            </a:r>
            <a:r>
              <a:rPr lang="zh-CN" altLang="en-US" b="1" dirty="0" smtClean="0">
                <a:latin typeface="Times New Roman" pitchFamily="18" charset="0"/>
                <a:ea typeface="黑体" pitchFamily="49" charset="-122"/>
                <a:cs typeface="Times New Roman" pitchFamily="18" charset="0"/>
              </a:rPr>
              <a:t>＜</a:t>
            </a:r>
            <a:r>
              <a:rPr lang="en-US" altLang="zh-CN" b="1" dirty="0" smtClean="0">
                <a:latin typeface="Times New Roman" pitchFamily="18" charset="0"/>
                <a:ea typeface="黑体" pitchFamily="49" charset="-122"/>
                <a:cs typeface="Times New Roman" pitchFamily="18" charset="0"/>
              </a:rPr>
              <a:t>0.05 </a:t>
            </a:r>
            <a:r>
              <a:rPr lang="zh-CN" altLang="en-US" b="1" dirty="0" smtClean="0">
                <a:latin typeface="Times New Roman" pitchFamily="18" charset="0"/>
                <a:ea typeface="黑体" pitchFamily="49" charset="-122"/>
                <a:cs typeface="Times New Roman" pitchFamily="18" charset="0"/>
              </a:rPr>
              <a:t>，</a:t>
            </a:r>
            <a:r>
              <a:rPr lang="zh-CN" altLang="en-US" b="1" i="1" dirty="0" smtClean="0">
                <a:latin typeface="Times New Roman" pitchFamily="18" charset="0"/>
                <a:ea typeface="黑体" pitchFamily="49" charset="-122"/>
                <a:cs typeface="Times New Roman" pitchFamily="18" charset="0"/>
              </a:rPr>
              <a:t> * *</a:t>
            </a:r>
            <a:r>
              <a:rPr lang="en-US" altLang="zh-CN" b="1" i="1" dirty="0" smtClean="0">
                <a:latin typeface="Times New Roman" pitchFamily="18" charset="0"/>
                <a:ea typeface="黑体" pitchFamily="49" charset="-122"/>
                <a:cs typeface="Times New Roman" pitchFamily="18" charset="0"/>
              </a:rPr>
              <a:t>P</a:t>
            </a:r>
            <a:r>
              <a:rPr lang="zh-CN" altLang="en-US" b="1" dirty="0" smtClean="0">
                <a:latin typeface="Times New Roman" pitchFamily="18" charset="0"/>
                <a:ea typeface="黑体" pitchFamily="49" charset="-122"/>
                <a:cs typeface="Times New Roman" pitchFamily="18" charset="0"/>
              </a:rPr>
              <a:t>＜</a:t>
            </a:r>
            <a:r>
              <a:rPr lang="en-US" altLang="zh-CN" b="1" dirty="0" smtClean="0">
                <a:latin typeface="Times New Roman" pitchFamily="18" charset="0"/>
                <a:ea typeface="黑体" pitchFamily="49" charset="-122"/>
                <a:cs typeface="Times New Roman" pitchFamily="18" charset="0"/>
              </a:rPr>
              <a:t>0.01</a:t>
            </a:r>
            <a:r>
              <a:rPr lang="zh-CN" altLang="en-US" b="1" dirty="0" smtClean="0">
                <a:latin typeface="Times New Roman" pitchFamily="18" charset="0"/>
                <a:ea typeface="黑体" pitchFamily="49" charset="-122"/>
                <a:cs typeface="Times New Roman" pitchFamily="18" charset="0"/>
              </a:rPr>
              <a:t>）</a:t>
            </a:r>
            <a:endParaRPr lang="zh-CN" altLang="en-US" b="1" dirty="0">
              <a:latin typeface="Times New Roman" pitchFamily="18" charset="0"/>
              <a:ea typeface="黑体" pitchFamily="49" charset="-122"/>
              <a:cs typeface="Times New Roman" pitchFamily="18" charset="0"/>
            </a:endParaRPr>
          </a:p>
        </p:txBody>
      </p:sp>
      <p:sp>
        <p:nvSpPr>
          <p:cNvPr id="18" name="矩形 17"/>
          <p:cNvSpPr/>
          <p:nvPr/>
        </p:nvSpPr>
        <p:spPr>
          <a:xfrm>
            <a:off x="202109" y="260648"/>
            <a:ext cx="8012130" cy="584775"/>
          </a:xfrm>
          <a:prstGeom prst="rect">
            <a:avLst/>
          </a:prstGeom>
        </p:spPr>
        <p:txBody>
          <a:bodyPr wrap="none">
            <a:spAutoFit/>
          </a:bodyPr>
          <a:lstStyle/>
          <a:p>
            <a:pPr algn="ctr"/>
            <a:r>
              <a:rPr lang="zh-CN" altLang="en-US" sz="3200" b="1" dirty="0" smtClean="0">
                <a:latin typeface="微软雅黑" pitchFamily="34" charset="-122"/>
                <a:ea typeface="微软雅黑" pitchFamily="34" charset="-122"/>
              </a:rPr>
              <a:t>连花清瘟降低汽车尾气致血液炎症因子水平</a:t>
            </a:r>
            <a:endParaRPr lang="en-US" altLang="zh-CN" sz="3200" b="1" dirty="0">
              <a:latin typeface="微软雅黑" pitchFamily="34" charset="-122"/>
              <a:ea typeface="微软雅黑" pitchFamily="34" charset="-122"/>
            </a:endParaRPr>
          </a:p>
        </p:txBody>
      </p:sp>
      <p:sp>
        <p:nvSpPr>
          <p:cNvPr id="19" name="矩形 18"/>
          <p:cNvSpPr/>
          <p:nvPr/>
        </p:nvSpPr>
        <p:spPr>
          <a:xfrm>
            <a:off x="4123756" y="6237312"/>
            <a:ext cx="2518638" cy="307777"/>
          </a:xfrm>
          <a:prstGeom prst="rect">
            <a:avLst/>
          </a:prstGeom>
        </p:spPr>
        <p:txBody>
          <a:bodyPr wrap="none">
            <a:spAutoFit/>
          </a:bodyPr>
          <a:lstStyle/>
          <a:p>
            <a:pPr algn="ctr"/>
            <a:r>
              <a:rPr lang="zh-CN" altLang="en-US" sz="1400" b="1" dirty="0" smtClean="0">
                <a:solidFill>
                  <a:srgbClr val="000000"/>
                </a:solidFill>
                <a:latin typeface="微软雅黑" pitchFamily="34" charset="-122"/>
                <a:ea typeface="微软雅黑" pitchFamily="34" charset="-122"/>
              </a:rPr>
              <a:t>河北省中西医结合医药研究院</a:t>
            </a:r>
            <a:endParaRPr lang="zh-CN" altLang="en-US" sz="1400" b="1" dirty="0">
              <a:solidFill>
                <a:srgbClr val="00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0" y="1340768"/>
            <a:ext cx="8820472" cy="3962074"/>
            <a:chOff x="0" y="2745"/>
            <a:chExt cx="2875" cy="1385"/>
          </a:xfrm>
        </p:grpSpPr>
        <p:sp>
          <p:nvSpPr>
            <p:cNvPr id="73755" name="矩形 17"/>
            <p:cNvSpPr>
              <a:spLocks noChangeArrowheads="1"/>
            </p:cNvSpPr>
            <p:nvPr/>
          </p:nvSpPr>
          <p:spPr bwMode="auto">
            <a:xfrm>
              <a:off x="103" y="2745"/>
              <a:ext cx="917" cy="290"/>
            </a:xfrm>
            <a:prstGeom prst="rect">
              <a:avLst/>
            </a:prstGeom>
            <a:noFill/>
            <a:ln w="9525">
              <a:noFill/>
              <a:miter lim="800000"/>
              <a:headEnd/>
              <a:tailEnd/>
            </a:ln>
          </p:spPr>
          <p:txBody>
            <a:bodyPr wrap="none">
              <a:spAutoFit/>
            </a:bodyPr>
            <a:lstStyle/>
            <a:p>
              <a:pPr algn="ctr"/>
              <a:r>
                <a:rPr lang="zh-CN" altLang="en-US" sz="1200" b="1" dirty="0" smtClean="0">
                  <a:latin typeface="Times New Roman" pitchFamily="18" charset="0"/>
                  <a:ea typeface="黑体" pitchFamily="49" charset="-122"/>
                  <a:cs typeface="Times New Roman" pitchFamily="18" charset="0"/>
                </a:rPr>
                <a:t>（</a:t>
              </a:r>
              <a:r>
                <a:rPr lang="en-US" sz="1200" b="1" i="1" dirty="0" smtClean="0">
                  <a:latin typeface="Times New Roman" pitchFamily="18" charset="0"/>
                  <a:ea typeface="黑体" pitchFamily="49" charset="-122"/>
                  <a:cs typeface="Times New Roman" pitchFamily="18" charset="0"/>
                </a:rPr>
                <a:t> </a:t>
              </a:r>
              <a:r>
                <a:rPr lang="zh-CN" altLang="en-US" sz="1200" b="1" i="1" dirty="0">
                  <a:latin typeface="Times New Roman" pitchFamily="18" charset="0"/>
                  <a:ea typeface="黑体" pitchFamily="49" charset="-122"/>
                  <a:cs typeface="Times New Roman" pitchFamily="18" charset="0"/>
                </a:rPr>
                <a:t>*</a:t>
              </a:r>
              <a:r>
                <a:rPr lang="en-US" altLang="zh-CN" sz="1200" b="1" i="1" dirty="0">
                  <a:latin typeface="Times New Roman" pitchFamily="18" charset="0"/>
                  <a:ea typeface="黑体" pitchFamily="49" charset="-122"/>
                  <a:cs typeface="Times New Roman" pitchFamily="18" charset="0"/>
                </a:rPr>
                <a:t>P</a:t>
              </a:r>
              <a:r>
                <a:rPr lang="zh-CN" altLang="en-US" sz="1200" b="1" dirty="0">
                  <a:latin typeface="Times New Roman" pitchFamily="18" charset="0"/>
                  <a:ea typeface="黑体" pitchFamily="49" charset="-122"/>
                  <a:cs typeface="Times New Roman" pitchFamily="18" charset="0"/>
                </a:rPr>
                <a:t>＜</a:t>
              </a:r>
              <a:r>
                <a:rPr lang="en-US" altLang="zh-CN" sz="1200" b="1" dirty="0">
                  <a:latin typeface="Times New Roman" pitchFamily="18" charset="0"/>
                  <a:ea typeface="黑体" pitchFamily="49" charset="-122"/>
                  <a:cs typeface="Times New Roman" pitchFamily="18" charset="0"/>
                </a:rPr>
                <a:t>0.05 </a:t>
              </a:r>
              <a:r>
                <a:rPr lang="zh-CN" altLang="en-US" sz="1200" b="1" dirty="0">
                  <a:latin typeface="Times New Roman" pitchFamily="18" charset="0"/>
                  <a:ea typeface="黑体" pitchFamily="49" charset="-122"/>
                  <a:cs typeface="Times New Roman" pitchFamily="18" charset="0"/>
                </a:rPr>
                <a:t>，</a:t>
              </a:r>
              <a:r>
                <a:rPr lang="zh-CN" altLang="en-US" sz="1200" b="1" i="1" dirty="0">
                  <a:latin typeface="Times New Roman" pitchFamily="18" charset="0"/>
                  <a:ea typeface="黑体" pitchFamily="49" charset="-122"/>
                  <a:cs typeface="Times New Roman" pitchFamily="18" charset="0"/>
                </a:rPr>
                <a:t> * *</a:t>
              </a:r>
              <a:r>
                <a:rPr lang="en-US" altLang="zh-CN" sz="1200" b="1" i="1" dirty="0">
                  <a:latin typeface="Times New Roman" pitchFamily="18" charset="0"/>
                  <a:ea typeface="黑体" pitchFamily="49" charset="-122"/>
                  <a:cs typeface="Times New Roman" pitchFamily="18" charset="0"/>
                </a:rPr>
                <a:t>P</a:t>
              </a:r>
              <a:r>
                <a:rPr lang="zh-CN" altLang="en-US" sz="1200" b="1" dirty="0">
                  <a:latin typeface="Times New Roman" pitchFamily="18" charset="0"/>
                  <a:ea typeface="黑体" pitchFamily="49" charset="-122"/>
                  <a:cs typeface="Times New Roman" pitchFamily="18" charset="0"/>
                </a:rPr>
                <a:t>＜</a:t>
              </a:r>
              <a:r>
                <a:rPr lang="en-US" altLang="zh-CN" sz="1200" b="1" dirty="0">
                  <a:latin typeface="Times New Roman" pitchFamily="18" charset="0"/>
                  <a:ea typeface="黑体" pitchFamily="49" charset="-122"/>
                  <a:cs typeface="Times New Roman" pitchFamily="18" charset="0"/>
                </a:rPr>
                <a:t>0.01</a:t>
              </a:r>
              <a:r>
                <a:rPr lang="zh-CN" altLang="en-US" sz="1200" b="1" dirty="0">
                  <a:latin typeface="Times New Roman" pitchFamily="18" charset="0"/>
                  <a:ea typeface="黑体" pitchFamily="49" charset="-122"/>
                  <a:cs typeface="Times New Roman" pitchFamily="18" charset="0"/>
                </a:rPr>
                <a:t>）</a:t>
              </a:r>
            </a:p>
            <a:p>
              <a:pPr algn="ctr"/>
              <a:endParaRPr lang="zh-CN" altLang="en-US" sz="1200" b="1" dirty="0">
                <a:latin typeface="Times New Roman" pitchFamily="18" charset="0"/>
                <a:ea typeface="黑体" pitchFamily="49" charset="-122"/>
                <a:cs typeface="Times New Roman" pitchFamily="18" charset="0"/>
              </a:endParaRPr>
            </a:p>
            <a:p>
              <a:pPr algn="ctr"/>
              <a:endParaRPr lang="zh-CN" altLang="en-US" sz="1200" b="1" dirty="0">
                <a:latin typeface="Times New Roman" pitchFamily="18" charset="0"/>
                <a:ea typeface="黑体" pitchFamily="49" charset="-122"/>
                <a:cs typeface="Times New Roman" pitchFamily="18" charset="0"/>
              </a:endParaRPr>
            </a:p>
            <a:p>
              <a:pPr algn="ctr"/>
              <a:endParaRPr lang="zh-CN" altLang="en-US" sz="1200" b="1" dirty="0">
                <a:latin typeface="Times New Roman" pitchFamily="18" charset="0"/>
                <a:ea typeface="黑体" pitchFamily="49" charset="-122"/>
                <a:cs typeface="Times New Roman" pitchFamily="18" charset="0"/>
              </a:endParaRPr>
            </a:p>
          </p:txBody>
        </p:sp>
        <p:sp>
          <p:nvSpPr>
            <p:cNvPr id="73756" name="Rectangle 28"/>
            <p:cNvSpPr>
              <a:spLocks noChangeArrowheads="1"/>
            </p:cNvSpPr>
            <p:nvPr/>
          </p:nvSpPr>
          <p:spPr bwMode="auto">
            <a:xfrm>
              <a:off x="0" y="2985"/>
              <a:ext cx="276" cy="139"/>
            </a:xfrm>
            <a:prstGeom prst="rect">
              <a:avLst/>
            </a:prstGeom>
            <a:noFill/>
            <a:ln w="9525">
              <a:noFill/>
              <a:miter lim="800000"/>
              <a:headEnd/>
              <a:tailEnd/>
            </a:ln>
            <a:effectLst/>
          </p:spPr>
          <p:txBody>
            <a:bodyPr wrap="none" anchor="ctr">
              <a:spAutoFit/>
            </a:bodyPr>
            <a:lstStyle/>
            <a:p>
              <a:endParaRPr lang="zh-CN" altLang="it-IT" sz="1000">
                <a:latin typeface="Times New Roman" pitchFamily="18" charset="0"/>
                <a:cs typeface="Times New Roman" pitchFamily="18" charset="0"/>
              </a:endParaRPr>
            </a:p>
            <a:p>
              <a:pPr eaLnBrk="0" hangingPunct="0"/>
              <a:r>
                <a:rPr lang="it-IT" altLang="zh-CN" sz="1000">
                  <a:latin typeface="Times New Roman" pitchFamily="18" charset="0"/>
                  <a:cs typeface="Times New Roman" pitchFamily="18" charset="0"/>
                </a:rPr>
                <a:t>GAPDH</a:t>
              </a:r>
              <a:r>
                <a:rPr lang="it-IT" altLang="zh-CN">
                  <a:solidFill>
                    <a:srgbClr val="000000"/>
                  </a:solidFill>
                  <a:cs typeface="Times New Roman" pitchFamily="18" charset="0"/>
                </a:rPr>
                <a:t> </a:t>
              </a:r>
              <a:endParaRPr lang="it-IT" altLang="zh-CN">
                <a:latin typeface="Calibri" pitchFamily="34" charset="0"/>
              </a:endParaRPr>
            </a:p>
          </p:txBody>
        </p:sp>
        <p:sp>
          <p:nvSpPr>
            <p:cNvPr id="73757" name="TextBox 21"/>
            <p:cNvSpPr txBox="1">
              <a:spLocks noChangeArrowheads="1"/>
            </p:cNvSpPr>
            <p:nvPr/>
          </p:nvSpPr>
          <p:spPr bwMode="auto">
            <a:xfrm>
              <a:off x="2156" y="3305"/>
              <a:ext cx="277" cy="91"/>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3758" name="TextBox 23"/>
            <p:cNvSpPr txBox="1">
              <a:spLocks noChangeArrowheads="1"/>
            </p:cNvSpPr>
            <p:nvPr/>
          </p:nvSpPr>
          <p:spPr bwMode="auto">
            <a:xfrm>
              <a:off x="1202" y="3221"/>
              <a:ext cx="278" cy="91"/>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3759" name="TextBox 24"/>
            <p:cNvSpPr txBox="1">
              <a:spLocks noChangeArrowheads="1"/>
            </p:cNvSpPr>
            <p:nvPr/>
          </p:nvSpPr>
          <p:spPr bwMode="auto">
            <a:xfrm>
              <a:off x="1766" y="3337"/>
              <a:ext cx="278" cy="91"/>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3760" name="TextBox 46"/>
            <p:cNvSpPr txBox="1">
              <a:spLocks noChangeArrowheads="1"/>
            </p:cNvSpPr>
            <p:nvPr/>
          </p:nvSpPr>
          <p:spPr bwMode="auto">
            <a:xfrm>
              <a:off x="1268" y="3257"/>
              <a:ext cx="166" cy="91"/>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3761" name="TextBox 47"/>
            <p:cNvSpPr txBox="1">
              <a:spLocks noChangeArrowheads="1"/>
            </p:cNvSpPr>
            <p:nvPr/>
          </p:nvSpPr>
          <p:spPr bwMode="auto">
            <a:xfrm>
              <a:off x="1298" y="3221"/>
              <a:ext cx="277" cy="91"/>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3762" name="TextBox 48"/>
            <p:cNvSpPr txBox="1">
              <a:spLocks noChangeArrowheads="1"/>
            </p:cNvSpPr>
            <p:nvPr/>
          </p:nvSpPr>
          <p:spPr bwMode="auto">
            <a:xfrm>
              <a:off x="1404" y="3085"/>
              <a:ext cx="277" cy="91"/>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3763" name="TextBox 49"/>
            <p:cNvSpPr txBox="1">
              <a:spLocks noChangeArrowheads="1"/>
            </p:cNvSpPr>
            <p:nvPr/>
          </p:nvSpPr>
          <p:spPr bwMode="auto">
            <a:xfrm>
              <a:off x="1343" y="3085"/>
              <a:ext cx="278" cy="91"/>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3764" name="TextBox 50"/>
            <p:cNvSpPr txBox="1">
              <a:spLocks noChangeArrowheads="1"/>
            </p:cNvSpPr>
            <p:nvPr/>
          </p:nvSpPr>
          <p:spPr bwMode="auto">
            <a:xfrm>
              <a:off x="1656" y="3322"/>
              <a:ext cx="277" cy="91"/>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3765" name="TextBox 51"/>
            <p:cNvSpPr txBox="1">
              <a:spLocks noChangeArrowheads="1"/>
            </p:cNvSpPr>
            <p:nvPr/>
          </p:nvSpPr>
          <p:spPr bwMode="auto">
            <a:xfrm>
              <a:off x="1525" y="3221"/>
              <a:ext cx="277" cy="91"/>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3766" name="TextBox 52"/>
            <p:cNvSpPr txBox="1">
              <a:spLocks noChangeArrowheads="1"/>
            </p:cNvSpPr>
            <p:nvPr/>
          </p:nvSpPr>
          <p:spPr bwMode="auto">
            <a:xfrm>
              <a:off x="1706" y="3212"/>
              <a:ext cx="278" cy="91"/>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3767" name="TextBox 53"/>
            <p:cNvSpPr txBox="1">
              <a:spLocks noChangeArrowheads="1"/>
            </p:cNvSpPr>
            <p:nvPr/>
          </p:nvSpPr>
          <p:spPr bwMode="auto">
            <a:xfrm>
              <a:off x="1792" y="3302"/>
              <a:ext cx="277" cy="91"/>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3768" name="TextBox 54"/>
            <p:cNvSpPr txBox="1">
              <a:spLocks noChangeArrowheads="1"/>
            </p:cNvSpPr>
            <p:nvPr/>
          </p:nvSpPr>
          <p:spPr bwMode="auto">
            <a:xfrm>
              <a:off x="1911" y="3348"/>
              <a:ext cx="277" cy="91"/>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3769" name="TextBox 55"/>
            <p:cNvSpPr txBox="1">
              <a:spLocks noChangeArrowheads="1"/>
            </p:cNvSpPr>
            <p:nvPr/>
          </p:nvSpPr>
          <p:spPr bwMode="auto">
            <a:xfrm>
              <a:off x="1883" y="3402"/>
              <a:ext cx="277" cy="91"/>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3770" name="TextBox 56"/>
            <p:cNvSpPr txBox="1">
              <a:spLocks noChangeArrowheads="1"/>
            </p:cNvSpPr>
            <p:nvPr/>
          </p:nvSpPr>
          <p:spPr bwMode="auto">
            <a:xfrm>
              <a:off x="2012" y="3353"/>
              <a:ext cx="278" cy="91"/>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3771" name="TextBox 57"/>
            <p:cNvSpPr txBox="1">
              <a:spLocks noChangeArrowheads="1"/>
            </p:cNvSpPr>
            <p:nvPr/>
          </p:nvSpPr>
          <p:spPr bwMode="auto">
            <a:xfrm>
              <a:off x="2069" y="3357"/>
              <a:ext cx="278" cy="91"/>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sp>
          <p:nvSpPr>
            <p:cNvPr id="73772" name="TextBox 58"/>
            <p:cNvSpPr txBox="1">
              <a:spLocks noChangeArrowheads="1"/>
            </p:cNvSpPr>
            <p:nvPr/>
          </p:nvSpPr>
          <p:spPr bwMode="auto">
            <a:xfrm>
              <a:off x="1978" y="3237"/>
              <a:ext cx="278" cy="91"/>
            </a:xfrm>
            <a:prstGeom prst="rect">
              <a:avLst/>
            </a:prstGeom>
            <a:noFill/>
            <a:ln w="9525">
              <a:noFill/>
              <a:miter lim="800000"/>
              <a:headEnd/>
              <a:tailEnd/>
            </a:ln>
          </p:spPr>
          <p:txBody>
            <a:bodyPr>
              <a:spAutoFit/>
            </a:bodyPr>
            <a:lstStyle/>
            <a:p>
              <a:r>
                <a:rPr lang="en-US" altLang="zh-CN" sz="1100" b="1">
                  <a:solidFill>
                    <a:srgbClr val="FF0000"/>
                  </a:solidFill>
                </a:rPr>
                <a:t>**</a:t>
              </a:r>
              <a:endParaRPr lang="zh-CN" altLang="en-US" sz="1100" b="1">
                <a:solidFill>
                  <a:srgbClr val="FF0000"/>
                </a:solidFill>
              </a:endParaRPr>
            </a:p>
          </p:txBody>
        </p:sp>
        <p:graphicFrame>
          <p:nvGraphicFramePr>
            <p:cNvPr id="73773" name="图表 19"/>
            <p:cNvGraphicFramePr>
              <a:graphicFrameLocks/>
            </p:cNvGraphicFramePr>
            <p:nvPr/>
          </p:nvGraphicFramePr>
          <p:xfrm>
            <a:off x="313" y="2771"/>
            <a:ext cx="2562" cy="1359"/>
          </p:xfrm>
          <a:graphic>
            <a:graphicData uri="http://schemas.openxmlformats.org/presentationml/2006/ole">
              <p:oleObj spid="_x0000_s38914" r:id="rId3" imgW="4066384" imgH="2158171" progId="Excel.Sheet.8">
                <p:embed/>
              </p:oleObj>
            </a:graphicData>
          </a:graphic>
        </p:graphicFrame>
      </p:grpSp>
      <p:sp>
        <p:nvSpPr>
          <p:cNvPr id="25" name="矩形 24"/>
          <p:cNvSpPr/>
          <p:nvPr/>
        </p:nvSpPr>
        <p:spPr>
          <a:xfrm>
            <a:off x="-133934" y="188640"/>
            <a:ext cx="8901797" cy="523220"/>
          </a:xfrm>
          <a:prstGeom prst="rect">
            <a:avLst/>
          </a:prstGeom>
        </p:spPr>
        <p:txBody>
          <a:bodyPr wrap="none">
            <a:spAutoFit/>
          </a:bodyPr>
          <a:lstStyle/>
          <a:p>
            <a:pPr algn="ctr"/>
            <a:r>
              <a:rPr lang="zh-CN" altLang="en-US" sz="2800" b="1" dirty="0" smtClean="0">
                <a:latin typeface="微软雅黑" pitchFamily="34" charset="-122"/>
                <a:ea typeface="微软雅黑" pitchFamily="34" charset="-122"/>
                <a:cs typeface="Times New Roman" pitchFamily="18" charset="0"/>
              </a:rPr>
              <a:t>连花清瘟降低汽车尾气致肺组织炎症因子</a:t>
            </a:r>
            <a:r>
              <a:rPr lang="en-US" altLang="en-US" sz="2800" b="1" dirty="0" smtClean="0">
                <a:latin typeface="微软雅黑" pitchFamily="34" charset="-122"/>
                <a:ea typeface="微软雅黑" pitchFamily="34" charset="-122"/>
                <a:cs typeface="Times New Roman" pitchFamily="18" charset="0"/>
              </a:rPr>
              <a:t>mRNA</a:t>
            </a:r>
            <a:r>
              <a:rPr lang="zh-CN" altLang="en-US" sz="2800" b="1" dirty="0" smtClean="0">
                <a:latin typeface="微软雅黑" pitchFamily="34" charset="-122"/>
                <a:ea typeface="微软雅黑" pitchFamily="34" charset="-122"/>
                <a:cs typeface="Times New Roman" pitchFamily="18" charset="0"/>
              </a:rPr>
              <a:t>的表达</a:t>
            </a:r>
            <a:endParaRPr lang="en-US" altLang="zh-CN" sz="2800" b="1" dirty="0">
              <a:latin typeface="微软雅黑" pitchFamily="34" charset="-122"/>
              <a:ea typeface="微软雅黑" pitchFamily="34" charset="-122"/>
              <a:cs typeface="Times New Roman" pitchFamily="18" charset="0"/>
            </a:endParaRPr>
          </a:p>
        </p:txBody>
      </p:sp>
      <p:sp>
        <p:nvSpPr>
          <p:cNvPr id="26" name="矩形 25"/>
          <p:cNvSpPr/>
          <p:nvPr/>
        </p:nvSpPr>
        <p:spPr>
          <a:xfrm>
            <a:off x="4123756" y="6237312"/>
            <a:ext cx="2518638" cy="307777"/>
          </a:xfrm>
          <a:prstGeom prst="rect">
            <a:avLst/>
          </a:prstGeom>
        </p:spPr>
        <p:txBody>
          <a:bodyPr wrap="none">
            <a:spAutoFit/>
          </a:bodyPr>
          <a:lstStyle/>
          <a:p>
            <a:pPr algn="ctr"/>
            <a:r>
              <a:rPr lang="zh-CN" altLang="en-US" sz="1400" b="1" dirty="0" smtClean="0">
                <a:solidFill>
                  <a:srgbClr val="000000"/>
                </a:solidFill>
                <a:latin typeface="微软雅黑" pitchFamily="34" charset="-122"/>
                <a:ea typeface="微软雅黑" pitchFamily="34" charset="-122"/>
              </a:rPr>
              <a:t>河北省中西医结合医药研究院</a:t>
            </a:r>
            <a:endParaRPr lang="zh-CN" altLang="en-US" sz="1400" b="1" dirty="0">
              <a:solidFill>
                <a:srgbClr val="000000"/>
              </a:solidFill>
              <a:latin typeface="微软雅黑" pitchFamily="34" charset="-122"/>
              <a:ea typeface="微软雅黑"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0528" y="620688"/>
            <a:ext cx="9649072" cy="608012"/>
          </a:xfrm>
        </p:spPr>
        <p:txBody>
          <a:bodyPr>
            <a:normAutofit fontScale="90000"/>
          </a:bodyPr>
          <a:lstStyle/>
          <a:p>
            <a:pPr lvl="0" algn="ctr">
              <a:lnSpc>
                <a:spcPct val="150000"/>
              </a:lnSpc>
            </a:pPr>
            <a:r>
              <a:rPr lang="zh-CN" altLang="zh-CN" sz="3100" dirty="0" smtClean="0">
                <a:latin typeface="微软雅黑" pitchFamily="34" charset="-122"/>
                <a:ea typeface="微软雅黑" pitchFamily="34" charset="-122"/>
              </a:rPr>
              <a:t>为什么感冒或流感症状刚出现时，</a:t>
            </a:r>
            <a:r>
              <a:rPr lang="en-US" altLang="zh-CN" sz="3100" dirty="0" smtClean="0">
                <a:latin typeface="微软雅黑" pitchFamily="34" charset="-122"/>
                <a:ea typeface="微软雅黑" pitchFamily="34" charset="-122"/>
              </a:rPr>
              <a:t/>
            </a:r>
            <a:br>
              <a:rPr lang="en-US" altLang="zh-CN" sz="3100" dirty="0" smtClean="0">
                <a:latin typeface="微软雅黑" pitchFamily="34" charset="-122"/>
                <a:ea typeface="微软雅黑" pitchFamily="34" charset="-122"/>
              </a:rPr>
            </a:br>
            <a:r>
              <a:rPr lang="zh-CN" altLang="zh-CN" sz="3100" dirty="0" smtClean="0">
                <a:latin typeface="微软雅黑" pitchFamily="34" charset="-122"/>
                <a:ea typeface="微软雅黑" pitchFamily="34" charset="-122"/>
              </a:rPr>
              <a:t>应用连花清瘟效果最好？</a:t>
            </a:r>
            <a:r>
              <a:rPr lang="zh-CN" altLang="zh-CN" sz="3600" dirty="0" smtClean="0"/>
              <a:t/>
            </a:r>
            <a:br>
              <a:rPr lang="zh-CN" altLang="zh-CN" sz="3600" dirty="0" smtClean="0"/>
            </a:br>
            <a:endParaRPr lang="zh-CN" altLang="en-US" sz="3600" b="1" dirty="0">
              <a:latin typeface="微软雅黑" pitchFamily="34" charset="-122"/>
              <a:ea typeface="微软雅黑" pitchFamily="34" charset="-122"/>
            </a:endParaRPr>
          </a:p>
        </p:txBody>
      </p:sp>
      <p:sp>
        <p:nvSpPr>
          <p:cNvPr id="3" name="内容占位符 2"/>
          <p:cNvSpPr>
            <a:spLocks noGrp="1"/>
          </p:cNvSpPr>
          <p:nvPr>
            <p:ph idx="1"/>
          </p:nvPr>
        </p:nvSpPr>
        <p:spPr>
          <a:xfrm>
            <a:off x="467544" y="1628800"/>
            <a:ext cx="8229600" cy="4525963"/>
          </a:xfrm>
        </p:spPr>
        <p:txBody>
          <a:bodyPr>
            <a:normAutofit/>
          </a:bodyPr>
          <a:lstStyle/>
          <a:p>
            <a:pPr>
              <a:lnSpc>
                <a:spcPct val="150000"/>
              </a:lnSpc>
            </a:pPr>
            <a:r>
              <a:rPr lang="zh-CN" altLang="zh-CN" sz="2400" dirty="0" smtClean="0">
                <a:latin typeface="微软雅黑" pitchFamily="34" charset="-122"/>
                <a:ea typeface="微软雅黑" pitchFamily="34" charset="-122"/>
              </a:rPr>
              <a:t>以络病理论指导连花清瘟新药研究的突出特点是“先证用药，截断病势”，是指在疾病发病的早期应用，不仅可有效抑制病毒，改善症状，而且可减少病情由咽部向肺部发展的趋势，从而减少各种严重症状的出现。因此，当出现咽部不适、鼻痒流涕等早期流感症状时，应及早服用连花清瘟。</a:t>
            </a:r>
          </a:p>
          <a:p>
            <a:pPr>
              <a:lnSpc>
                <a:spcPct val="130000"/>
              </a:lnSpc>
              <a:buNone/>
            </a:pPr>
            <a:endParaRPr lang="zh-CN" altLang="zh-CN" sz="2400" dirty="0">
              <a:latin typeface="+mn-ea"/>
            </a:endParaRPr>
          </a:p>
          <a:p>
            <a:pPr>
              <a:lnSpc>
                <a:spcPct val="130000"/>
              </a:lnSpc>
            </a:pPr>
            <a:endParaRPr lang="zh-CN" altLang="en-US" sz="2400" dirty="0">
              <a:latin typeface="+mn-ea"/>
            </a:endParaRPr>
          </a:p>
        </p:txBody>
      </p:sp>
    </p:spTree>
    <p:extLst>
      <p:ext uri="{BB962C8B-B14F-4D97-AF65-F5344CB8AC3E}">
        <p14:creationId xmlns:p14="http://schemas.microsoft.com/office/powerpoint/2010/main" xmlns="" val="2190228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332656"/>
            <a:ext cx="8229600" cy="608012"/>
          </a:xfrm>
        </p:spPr>
        <p:txBody>
          <a:bodyPr/>
          <a:lstStyle/>
          <a:p>
            <a:pPr lvl="0" algn="ctr"/>
            <a:r>
              <a:rPr lang="zh-CN" altLang="zh-CN" sz="3200" dirty="0" smtClean="0">
                <a:latin typeface="微软雅黑" pitchFamily="34" charset="-122"/>
                <a:ea typeface="微软雅黑" pitchFamily="34" charset="-122"/>
              </a:rPr>
              <a:t>连花清瘟预防和治疗的用药方法是什么？</a:t>
            </a:r>
            <a:br>
              <a:rPr lang="zh-CN" altLang="zh-CN" sz="3200" dirty="0" smtClean="0">
                <a:latin typeface="微软雅黑" pitchFamily="34" charset="-122"/>
                <a:ea typeface="微软雅黑" pitchFamily="34" charset="-122"/>
              </a:rPr>
            </a:br>
            <a:endParaRPr lang="zh-CN" altLang="en-US" sz="3200" dirty="0">
              <a:latin typeface="微软雅黑" pitchFamily="34" charset="-122"/>
              <a:ea typeface="微软雅黑" pitchFamily="34" charset="-122"/>
            </a:endParaRPr>
          </a:p>
        </p:txBody>
      </p:sp>
      <p:sp>
        <p:nvSpPr>
          <p:cNvPr id="3" name="内容占位符 2"/>
          <p:cNvSpPr>
            <a:spLocks noGrp="1"/>
          </p:cNvSpPr>
          <p:nvPr>
            <p:ph idx="1"/>
          </p:nvPr>
        </p:nvSpPr>
        <p:spPr>
          <a:xfrm>
            <a:off x="467544" y="1124744"/>
            <a:ext cx="8229600" cy="4525963"/>
          </a:xfrm>
        </p:spPr>
        <p:txBody>
          <a:bodyPr/>
          <a:lstStyle/>
          <a:p>
            <a:pPr>
              <a:lnSpc>
                <a:spcPct val="150000"/>
              </a:lnSpc>
            </a:pPr>
            <a:r>
              <a:rPr lang="zh-CN" altLang="zh-CN" sz="2800" dirty="0" smtClean="0">
                <a:latin typeface="微软雅黑" pitchFamily="34" charset="-122"/>
                <a:ea typeface="微软雅黑" pitchFamily="34" charset="-122"/>
              </a:rPr>
              <a:t>连花清瘟胶囊治疗感冒、流感用药量为每次</a:t>
            </a:r>
            <a:r>
              <a:rPr lang="en-US" altLang="zh-CN" sz="2800" dirty="0" smtClean="0">
                <a:latin typeface="微软雅黑" pitchFamily="34" charset="-122"/>
                <a:ea typeface="微软雅黑" pitchFamily="34" charset="-122"/>
              </a:rPr>
              <a:t>4</a:t>
            </a:r>
            <a:r>
              <a:rPr lang="zh-CN" altLang="zh-CN" sz="2800" dirty="0" smtClean="0">
                <a:latin typeface="微软雅黑" pitchFamily="34" charset="-122"/>
                <a:ea typeface="微软雅黑" pitchFamily="34" charset="-122"/>
              </a:rPr>
              <a:t>粒，每日</a:t>
            </a:r>
            <a:r>
              <a:rPr lang="en-US" altLang="zh-CN" sz="2800" dirty="0" smtClean="0">
                <a:latin typeface="微软雅黑" pitchFamily="34" charset="-122"/>
                <a:ea typeface="微软雅黑" pitchFamily="34" charset="-122"/>
              </a:rPr>
              <a:t>3</a:t>
            </a:r>
            <a:r>
              <a:rPr lang="zh-CN" altLang="zh-CN" sz="2800" dirty="0" smtClean="0">
                <a:latin typeface="微软雅黑" pitchFamily="34" charset="-122"/>
                <a:ea typeface="微软雅黑" pitchFamily="34" charset="-122"/>
              </a:rPr>
              <a:t>次。</a:t>
            </a:r>
          </a:p>
          <a:p>
            <a:pPr>
              <a:lnSpc>
                <a:spcPct val="150000"/>
              </a:lnSpc>
            </a:pPr>
            <a:r>
              <a:rPr lang="zh-CN" altLang="zh-CN" sz="2800" dirty="0" smtClean="0">
                <a:latin typeface="微软雅黑" pitchFamily="34" charset="-122"/>
                <a:ea typeface="微软雅黑" pitchFamily="34" charset="-122"/>
              </a:rPr>
              <a:t>连花清瘟颗粒治疗感冒、流感用药量为每次</a:t>
            </a:r>
            <a:r>
              <a:rPr lang="en-US" altLang="zh-CN" sz="2800" dirty="0" smtClean="0">
                <a:latin typeface="微软雅黑" pitchFamily="34" charset="-122"/>
                <a:ea typeface="微软雅黑" pitchFamily="34" charset="-122"/>
              </a:rPr>
              <a:t>1</a:t>
            </a:r>
            <a:r>
              <a:rPr lang="zh-CN" altLang="zh-CN" sz="2800" dirty="0" smtClean="0">
                <a:latin typeface="微软雅黑" pitchFamily="34" charset="-122"/>
                <a:ea typeface="微软雅黑" pitchFamily="34" charset="-122"/>
              </a:rPr>
              <a:t>袋，每日</a:t>
            </a:r>
            <a:r>
              <a:rPr lang="en-US" altLang="zh-CN" sz="2800" dirty="0" smtClean="0">
                <a:latin typeface="微软雅黑" pitchFamily="34" charset="-122"/>
                <a:ea typeface="微软雅黑" pitchFamily="34" charset="-122"/>
              </a:rPr>
              <a:t>3</a:t>
            </a:r>
            <a:r>
              <a:rPr lang="zh-CN" altLang="zh-CN" sz="2800" dirty="0" smtClean="0">
                <a:latin typeface="微软雅黑" pitchFamily="34" charset="-122"/>
                <a:ea typeface="微软雅黑" pitchFamily="34" charset="-122"/>
              </a:rPr>
              <a:t>次。</a:t>
            </a:r>
          </a:p>
          <a:p>
            <a:pPr>
              <a:lnSpc>
                <a:spcPct val="150000"/>
              </a:lnSpc>
            </a:pPr>
            <a:r>
              <a:rPr lang="zh-CN" altLang="zh-CN" sz="2800" dirty="0" smtClean="0">
                <a:latin typeface="微软雅黑" pitchFamily="34" charset="-122"/>
                <a:ea typeface="微软雅黑" pitchFamily="34" charset="-122"/>
              </a:rPr>
              <a:t>污染造成的咽部不适、咳嗽吐痰人群，或与流感患者密切接触者，以及在流感发病地区活动人群预防用药可参照治疗用法用量。</a:t>
            </a:r>
          </a:p>
          <a:p>
            <a:pPr>
              <a:lnSpc>
                <a:spcPct val="150000"/>
              </a:lnSpc>
              <a:buNone/>
            </a:pPr>
            <a:endParaRPr lang="zh-CN" altLang="en-US" sz="2800" dirty="0">
              <a:latin typeface="微软雅黑" pitchFamily="34" charset="-122"/>
              <a:ea typeface="微软雅黑"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2428875" y="4643438"/>
            <a:ext cx="4392613" cy="1631950"/>
          </a:xfrm>
          <a:prstGeom prst="rect">
            <a:avLst/>
          </a:prstGeom>
          <a:noFill/>
          <a:ln w="9525">
            <a:noFill/>
            <a:miter lim="800000"/>
            <a:headEnd/>
            <a:tailEnd/>
          </a:ln>
        </p:spPr>
        <p:txBody>
          <a:bodyPr>
            <a:spAutoFit/>
          </a:bodyPr>
          <a:lstStyle/>
          <a:p>
            <a:pPr>
              <a:spcBef>
                <a:spcPct val="50000"/>
              </a:spcBef>
              <a:defRPr/>
            </a:pPr>
            <a:r>
              <a:rPr lang="zh-CN" altLang="en-US" sz="10000" dirty="0" smtClean="0">
                <a:solidFill>
                  <a:srgbClr val="FF0000"/>
                </a:solidFill>
                <a:effectLst>
                  <a:outerShdw blurRad="38100" dist="38100" dir="2700000" algn="tl">
                    <a:srgbClr val="000000">
                      <a:alpha val="43137"/>
                    </a:srgbClr>
                  </a:outerShdw>
                </a:effectLst>
                <a:latin typeface="隶书" pitchFamily="49" charset="-122"/>
                <a:ea typeface="隶书" pitchFamily="49" charset="-122"/>
              </a:rPr>
              <a:t>谢　谢</a:t>
            </a:r>
            <a:endParaRPr lang="zh-CN" altLang="en-US" sz="10000" dirty="0">
              <a:solidFill>
                <a:srgbClr val="FF0000"/>
              </a:solidFill>
              <a:effectLst>
                <a:outerShdw blurRad="38100" dist="38100" dir="2700000" algn="tl">
                  <a:srgbClr val="000000">
                    <a:alpha val="43137"/>
                  </a:srgbClr>
                </a:outerShdw>
              </a:effectLst>
              <a:latin typeface="隶书" pitchFamily="49" charset="-122"/>
              <a:ea typeface="隶书" pitchFamily="49" charset="-122"/>
            </a:endParaRPr>
          </a:p>
        </p:txBody>
      </p:sp>
      <p:pic>
        <p:nvPicPr>
          <p:cNvPr id="65539" name="Picture 2" descr="C:\Documents and Settings\Administrator\桌面\连花获国家科技进步二等奖\连花二等奖喷绘条幅.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86952"/>
          <a:stretch>
            <a:fillRect/>
          </a:stretch>
        </p:blipFill>
        <p:spPr bwMode="auto">
          <a:xfrm>
            <a:off x="2786063" y="785813"/>
            <a:ext cx="3363912" cy="398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4956584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Autofit/>
          </a:bodyPr>
          <a:lstStyle/>
          <a:p>
            <a:pPr algn="ctr"/>
            <a:r>
              <a:rPr lang="zh-CN" altLang="en-US" sz="4000" dirty="0" smtClean="0">
                <a:latin typeface="微软雅黑" pitchFamily="34" charset="-122"/>
                <a:ea typeface="微软雅黑" pitchFamily="34" charset="-122"/>
              </a:rPr>
              <a:t>禽流感情况日报</a:t>
            </a:r>
            <a:endParaRPr lang="zh-CN" altLang="en-US" sz="4000" b="1" dirty="0">
              <a:latin typeface="微软雅黑" pitchFamily="34" charset="-122"/>
              <a:ea typeface="微软雅黑" pitchFamily="34" charset="-122"/>
            </a:endParaRPr>
          </a:p>
        </p:txBody>
      </p:sp>
      <p:sp>
        <p:nvSpPr>
          <p:cNvPr id="9" name="内容占位符 8"/>
          <p:cNvSpPr>
            <a:spLocks noGrp="1"/>
          </p:cNvSpPr>
          <p:nvPr>
            <p:ph sz="half" idx="1"/>
          </p:nvPr>
        </p:nvSpPr>
        <p:spPr>
          <a:xfrm>
            <a:off x="395536" y="1412776"/>
            <a:ext cx="3610744" cy="4525963"/>
          </a:xfrm>
        </p:spPr>
        <p:txBody>
          <a:bodyPr/>
          <a:lstStyle/>
          <a:p>
            <a:pPr>
              <a:lnSpc>
                <a:spcPct val="150000"/>
              </a:lnSpc>
            </a:pPr>
            <a:r>
              <a:rPr lang="zh-CN" altLang="en-US" dirty="0" smtClean="0">
                <a:latin typeface="微软雅黑" pitchFamily="34" charset="-122"/>
                <a:ea typeface="微软雅黑" pitchFamily="34" charset="-122"/>
              </a:rPr>
              <a:t>从</a:t>
            </a:r>
            <a:r>
              <a:rPr lang="en-US" altLang="zh-CN" dirty="0" smtClean="0">
                <a:latin typeface="微软雅黑" pitchFamily="34" charset="-122"/>
                <a:ea typeface="微软雅黑" pitchFamily="34" charset="-122"/>
              </a:rPr>
              <a:t>2013</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月发现人感染</a:t>
            </a:r>
            <a:r>
              <a:rPr lang="en-US" altLang="zh-CN" dirty="0" smtClean="0">
                <a:latin typeface="微软雅黑" pitchFamily="34" charset="-122"/>
                <a:ea typeface="微软雅黑" pitchFamily="34" charset="-122"/>
              </a:rPr>
              <a:t>H7N9</a:t>
            </a:r>
            <a:r>
              <a:rPr lang="zh-CN" altLang="en-US" dirty="0" smtClean="0">
                <a:latin typeface="微软雅黑" pitchFamily="34" charset="-122"/>
                <a:ea typeface="微软雅黑" pitchFamily="34" charset="-122"/>
              </a:rPr>
              <a:t>禽流感确诊病例，截止</a:t>
            </a:r>
            <a:r>
              <a:rPr lang="en-US" altLang="zh-CN" dirty="0" smtClean="0">
                <a:latin typeface="微软雅黑" pitchFamily="34" charset="-122"/>
                <a:ea typeface="微软雅黑" pitchFamily="34" charset="-122"/>
              </a:rPr>
              <a:t>4</a:t>
            </a:r>
            <a:r>
              <a:rPr lang="zh-CN" altLang="en-US" dirty="0">
                <a:latin typeface="微软雅黑" pitchFamily="34" charset="-122"/>
                <a:ea typeface="微软雅黑" pitchFamily="34" charset="-122"/>
              </a:rPr>
              <a:t>月</a:t>
            </a:r>
            <a:r>
              <a:rPr lang="en-US" altLang="zh-CN" dirty="0">
                <a:latin typeface="微软雅黑" pitchFamily="34" charset="-122"/>
                <a:ea typeface="微软雅黑" pitchFamily="34" charset="-122"/>
              </a:rPr>
              <a:t>5</a:t>
            </a:r>
            <a:r>
              <a:rPr lang="zh-CN" altLang="en-US" dirty="0">
                <a:latin typeface="微软雅黑" pitchFamily="34" charset="-122"/>
                <a:ea typeface="微软雅黑" pitchFamily="34" charset="-122"/>
              </a:rPr>
              <a:t>日</a:t>
            </a:r>
            <a:r>
              <a:rPr lang="en-US" altLang="zh-CN" dirty="0">
                <a:latin typeface="微软雅黑" pitchFamily="34" charset="-122"/>
                <a:ea typeface="微软雅黑" pitchFamily="34" charset="-122"/>
              </a:rPr>
              <a:t>12</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00</a:t>
            </a:r>
            <a:r>
              <a:rPr lang="zh-CN" altLang="en-US" dirty="0">
                <a:latin typeface="微软雅黑" pitchFamily="34" charset="-122"/>
                <a:ea typeface="微软雅黑" pitchFamily="34" charset="-122"/>
              </a:rPr>
              <a:t>人感染</a:t>
            </a:r>
            <a:r>
              <a:rPr lang="en-US" altLang="zh-CN" dirty="0">
                <a:latin typeface="微软雅黑" pitchFamily="34" charset="-122"/>
                <a:ea typeface="微软雅黑" pitchFamily="34" charset="-122"/>
              </a:rPr>
              <a:t>H7N9</a:t>
            </a:r>
            <a:r>
              <a:rPr lang="zh-CN" altLang="en-US" dirty="0">
                <a:latin typeface="微软雅黑" pitchFamily="34" charset="-122"/>
                <a:ea typeface="微软雅黑" pitchFamily="34" charset="-122"/>
              </a:rPr>
              <a:t>病例数</a:t>
            </a:r>
            <a:r>
              <a:rPr lang="zh-CN" altLang="en-US" dirty="0" smtClean="0">
                <a:latin typeface="微软雅黑" pitchFamily="34" charset="-122"/>
                <a:ea typeface="微软雅黑" pitchFamily="34" charset="-122"/>
              </a:rPr>
              <a:t>统计共</a:t>
            </a:r>
            <a:r>
              <a:rPr lang="en-US" altLang="zh-CN" dirty="0" smtClean="0">
                <a:latin typeface="微软雅黑" pitchFamily="34" charset="-122"/>
                <a:ea typeface="微软雅黑" pitchFamily="34" charset="-122"/>
              </a:rPr>
              <a:t>14</a:t>
            </a:r>
            <a:r>
              <a:rPr lang="zh-CN" altLang="en-US" dirty="0" smtClean="0">
                <a:latin typeface="微软雅黑" pitchFamily="34" charset="-122"/>
                <a:ea typeface="微软雅黑" pitchFamily="34" charset="-122"/>
              </a:rPr>
              <a:t>人，其中</a:t>
            </a:r>
            <a:r>
              <a:rPr lang="en-US" altLang="zh-CN" dirty="0">
                <a:latin typeface="微软雅黑" pitchFamily="34" charset="-122"/>
                <a:ea typeface="微软雅黑" pitchFamily="34" charset="-122"/>
              </a:rPr>
              <a:t>6</a:t>
            </a:r>
            <a:r>
              <a:rPr lang="zh-CN" altLang="en-US" dirty="0" smtClean="0">
                <a:latin typeface="微软雅黑" pitchFamily="34" charset="-122"/>
                <a:ea typeface="微软雅黑" pitchFamily="34" charset="-122"/>
              </a:rPr>
              <a:t>例</a:t>
            </a:r>
            <a:r>
              <a:rPr lang="zh-CN" altLang="en-US" dirty="0">
                <a:latin typeface="微软雅黑" pitchFamily="34" charset="-122"/>
                <a:ea typeface="微软雅黑" pitchFamily="34" charset="-122"/>
              </a:rPr>
              <a:t>死亡</a:t>
            </a:r>
            <a:r>
              <a:rPr lang="zh-CN" altLang="en-US" dirty="0" smtClean="0">
                <a:latin typeface="微软雅黑" pitchFamily="34" charset="-122"/>
                <a:ea typeface="微软雅黑" pitchFamily="34" charset="-122"/>
              </a:rPr>
              <a:t>。疫情主要分布在江浙沪皖一带。</a:t>
            </a:r>
            <a:endParaRPr lang="zh-CN" altLang="en-US" dirty="0">
              <a:latin typeface="微软雅黑" pitchFamily="34" charset="-122"/>
              <a:ea typeface="微软雅黑" pitchFamily="34" charset="-122"/>
            </a:endParaRPr>
          </a:p>
        </p:txBody>
      </p:sp>
      <p:sp>
        <p:nvSpPr>
          <p:cNvPr id="10" name="内容占位符 9"/>
          <p:cNvSpPr>
            <a:spLocks noGrp="1"/>
          </p:cNvSpPr>
          <p:nvPr>
            <p:ph sz="half" idx="2"/>
          </p:nvPr>
        </p:nvSpPr>
        <p:spPr/>
        <p:txBody>
          <a:bodyPr/>
          <a:lstStyle/>
          <a:p>
            <a:endParaRPr lang="zh-CN" altLang="en-US"/>
          </a:p>
        </p:txBody>
      </p:sp>
      <p:pic>
        <p:nvPicPr>
          <p:cNvPr id="11267" name="Picture 3" descr="C:\Users\Administrator\Desktop\W02013040545151302885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5976" y="1556792"/>
            <a:ext cx="4608512" cy="48245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030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3600" dirty="0" smtClean="0">
                <a:latin typeface="微软雅黑" pitchFamily="34" charset="-122"/>
                <a:ea typeface="微软雅黑" pitchFamily="34" charset="-122"/>
              </a:rPr>
              <a:t>现对</a:t>
            </a:r>
            <a:r>
              <a:rPr lang="zh-CN" altLang="en-US" sz="3600" b="1" dirty="0" smtClean="0">
                <a:latin typeface="微软雅黑" pitchFamily="34" charset="-122"/>
                <a:ea typeface="微软雅黑" pitchFamily="34" charset="-122"/>
              </a:rPr>
              <a:t>“</a:t>
            </a:r>
            <a:r>
              <a:rPr lang="en-US" altLang="zh-CN" sz="3600" b="1" dirty="0" smtClean="0">
                <a:latin typeface="微软雅黑" pitchFamily="34" charset="-122"/>
                <a:ea typeface="微软雅黑" pitchFamily="34" charset="-122"/>
              </a:rPr>
              <a:t>H7N9</a:t>
            </a:r>
            <a:r>
              <a:rPr lang="zh-CN" altLang="en-US" sz="3600" b="1" dirty="0" smtClean="0">
                <a:latin typeface="微软雅黑" pitchFamily="34" charset="-122"/>
                <a:ea typeface="微软雅黑" pitchFamily="34" charset="-122"/>
              </a:rPr>
              <a:t>”禽流感病毒的认识</a:t>
            </a:r>
            <a:endParaRPr lang="zh-CN" altLang="en-US" sz="3600" b="1" dirty="0">
              <a:latin typeface="微软雅黑" pitchFamily="34" charset="-122"/>
              <a:ea typeface="微软雅黑" pitchFamily="34" charset="-122"/>
            </a:endParaRPr>
          </a:p>
        </p:txBody>
      </p:sp>
      <p:sp>
        <p:nvSpPr>
          <p:cNvPr id="3" name="内容占位符 2"/>
          <p:cNvSpPr>
            <a:spLocks noGrp="1"/>
          </p:cNvSpPr>
          <p:nvPr>
            <p:ph sz="half" idx="1"/>
          </p:nvPr>
        </p:nvSpPr>
        <p:spPr>
          <a:xfrm>
            <a:off x="395536" y="1484784"/>
            <a:ext cx="3898776" cy="4525963"/>
          </a:xfrm>
        </p:spPr>
        <p:txBody>
          <a:bodyPr>
            <a:noAutofit/>
          </a:bodyPr>
          <a:lstStyle/>
          <a:p>
            <a:pPr>
              <a:lnSpc>
                <a:spcPct val="170000"/>
              </a:lnSpc>
            </a:pPr>
            <a:r>
              <a:rPr lang="en-US" altLang="zh-CN" sz="2000" dirty="0" smtClean="0">
                <a:latin typeface="微软雅黑" pitchFamily="34" charset="-122"/>
                <a:ea typeface="微软雅黑" pitchFamily="34" charset="-122"/>
              </a:rPr>
              <a:t>H7N9</a:t>
            </a:r>
            <a:r>
              <a:rPr lang="zh-CN" altLang="en-US" sz="2000" dirty="0" smtClean="0">
                <a:latin typeface="微软雅黑" pitchFamily="34" charset="-122"/>
                <a:ea typeface="微软雅黑" pitchFamily="34" charset="-122"/>
              </a:rPr>
              <a:t>禽流感病毒属于甲型流感</a:t>
            </a:r>
            <a:r>
              <a:rPr lang="en-US" altLang="zh-CN" sz="2000" dirty="0" smtClean="0">
                <a:latin typeface="微软雅黑" pitchFamily="34" charset="-122"/>
                <a:ea typeface="微软雅黑" pitchFamily="34" charset="-122"/>
              </a:rPr>
              <a:t>H7</a:t>
            </a:r>
            <a:r>
              <a:rPr lang="zh-CN" altLang="en-US" sz="2000" dirty="0" smtClean="0">
                <a:latin typeface="微软雅黑" pitchFamily="34" charset="-122"/>
                <a:ea typeface="微软雅黑" pitchFamily="34" charset="-122"/>
              </a:rPr>
              <a:t>病毒大类下的一个亚群。</a:t>
            </a:r>
            <a:endParaRPr lang="en-US" altLang="zh-CN" sz="2000" dirty="0" smtClean="0">
              <a:latin typeface="微软雅黑" pitchFamily="34" charset="-122"/>
              <a:ea typeface="微软雅黑" pitchFamily="34" charset="-122"/>
            </a:endParaRPr>
          </a:p>
          <a:p>
            <a:pPr>
              <a:lnSpc>
                <a:spcPct val="170000"/>
              </a:lnSpc>
            </a:pPr>
            <a:r>
              <a:rPr lang="zh-CN" altLang="en-US" sz="2000" dirty="0" smtClean="0">
                <a:latin typeface="微软雅黑" pitchFamily="34" charset="-122"/>
                <a:ea typeface="微软雅黑" pitchFamily="34" charset="-122"/>
              </a:rPr>
              <a:t>现在感染的</a:t>
            </a:r>
            <a:r>
              <a:rPr lang="en-US" altLang="zh-CN" sz="2000" dirty="0" smtClean="0">
                <a:latin typeface="微软雅黑" pitchFamily="34" charset="-122"/>
                <a:ea typeface="微软雅黑" pitchFamily="34" charset="-122"/>
              </a:rPr>
              <a:t>H7N9</a:t>
            </a:r>
            <a:r>
              <a:rPr lang="zh-CN" altLang="en-US" sz="2000" dirty="0" smtClean="0">
                <a:latin typeface="微软雅黑" pitchFamily="34" charset="-122"/>
                <a:ea typeface="微软雅黑" pitchFamily="34" charset="-122"/>
              </a:rPr>
              <a:t>禽流感病毒中国疾控中心发布的基因序列里，该病毒的</a:t>
            </a:r>
            <a:r>
              <a:rPr lang="zh-CN" altLang="en-US" sz="2000" dirty="0" smtClean="0">
                <a:solidFill>
                  <a:srgbClr val="FF0000"/>
                </a:solidFill>
                <a:latin typeface="微软雅黑" pitchFamily="34" charset="-122"/>
                <a:ea typeface="微软雅黑" pitchFamily="34" charset="-122"/>
              </a:rPr>
              <a:t>两个基因片段来自禽类</a:t>
            </a:r>
            <a:r>
              <a:rPr lang="en-US" altLang="zh-CN" sz="2000" dirty="0" smtClean="0">
                <a:solidFill>
                  <a:srgbClr val="FF0000"/>
                </a:solidFill>
                <a:latin typeface="微软雅黑" pitchFamily="34" charset="-122"/>
                <a:ea typeface="微软雅黑" pitchFamily="34" charset="-122"/>
              </a:rPr>
              <a:t>H7N9</a:t>
            </a:r>
            <a:r>
              <a:rPr lang="zh-CN" altLang="en-US" sz="2000" dirty="0" smtClean="0">
                <a:solidFill>
                  <a:srgbClr val="FF0000"/>
                </a:solidFill>
                <a:latin typeface="微软雅黑" pitchFamily="34" charset="-122"/>
                <a:ea typeface="微软雅黑" pitchFamily="34" charset="-122"/>
              </a:rPr>
              <a:t>病毒，另外六个基因片段来源于</a:t>
            </a:r>
            <a:r>
              <a:rPr lang="en-US" altLang="zh-CN" sz="2000" dirty="0" smtClean="0">
                <a:solidFill>
                  <a:srgbClr val="FF0000"/>
                </a:solidFill>
                <a:latin typeface="微软雅黑" pitchFamily="34" charset="-122"/>
                <a:ea typeface="微软雅黑" pitchFamily="34" charset="-122"/>
              </a:rPr>
              <a:t>H9N2</a:t>
            </a:r>
            <a:r>
              <a:rPr lang="zh-CN" altLang="en-US" sz="2000" dirty="0" smtClean="0">
                <a:solidFill>
                  <a:srgbClr val="FF0000"/>
                </a:solidFill>
                <a:latin typeface="微软雅黑" pitchFamily="34" charset="-122"/>
                <a:ea typeface="微软雅黑" pitchFamily="34" charset="-122"/>
              </a:rPr>
              <a:t>病毒。</a:t>
            </a:r>
            <a:endParaRPr lang="en-US" altLang="zh-CN" sz="2000" dirty="0" smtClean="0">
              <a:solidFill>
                <a:srgbClr val="FF0000"/>
              </a:solidFill>
              <a:latin typeface="微软雅黑" pitchFamily="34" charset="-122"/>
              <a:ea typeface="微软雅黑" pitchFamily="34" charset="-122"/>
            </a:endParaRPr>
          </a:p>
        </p:txBody>
      </p:sp>
      <p:pic>
        <p:nvPicPr>
          <p:cNvPr id="5" name="内容占位符 4"/>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860032" y="1052736"/>
            <a:ext cx="3914527" cy="3600400"/>
          </a:xfrm>
        </p:spPr>
      </p:pic>
      <p:sp>
        <p:nvSpPr>
          <p:cNvPr id="6" name="矩形 5"/>
          <p:cNvSpPr/>
          <p:nvPr/>
        </p:nvSpPr>
        <p:spPr>
          <a:xfrm>
            <a:off x="4283968" y="4653136"/>
            <a:ext cx="4572000" cy="1505027"/>
          </a:xfrm>
          <a:prstGeom prst="rect">
            <a:avLst/>
          </a:prstGeom>
        </p:spPr>
        <p:txBody>
          <a:bodyPr>
            <a:spAutoFit/>
          </a:bodyPr>
          <a:lstStyle/>
          <a:p>
            <a:pPr>
              <a:lnSpc>
                <a:spcPct val="170000"/>
              </a:lnSpc>
              <a:buFont typeface="Arial" pitchFamily="34" charset="0"/>
              <a:buChar char="•"/>
            </a:pPr>
            <a:r>
              <a:rPr lang="zh-CN" altLang="en-US" dirty="0" smtClean="0">
                <a:latin typeface="微软雅黑" pitchFamily="34" charset="-122"/>
                <a:ea typeface="微软雅黑" pitchFamily="34" charset="-122"/>
              </a:rPr>
              <a:t> 重配后的</a:t>
            </a:r>
            <a:r>
              <a:rPr lang="en-US" altLang="zh-CN" dirty="0" smtClean="0">
                <a:latin typeface="微软雅黑" pitchFamily="34" charset="-122"/>
                <a:ea typeface="微软雅黑" pitchFamily="34" charset="-122"/>
              </a:rPr>
              <a:t>H7N9</a:t>
            </a:r>
            <a:r>
              <a:rPr lang="zh-CN" altLang="en-US" dirty="0" smtClean="0">
                <a:latin typeface="微软雅黑" pitchFamily="34" charset="-122"/>
                <a:ea typeface="微软雅黑" pitchFamily="34" charset="-122"/>
              </a:rPr>
              <a:t>保留了它的包膜，也就是病毒表面的血凝素</a:t>
            </a:r>
            <a:r>
              <a:rPr lang="en-US" altLang="zh-CN" dirty="0" smtClean="0">
                <a:latin typeface="微软雅黑" pitchFamily="34" charset="-122"/>
                <a:ea typeface="微软雅黑" pitchFamily="34" charset="-122"/>
              </a:rPr>
              <a:t>(H7)</a:t>
            </a:r>
            <a:r>
              <a:rPr lang="zh-CN" altLang="en-US" dirty="0" smtClean="0">
                <a:latin typeface="微软雅黑" pitchFamily="34" charset="-122"/>
                <a:ea typeface="微软雅黑" pitchFamily="34" charset="-122"/>
              </a:rPr>
              <a:t>和神经氨酸酶</a:t>
            </a:r>
            <a:r>
              <a:rPr lang="en-US" altLang="zh-CN" dirty="0" smtClean="0">
                <a:latin typeface="微软雅黑" pitchFamily="34" charset="-122"/>
                <a:ea typeface="微软雅黑" pitchFamily="34" charset="-122"/>
              </a:rPr>
              <a:t>(N9)</a:t>
            </a:r>
            <a:r>
              <a:rPr lang="zh-CN" altLang="en-US" dirty="0" smtClean="0">
                <a:latin typeface="微软雅黑" pitchFamily="34" charset="-122"/>
                <a:ea typeface="微软雅黑" pitchFamily="34" charset="-122"/>
              </a:rPr>
              <a:t>，而内部的</a:t>
            </a:r>
            <a:r>
              <a:rPr lang="en-US" altLang="zh-CN" dirty="0" smtClean="0">
                <a:latin typeface="微软雅黑" pitchFamily="34" charset="-122"/>
                <a:ea typeface="微软雅黑" pitchFamily="34" charset="-122"/>
              </a:rPr>
              <a:t>6</a:t>
            </a:r>
            <a:r>
              <a:rPr lang="zh-CN" altLang="en-US" dirty="0" smtClean="0">
                <a:latin typeface="微软雅黑" pitchFamily="34" charset="-122"/>
                <a:ea typeface="微软雅黑" pitchFamily="34" charset="-122"/>
              </a:rPr>
              <a:t>个基因片段全部来源于</a:t>
            </a:r>
            <a:r>
              <a:rPr lang="en-US" altLang="zh-CN" dirty="0" smtClean="0">
                <a:latin typeface="微软雅黑" pitchFamily="34" charset="-122"/>
                <a:ea typeface="微软雅黑" pitchFamily="34" charset="-122"/>
              </a:rPr>
              <a:t>H9N2</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p:txBody>
      </p:sp>
    </p:spTree>
    <p:extLst>
      <p:ext uri="{BB962C8B-B14F-4D97-AF65-F5344CB8AC3E}">
        <p14:creationId xmlns:p14="http://schemas.microsoft.com/office/powerpoint/2010/main" xmlns="" val="3969296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zh-CN" altLang="en-US" sz="4000" dirty="0" smtClean="0">
                <a:latin typeface="微软雅黑" pitchFamily="34" charset="-122"/>
                <a:ea typeface="微软雅黑" pitchFamily="34" charset="-122"/>
              </a:rPr>
              <a:t>提    要</a:t>
            </a:r>
            <a:endParaRPr lang="zh-CN" altLang="en-US" sz="4000" dirty="0">
              <a:latin typeface="微软雅黑" pitchFamily="34" charset="-122"/>
              <a:ea typeface="微软雅黑" pitchFamily="34" charset="-122"/>
            </a:endParaRPr>
          </a:p>
        </p:txBody>
      </p:sp>
      <p:sp>
        <p:nvSpPr>
          <p:cNvPr id="3" name="内容占位符 2"/>
          <p:cNvSpPr>
            <a:spLocks noGrp="1"/>
          </p:cNvSpPr>
          <p:nvPr>
            <p:ph idx="4294967295"/>
          </p:nvPr>
        </p:nvSpPr>
        <p:spPr>
          <a:xfrm>
            <a:off x="539552" y="1412875"/>
            <a:ext cx="8604448" cy="4525963"/>
          </a:xfrm>
        </p:spPr>
        <p:txBody>
          <a:bodyPr>
            <a:normAutofit/>
          </a:bodyPr>
          <a:lstStyle/>
          <a:p>
            <a:pPr>
              <a:lnSpc>
                <a:spcPct val="150000"/>
              </a:lnSpc>
              <a:spcAft>
                <a:spcPts val="600"/>
              </a:spcAft>
            </a:pPr>
            <a:r>
              <a:rPr lang="zh-CN" altLang="en-US" sz="2800" b="1" dirty="0" smtClean="0">
                <a:latin typeface="微软雅黑" pitchFamily="34" charset="-122"/>
                <a:ea typeface="微软雅黑" pitchFamily="34" charset="-122"/>
              </a:rPr>
              <a:t> </a:t>
            </a:r>
            <a:r>
              <a:rPr lang="zh-CN" altLang="en-US" sz="2800" dirty="0" smtClean="0">
                <a:solidFill>
                  <a:schemeClr val="bg1">
                    <a:lumMod val="85000"/>
                  </a:schemeClr>
                </a:solidFill>
                <a:latin typeface="微软雅黑" pitchFamily="34" charset="-122"/>
                <a:ea typeface="微软雅黑" pitchFamily="34" charset="-122"/>
              </a:rPr>
              <a:t>禽流感情况日报</a:t>
            </a:r>
            <a:endParaRPr lang="en-US" altLang="zh-CN" sz="2800" dirty="0" smtClean="0">
              <a:solidFill>
                <a:schemeClr val="bg1">
                  <a:lumMod val="85000"/>
                </a:schemeClr>
              </a:solidFill>
              <a:latin typeface="微软雅黑" pitchFamily="34" charset="-122"/>
              <a:ea typeface="微软雅黑" pitchFamily="34" charset="-122"/>
            </a:endParaRPr>
          </a:p>
          <a:p>
            <a:pPr>
              <a:lnSpc>
                <a:spcPct val="150000"/>
              </a:lnSpc>
              <a:spcAft>
                <a:spcPts val="600"/>
              </a:spcAft>
            </a:pPr>
            <a:r>
              <a:rPr lang="zh-CN" altLang="en-US" sz="2800" dirty="0" smtClean="0">
                <a:latin typeface="微软雅黑" pitchFamily="34" charset="-122"/>
                <a:ea typeface="微软雅黑" pitchFamily="34" charset="-122"/>
              </a:rPr>
              <a:t>国家卫计委</a:t>
            </a: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人</a:t>
            </a:r>
            <a:r>
              <a:rPr lang="zh-CN" altLang="en-US" sz="2800" dirty="0">
                <a:latin typeface="微软雅黑" pitchFamily="34" charset="-122"/>
                <a:ea typeface="微软雅黑" pitchFamily="34" charset="-122"/>
              </a:rPr>
              <a:t>感染</a:t>
            </a:r>
            <a:r>
              <a:rPr lang="en-US" altLang="zh-CN" sz="2800" dirty="0">
                <a:latin typeface="微软雅黑" pitchFamily="34" charset="-122"/>
                <a:ea typeface="微软雅黑" pitchFamily="34" charset="-122"/>
              </a:rPr>
              <a:t>H7N9</a:t>
            </a:r>
            <a:r>
              <a:rPr lang="zh-CN" altLang="zh-CN" sz="2800" dirty="0">
                <a:latin typeface="微软雅黑" pitchFamily="34" charset="-122"/>
                <a:ea typeface="微软雅黑" pitchFamily="34" charset="-122"/>
              </a:rPr>
              <a:t>禽流感诊疗</a:t>
            </a:r>
            <a:r>
              <a:rPr lang="zh-CN" altLang="zh-CN" sz="2800" dirty="0" smtClean="0">
                <a:latin typeface="微软雅黑" pitchFamily="34" charset="-122"/>
                <a:ea typeface="微软雅黑" pitchFamily="34" charset="-122"/>
              </a:rPr>
              <a:t>方案</a:t>
            </a:r>
            <a:r>
              <a:rPr lang="zh-CN" altLang="en-US" sz="2800" dirty="0" smtClean="0">
                <a:latin typeface="微软雅黑" pitchFamily="34" charset="-122"/>
                <a:ea typeface="微软雅黑" pitchFamily="34" charset="-122"/>
              </a:rPr>
              <a:t>（</a:t>
            </a:r>
            <a:r>
              <a:rPr lang="en-US" altLang="zh-CN" sz="2800" dirty="0" smtClean="0">
                <a:latin typeface="微软雅黑" pitchFamily="34" charset="-122"/>
                <a:ea typeface="微软雅黑" pitchFamily="34" charset="-122"/>
              </a:rPr>
              <a:t>2013</a:t>
            </a:r>
            <a:r>
              <a:rPr lang="zh-CN" altLang="en-US" sz="2800" dirty="0" smtClean="0">
                <a:latin typeface="微软雅黑" pitchFamily="34" charset="-122"/>
                <a:ea typeface="微软雅黑" pitchFamily="34" charset="-122"/>
              </a:rPr>
              <a:t>年第</a:t>
            </a:r>
            <a:r>
              <a:rPr lang="en-US" altLang="zh-CN" sz="2800" dirty="0" smtClean="0">
                <a:latin typeface="微软雅黑" pitchFamily="34" charset="-122"/>
                <a:ea typeface="微软雅黑" pitchFamily="34" charset="-122"/>
              </a:rPr>
              <a:t>1</a:t>
            </a:r>
            <a:r>
              <a:rPr lang="zh-CN" altLang="en-US" sz="2800" dirty="0" smtClean="0">
                <a:latin typeface="微软雅黑" pitchFamily="34" charset="-122"/>
                <a:ea typeface="微软雅黑" pitchFamily="34" charset="-122"/>
              </a:rPr>
              <a:t>版）</a:t>
            </a:r>
            <a:r>
              <a:rPr lang="en-US" altLang="zh-CN" sz="2800" dirty="0" smtClean="0">
                <a:latin typeface="微软雅黑" pitchFamily="34" charset="-122"/>
                <a:ea typeface="微软雅黑" pitchFamily="34" charset="-122"/>
              </a:rPr>
              <a:t>”</a:t>
            </a:r>
          </a:p>
          <a:p>
            <a:pPr>
              <a:lnSpc>
                <a:spcPct val="150000"/>
              </a:lnSpc>
              <a:spcAft>
                <a:spcPts val="600"/>
              </a:spcAft>
            </a:pPr>
            <a:r>
              <a:rPr lang="zh-CN" altLang="zh-CN" sz="2800" b="1" dirty="0" smtClean="0">
                <a:solidFill>
                  <a:schemeClr val="bg1">
                    <a:lumMod val="85000"/>
                  </a:schemeClr>
                </a:solidFill>
              </a:rPr>
              <a:t>如何应用连花清瘟胶囊</a:t>
            </a:r>
            <a:r>
              <a:rPr lang="en-US" altLang="zh-CN" sz="2800" b="1" dirty="0" smtClean="0">
                <a:solidFill>
                  <a:schemeClr val="bg1">
                    <a:lumMod val="85000"/>
                  </a:schemeClr>
                </a:solidFill>
              </a:rPr>
              <a:t>/</a:t>
            </a:r>
            <a:r>
              <a:rPr lang="zh-CN" altLang="zh-CN" sz="2800" b="1" dirty="0" smtClean="0">
                <a:solidFill>
                  <a:schemeClr val="bg1">
                    <a:lumMod val="85000"/>
                  </a:schemeClr>
                </a:solidFill>
              </a:rPr>
              <a:t>颗粒防治禽流感</a:t>
            </a:r>
            <a:endParaRPr lang="zh-CN" altLang="zh-CN" sz="2800" dirty="0" smtClean="0">
              <a:solidFill>
                <a:schemeClr val="bg1">
                  <a:lumMod val="85000"/>
                </a:schemeClr>
              </a:solidFill>
            </a:endParaRPr>
          </a:p>
          <a:p>
            <a:pPr>
              <a:lnSpc>
                <a:spcPct val="150000"/>
              </a:lnSpc>
              <a:spcAft>
                <a:spcPts val="600"/>
              </a:spcAft>
              <a:buNone/>
            </a:pPr>
            <a:endParaRPr lang="en-US" altLang="zh-CN" sz="2800" dirty="0" smtClean="0">
              <a:solidFill>
                <a:schemeClr val="bg1">
                  <a:lumMod val="85000"/>
                </a:schemeClr>
              </a:solidFill>
              <a:latin typeface="微软雅黑" pitchFamily="34" charset="-122"/>
              <a:ea typeface="微软雅黑" pitchFamily="34" charset="-122"/>
            </a:endParaRPr>
          </a:p>
          <a:p>
            <a:pPr>
              <a:lnSpc>
                <a:spcPct val="150000"/>
              </a:lnSpc>
              <a:spcAft>
                <a:spcPts val="600"/>
              </a:spcAft>
            </a:pPr>
            <a:endParaRPr lang="zh-CN" altLang="en-US" sz="2800" dirty="0">
              <a:solidFill>
                <a:schemeClr val="bg1">
                  <a:lumMod val="8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1801638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2800" b="1" dirty="0" smtClean="0">
                <a:latin typeface="微软雅黑" pitchFamily="34" charset="-122"/>
                <a:ea typeface="微软雅黑" pitchFamily="34" charset="-122"/>
              </a:rPr>
              <a:t>现在对</a:t>
            </a:r>
            <a:r>
              <a:rPr lang="en-US" altLang="zh-CN" sz="2800" b="1" dirty="0" smtClean="0">
                <a:latin typeface="微软雅黑" pitchFamily="34" charset="-122"/>
                <a:ea typeface="微软雅黑" pitchFamily="34" charset="-122"/>
              </a:rPr>
              <a:t>H7N9</a:t>
            </a:r>
            <a:r>
              <a:rPr lang="zh-CN" altLang="en-US" sz="2800" b="1" dirty="0" smtClean="0">
                <a:latin typeface="微软雅黑" pitchFamily="34" charset="-122"/>
                <a:ea typeface="微软雅黑" pitchFamily="34" charset="-122"/>
              </a:rPr>
              <a:t>禽流感病毒病原学和流行病学认识</a:t>
            </a:r>
            <a:endParaRPr lang="zh-CN" altLang="en-US" sz="2800" b="1" dirty="0">
              <a:latin typeface="微软雅黑" pitchFamily="34" charset="-122"/>
              <a:ea typeface="微软雅黑" pitchFamily="34" charset="-122"/>
            </a:endParaRPr>
          </a:p>
        </p:txBody>
      </p:sp>
      <p:sp>
        <p:nvSpPr>
          <p:cNvPr id="3" name="内容占位符 2"/>
          <p:cNvSpPr>
            <a:spLocks noGrp="1"/>
          </p:cNvSpPr>
          <p:nvPr>
            <p:ph idx="1"/>
          </p:nvPr>
        </p:nvSpPr>
        <p:spPr>
          <a:xfrm>
            <a:off x="251520" y="1250950"/>
            <a:ext cx="8640960" cy="4525963"/>
          </a:xfrm>
        </p:spPr>
        <p:txBody>
          <a:bodyPr>
            <a:noAutofit/>
          </a:bodyPr>
          <a:lstStyle/>
          <a:p>
            <a:r>
              <a:rPr lang="zh-CN" altLang="en-US" dirty="0" smtClean="0">
                <a:latin typeface="微软雅黑" pitchFamily="34" charset="-122"/>
                <a:ea typeface="微软雅黑" pitchFamily="34" charset="-122"/>
              </a:rPr>
              <a:t>病原学</a:t>
            </a:r>
            <a:endParaRPr lang="en-US" altLang="zh-CN" dirty="0" smtClean="0">
              <a:latin typeface="微软雅黑" pitchFamily="34" charset="-122"/>
              <a:ea typeface="微软雅黑" pitchFamily="34" charset="-122"/>
            </a:endParaRPr>
          </a:p>
          <a:p>
            <a:pPr lvl="1"/>
            <a:r>
              <a:rPr lang="en-US" altLang="zh-CN" dirty="0">
                <a:latin typeface="微软雅黑" pitchFamily="34" charset="-122"/>
                <a:ea typeface="微软雅黑" pitchFamily="34" charset="-122"/>
              </a:rPr>
              <a:t>H7N9</a:t>
            </a:r>
            <a:r>
              <a:rPr lang="zh-CN" altLang="en-US" dirty="0">
                <a:latin typeface="微软雅黑" pitchFamily="34" charset="-122"/>
                <a:ea typeface="微软雅黑" pitchFamily="34" charset="-122"/>
              </a:rPr>
              <a:t>病毒对热敏感，对低温抵抗力强，</a:t>
            </a:r>
            <a:r>
              <a:rPr lang="en-US" altLang="zh-CN" dirty="0" smtClean="0">
                <a:solidFill>
                  <a:srgbClr val="FF0000"/>
                </a:solidFill>
                <a:latin typeface="微软雅黑" pitchFamily="34" charset="-122"/>
                <a:ea typeface="微软雅黑" pitchFamily="34" charset="-122"/>
              </a:rPr>
              <a:t>65</a:t>
            </a:r>
            <a:r>
              <a:rPr lang="en-US" altLang="zh-CN" dirty="0" smtClean="0">
                <a:solidFill>
                  <a:srgbClr val="FF0000"/>
                </a:solidFill>
                <a:latin typeface="宋体"/>
                <a:ea typeface="宋体"/>
              </a:rPr>
              <a:t>℃</a:t>
            </a:r>
            <a:r>
              <a:rPr lang="zh-CN" altLang="en-US" dirty="0" smtClean="0">
                <a:solidFill>
                  <a:srgbClr val="FF0000"/>
                </a:solidFill>
                <a:latin typeface="微软雅黑" pitchFamily="34" charset="-122"/>
                <a:ea typeface="微软雅黑" pitchFamily="34" charset="-122"/>
              </a:rPr>
              <a:t>加热</a:t>
            </a:r>
            <a:r>
              <a:rPr lang="en-US" altLang="zh-CN" dirty="0">
                <a:solidFill>
                  <a:srgbClr val="FF0000"/>
                </a:solidFill>
                <a:latin typeface="微软雅黑" pitchFamily="34" charset="-122"/>
                <a:ea typeface="微软雅黑" pitchFamily="34" charset="-122"/>
              </a:rPr>
              <a:t>30</a:t>
            </a:r>
            <a:r>
              <a:rPr lang="zh-CN" altLang="en-US" dirty="0">
                <a:solidFill>
                  <a:srgbClr val="FF0000"/>
                </a:solidFill>
                <a:latin typeface="微软雅黑" pitchFamily="34" charset="-122"/>
                <a:ea typeface="微软雅黑" pitchFamily="34" charset="-122"/>
              </a:rPr>
              <a:t>分钟或</a:t>
            </a:r>
            <a:r>
              <a:rPr lang="zh-CN" altLang="en-US" dirty="0" smtClean="0">
                <a:solidFill>
                  <a:srgbClr val="FF0000"/>
                </a:solidFill>
                <a:latin typeface="微软雅黑" pitchFamily="34" charset="-122"/>
                <a:ea typeface="微软雅黑" pitchFamily="34" charset="-122"/>
              </a:rPr>
              <a:t>煮沸（</a:t>
            </a:r>
            <a:r>
              <a:rPr lang="en-US" altLang="zh-CN" dirty="0" smtClean="0">
                <a:solidFill>
                  <a:srgbClr val="FF0000"/>
                </a:solidFill>
                <a:latin typeface="微软雅黑" pitchFamily="34" charset="-122"/>
                <a:ea typeface="微软雅黑" pitchFamily="34" charset="-122"/>
              </a:rPr>
              <a:t>100</a:t>
            </a:r>
            <a:r>
              <a:rPr lang="en-US" altLang="zh-CN" dirty="0" smtClean="0">
                <a:solidFill>
                  <a:srgbClr val="FF0000"/>
                </a:solidFill>
                <a:latin typeface="宋体"/>
                <a:ea typeface="宋体"/>
              </a:rPr>
              <a:t>℃</a:t>
            </a:r>
            <a:r>
              <a:rPr lang="zh-CN" altLang="en-US" dirty="0" smtClean="0">
                <a:solidFill>
                  <a:srgbClr val="FF0000"/>
                </a:solidFill>
                <a:latin typeface="宋体"/>
                <a:ea typeface="宋体"/>
              </a:rPr>
              <a:t>）</a:t>
            </a:r>
            <a:r>
              <a:rPr lang="en-US" altLang="zh-CN" dirty="0" smtClean="0">
                <a:solidFill>
                  <a:srgbClr val="FF0000"/>
                </a:solidFill>
                <a:latin typeface="微软雅黑" pitchFamily="34" charset="-122"/>
                <a:ea typeface="微软雅黑" pitchFamily="34" charset="-122"/>
              </a:rPr>
              <a:t>2</a:t>
            </a:r>
            <a:r>
              <a:rPr lang="zh-CN" altLang="en-US" dirty="0">
                <a:solidFill>
                  <a:srgbClr val="FF0000"/>
                </a:solidFill>
                <a:latin typeface="微软雅黑" pitchFamily="34" charset="-122"/>
                <a:ea typeface="微软雅黑" pitchFamily="34" charset="-122"/>
              </a:rPr>
              <a:t>分钟以上可灭活</a:t>
            </a:r>
            <a:r>
              <a:rPr lang="zh-CN" altLang="en-US" dirty="0" smtClean="0">
                <a:solidFill>
                  <a:srgbClr val="FF0000"/>
                </a:solidFill>
                <a:latin typeface="微软雅黑" pitchFamily="34" charset="-122"/>
                <a:ea typeface="微软雅黑" pitchFamily="34" charset="-122"/>
              </a:rPr>
              <a:t>。</a:t>
            </a:r>
            <a:endParaRPr lang="en-US" altLang="zh-CN" dirty="0" smtClean="0">
              <a:solidFill>
                <a:srgbClr val="FF0000"/>
              </a:solidFill>
              <a:latin typeface="微软雅黑" pitchFamily="34" charset="-122"/>
              <a:ea typeface="微软雅黑" pitchFamily="34" charset="-122"/>
            </a:endParaRPr>
          </a:p>
          <a:p>
            <a:r>
              <a:rPr lang="zh-CN" altLang="en-US" dirty="0" smtClean="0">
                <a:latin typeface="微软雅黑" pitchFamily="34" charset="-122"/>
                <a:ea typeface="微软雅黑" pitchFamily="34" charset="-122"/>
              </a:rPr>
              <a:t>传染源</a:t>
            </a:r>
            <a:endParaRPr lang="en-US" altLang="zh-CN" dirty="0" smtClean="0">
              <a:latin typeface="微软雅黑" pitchFamily="34" charset="-122"/>
              <a:ea typeface="微软雅黑" pitchFamily="34" charset="-122"/>
            </a:endParaRPr>
          </a:p>
          <a:p>
            <a:pPr lvl="1"/>
            <a:r>
              <a:rPr lang="zh-CN" altLang="en-US" dirty="0">
                <a:latin typeface="微软雅黑" pitchFamily="34" charset="-122"/>
                <a:ea typeface="微软雅黑" pitchFamily="34" charset="-122"/>
              </a:rPr>
              <a:t>目前尚不</a:t>
            </a:r>
            <a:r>
              <a:rPr lang="zh-CN" altLang="en-US" dirty="0" smtClean="0">
                <a:latin typeface="微软雅黑" pitchFamily="34" charset="-122"/>
                <a:ea typeface="微软雅黑" pitchFamily="34" charset="-122"/>
              </a:rPr>
              <a:t>明确，可能为携带</a:t>
            </a:r>
            <a:r>
              <a:rPr lang="en-US" altLang="zh-CN" dirty="0" smtClean="0">
                <a:latin typeface="微软雅黑" pitchFamily="34" charset="-122"/>
                <a:ea typeface="微软雅黑" pitchFamily="34" charset="-122"/>
              </a:rPr>
              <a:t>H7N9</a:t>
            </a:r>
            <a:r>
              <a:rPr lang="zh-CN" altLang="en-US" dirty="0" smtClean="0">
                <a:latin typeface="微软雅黑" pitchFamily="34" charset="-122"/>
                <a:ea typeface="微软雅黑" pitchFamily="34" charset="-122"/>
              </a:rPr>
              <a:t>病毒的禽类及其分泌物或排泄物。</a:t>
            </a:r>
            <a:endParaRPr lang="en-US" altLang="zh-CN" dirty="0" smtClean="0">
              <a:latin typeface="微软雅黑" pitchFamily="34" charset="-122"/>
              <a:ea typeface="微软雅黑" pitchFamily="34" charset="-122"/>
            </a:endParaRPr>
          </a:p>
          <a:p>
            <a:r>
              <a:rPr lang="zh-CN" altLang="en-US" dirty="0">
                <a:latin typeface="微软雅黑" pitchFamily="34" charset="-122"/>
                <a:ea typeface="微软雅黑" pitchFamily="34" charset="-122"/>
              </a:rPr>
              <a:t>传播</a:t>
            </a:r>
            <a:r>
              <a:rPr lang="zh-CN" altLang="en-US" dirty="0" smtClean="0">
                <a:latin typeface="微软雅黑" pitchFamily="34" charset="-122"/>
                <a:ea typeface="微软雅黑" pitchFamily="34" charset="-122"/>
              </a:rPr>
              <a:t>途径</a:t>
            </a:r>
            <a:endParaRPr lang="en-US" altLang="zh-CN" dirty="0" smtClean="0">
              <a:latin typeface="微软雅黑" pitchFamily="34" charset="-122"/>
              <a:ea typeface="微软雅黑" pitchFamily="34" charset="-122"/>
            </a:endParaRPr>
          </a:p>
          <a:p>
            <a:pPr lvl="1"/>
            <a:r>
              <a:rPr lang="zh-CN" altLang="en-US" dirty="0">
                <a:solidFill>
                  <a:srgbClr val="FF0000"/>
                </a:solidFill>
                <a:latin typeface="微软雅黑" pitchFamily="34" charset="-122"/>
                <a:ea typeface="微软雅黑" pitchFamily="34" charset="-122"/>
              </a:rPr>
              <a:t>经</a:t>
            </a:r>
            <a:r>
              <a:rPr lang="zh-CN" altLang="en-US" dirty="0" smtClean="0">
                <a:solidFill>
                  <a:srgbClr val="FF0000"/>
                </a:solidFill>
                <a:latin typeface="微软雅黑" pitchFamily="34" charset="-122"/>
                <a:ea typeface="微软雅黑" pitchFamily="34" charset="-122"/>
              </a:rPr>
              <a:t>呼吸道传播，也可通过密切接触感染的禽类等被感染。</a:t>
            </a:r>
            <a:r>
              <a:rPr lang="zh-CN" altLang="en-US" dirty="0" smtClean="0">
                <a:latin typeface="微软雅黑" pitchFamily="34" charset="-122"/>
                <a:ea typeface="微软雅黑" pitchFamily="34" charset="-122"/>
              </a:rPr>
              <a:t>直接接触病毒也可被感染。现尚无人与人之间传播的确切证据。</a:t>
            </a:r>
            <a:endParaRPr lang="en-US" altLang="zh-CN" dirty="0" smtClean="0">
              <a:latin typeface="微软雅黑" pitchFamily="34" charset="-122"/>
              <a:ea typeface="微软雅黑" pitchFamily="34" charset="-122"/>
            </a:endParaRPr>
          </a:p>
          <a:p>
            <a:r>
              <a:rPr lang="zh-CN" altLang="en-US" dirty="0">
                <a:latin typeface="微软雅黑" pitchFamily="34" charset="-122"/>
                <a:ea typeface="微软雅黑" pitchFamily="34" charset="-122"/>
              </a:rPr>
              <a:t>易感人</a:t>
            </a:r>
            <a:r>
              <a:rPr lang="zh-CN" altLang="en-US" dirty="0" smtClean="0">
                <a:latin typeface="微软雅黑" pitchFamily="34" charset="-122"/>
                <a:ea typeface="微软雅黑" pitchFamily="34" charset="-122"/>
              </a:rPr>
              <a:t>群</a:t>
            </a:r>
            <a:endParaRPr lang="en-US" altLang="zh-CN" dirty="0" smtClean="0">
              <a:latin typeface="微软雅黑" pitchFamily="34" charset="-122"/>
              <a:ea typeface="微软雅黑" pitchFamily="34" charset="-122"/>
            </a:endParaRPr>
          </a:p>
          <a:p>
            <a:pPr lvl="1"/>
            <a:r>
              <a:rPr lang="zh-CN" altLang="zh-CN" dirty="0">
                <a:latin typeface="微软雅黑" pitchFamily="34" charset="-122"/>
                <a:ea typeface="微软雅黑" pitchFamily="34" charset="-122"/>
              </a:rPr>
              <a:t>目前尚无确切证据显示人类对</a:t>
            </a:r>
            <a:r>
              <a:rPr lang="en-US" altLang="zh-CN" dirty="0">
                <a:latin typeface="微软雅黑" pitchFamily="34" charset="-122"/>
                <a:ea typeface="微软雅黑" pitchFamily="34" charset="-122"/>
              </a:rPr>
              <a:t>H7N9</a:t>
            </a:r>
            <a:r>
              <a:rPr lang="zh-CN" altLang="zh-CN" dirty="0">
                <a:latin typeface="微软雅黑" pitchFamily="34" charset="-122"/>
                <a:ea typeface="微软雅黑" pitchFamily="34" charset="-122"/>
              </a:rPr>
              <a:t>禽流感病毒易感。现有确诊病例均为成人</a:t>
            </a:r>
            <a:r>
              <a:rPr lang="zh-CN" altLang="zh-CN"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高危人群</a:t>
            </a:r>
            <a:endParaRPr lang="en-US" altLang="zh-CN" dirty="0" smtClean="0">
              <a:latin typeface="微软雅黑" pitchFamily="34" charset="-122"/>
              <a:ea typeface="微软雅黑" pitchFamily="34" charset="-122"/>
            </a:endParaRPr>
          </a:p>
          <a:p>
            <a:pPr lvl="1"/>
            <a:r>
              <a:rPr lang="zh-CN" altLang="zh-CN" dirty="0">
                <a:latin typeface="微软雅黑" pitchFamily="34" charset="-122"/>
                <a:ea typeface="微软雅黑" pitchFamily="34" charset="-122"/>
              </a:rPr>
              <a:t>现阶段主要是从事禽类养殖、销售、宰杀、加工业者，以及在发病前</a:t>
            </a:r>
            <a:r>
              <a:rPr lang="en-US" altLang="zh-CN" dirty="0">
                <a:latin typeface="微软雅黑" pitchFamily="34" charset="-122"/>
                <a:ea typeface="微软雅黑" pitchFamily="34" charset="-122"/>
              </a:rPr>
              <a:t>1</a:t>
            </a:r>
            <a:r>
              <a:rPr lang="zh-CN" altLang="zh-CN" dirty="0">
                <a:latin typeface="微软雅黑" pitchFamily="34" charset="-122"/>
                <a:ea typeface="微软雅黑" pitchFamily="34" charset="-122"/>
              </a:rPr>
              <a:t>周内接触过禽类者</a:t>
            </a:r>
            <a:r>
              <a:rPr lang="zh-CN" altLang="zh-CN"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p:txBody>
      </p:sp>
    </p:spTree>
    <p:extLst>
      <p:ext uri="{BB962C8B-B14F-4D97-AF65-F5344CB8AC3E}">
        <p14:creationId xmlns:p14="http://schemas.microsoft.com/office/powerpoint/2010/main" xmlns="" val="3261887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3600" dirty="0" smtClean="0">
                <a:latin typeface="微软雅黑" pitchFamily="34" charset="-122"/>
                <a:ea typeface="微软雅黑" pitchFamily="34" charset="-122"/>
              </a:rPr>
              <a:t>目前感染</a:t>
            </a:r>
            <a:r>
              <a:rPr lang="en-US" altLang="zh-CN" sz="3600" b="1" dirty="0" smtClean="0">
                <a:latin typeface="微软雅黑" pitchFamily="34" charset="-122"/>
                <a:ea typeface="微软雅黑" pitchFamily="34" charset="-122"/>
              </a:rPr>
              <a:t>H7N9</a:t>
            </a:r>
            <a:r>
              <a:rPr lang="zh-CN" altLang="en-US" sz="3600" b="1" dirty="0" smtClean="0">
                <a:latin typeface="微软雅黑" pitchFamily="34" charset="-122"/>
                <a:ea typeface="微软雅黑" pitchFamily="34" charset="-122"/>
              </a:rPr>
              <a:t>禽流感病毒临床表现</a:t>
            </a:r>
            <a:endParaRPr lang="zh-CN" altLang="en-US" sz="3600" b="1" dirty="0">
              <a:latin typeface="微软雅黑" pitchFamily="34" charset="-122"/>
              <a:ea typeface="微软雅黑" pitchFamily="34" charset="-122"/>
            </a:endParaRPr>
          </a:p>
        </p:txBody>
      </p:sp>
      <p:sp>
        <p:nvSpPr>
          <p:cNvPr id="3" name="内容占位符 2"/>
          <p:cNvSpPr>
            <a:spLocks noGrp="1"/>
          </p:cNvSpPr>
          <p:nvPr>
            <p:ph idx="1"/>
          </p:nvPr>
        </p:nvSpPr>
        <p:spPr>
          <a:xfrm>
            <a:off x="457200" y="1484784"/>
            <a:ext cx="8229600" cy="4641379"/>
          </a:xfrm>
        </p:spPr>
        <p:txBody>
          <a:bodyPr>
            <a:noAutofit/>
          </a:bodyPr>
          <a:lstStyle/>
          <a:p>
            <a:r>
              <a:rPr lang="zh-CN" altLang="en-US" sz="2400" dirty="0">
                <a:latin typeface="微软雅黑" pitchFamily="34" charset="-122"/>
                <a:ea typeface="微软雅黑" pitchFamily="34" charset="-122"/>
              </a:rPr>
              <a:t>潜伏期</a:t>
            </a:r>
          </a:p>
          <a:p>
            <a:pPr lvl="1"/>
            <a:r>
              <a:rPr lang="zh-CN" altLang="en-US" sz="2000" dirty="0">
                <a:latin typeface="微软雅黑" pitchFamily="34" charset="-122"/>
                <a:ea typeface="微软雅黑" pitchFamily="34" charset="-122"/>
              </a:rPr>
              <a:t>人感染Ｈ７Ｎ９禽流感潜伏期一般为</a:t>
            </a:r>
            <a:r>
              <a:rPr lang="zh-CN" altLang="en-US" sz="2000" dirty="0">
                <a:solidFill>
                  <a:srgbClr val="FF0000"/>
                </a:solidFill>
                <a:latin typeface="微软雅黑" pitchFamily="34" charset="-122"/>
                <a:ea typeface="微软雅黑" pitchFamily="34" charset="-122"/>
              </a:rPr>
              <a:t>７天</a:t>
            </a:r>
            <a:r>
              <a:rPr lang="zh-CN" altLang="en-US" sz="2000" dirty="0">
                <a:latin typeface="微软雅黑" pitchFamily="34" charset="-122"/>
                <a:ea typeface="微软雅黑" pitchFamily="34" charset="-122"/>
              </a:rPr>
              <a:t>以内</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临床表现</a:t>
            </a:r>
            <a:endParaRPr lang="en-US" altLang="zh-CN" sz="2400" dirty="0" smtClean="0">
              <a:latin typeface="微软雅黑" pitchFamily="34" charset="-122"/>
              <a:ea typeface="微软雅黑" pitchFamily="34" charset="-122"/>
            </a:endParaRPr>
          </a:p>
          <a:p>
            <a:pPr>
              <a:buNone/>
            </a:pPr>
            <a:r>
              <a:rPr lang="zh-CN" altLang="en-US" sz="2400" dirty="0" smtClean="0"/>
              <a:t>  </a:t>
            </a:r>
            <a:r>
              <a:rPr lang="en-US" altLang="zh-CN" sz="2400" dirty="0" smtClean="0"/>
              <a:t>-  </a:t>
            </a:r>
            <a:r>
              <a:rPr lang="zh-CN" altLang="zh-CN" dirty="0" smtClean="0">
                <a:latin typeface="微软雅黑" pitchFamily="34" charset="-122"/>
                <a:ea typeface="微软雅黑" pitchFamily="34" charset="-122"/>
              </a:rPr>
              <a:t>患者一般表现为流感样症状，如发热，咳嗽，少痰，可伴有头痛、肌肉酸痛和全身不适。重症患者病情发展迅速，表现为重症肺炎，体温大多持续在</a:t>
            </a:r>
            <a:r>
              <a:rPr lang="en-US" altLang="zh-CN" dirty="0" smtClean="0">
                <a:latin typeface="微软雅黑" pitchFamily="34" charset="-122"/>
                <a:ea typeface="微软雅黑" pitchFamily="34" charset="-122"/>
              </a:rPr>
              <a:t>39</a:t>
            </a:r>
            <a:r>
              <a:rPr lang="zh-CN" altLang="zh-CN" dirty="0" smtClean="0">
                <a:latin typeface="微软雅黑" pitchFamily="34" charset="-122"/>
                <a:ea typeface="微软雅黑" pitchFamily="34" charset="-122"/>
              </a:rPr>
              <a:t>℃以上，出现呼吸困难，可伴有咯血痰；可快速进展出现急性呼吸窘迫综合征、纵隔气肿、脓毒症、休克、意识障碍及急性肾损伤等。</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预后</a:t>
            </a:r>
            <a:endParaRPr lang="en-US" altLang="zh-CN" sz="2400" dirty="0" smtClean="0">
              <a:latin typeface="微软雅黑" pitchFamily="34" charset="-122"/>
              <a:ea typeface="微软雅黑" pitchFamily="34" charset="-122"/>
            </a:endParaRPr>
          </a:p>
          <a:p>
            <a:pPr lvl="1">
              <a:lnSpc>
                <a:spcPct val="120000"/>
              </a:lnSpc>
            </a:pPr>
            <a:r>
              <a:rPr lang="zh-CN" altLang="zh-CN" sz="2000" dirty="0" smtClean="0">
                <a:latin typeface="微软雅黑" pitchFamily="34" charset="-122"/>
                <a:ea typeface="微软雅黑" pitchFamily="34" charset="-122"/>
              </a:rPr>
              <a:t>人</a:t>
            </a:r>
            <a:r>
              <a:rPr lang="zh-CN" altLang="zh-CN" sz="2000" dirty="0">
                <a:latin typeface="微软雅黑" pitchFamily="34" charset="-122"/>
                <a:ea typeface="微软雅黑" pitchFamily="34" charset="-122"/>
              </a:rPr>
              <a:t>感染</a:t>
            </a:r>
            <a:r>
              <a:rPr lang="en-US" altLang="zh-CN" sz="2000" dirty="0">
                <a:latin typeface="微软雅黑" pitchFamily="34" charset="-122"/>
                <a:ea typeface="微软雅黑" pitchFamily="34" charset="-122"/>
              </a:rPr>
              <a:t>H7N9</a:t>
            </a:r>
            <a:r>
              <a:rPr lang="zh-CN" altLang="zh-CN" sz="2000" dirty="0">
                <a:latin typeface="微软雅黑" pitchFamily="34" charset="-122"/>
                <a:ea typeface="微软雅黑" pitchFamily="34" charset="-122"/>
              </a:rPr>
              <a:t>禽流感重症患者预后差。影响预后的因素可能包括患者年龄、基础疾病、合并症等。</a:t>
            </a:r>
            <a:endParaRPr lang="zh-CN" altLang="en-US" sz="20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xmlns="" val="2634576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25413"/>
            <a:ext cx="9144000" cy="608012"/>
          </a:xfrm>
        </p:spPr>
        <p:txBody>
          <a:bodyPr>
            <a:noAutofit/>
          </a:bodyPr>
          <a:lstStyle/>
          <a:p>
            <a:pPr algn="ctr"/>
            <a:r>
              <a:rPr lang="zh-CN" altLang="en-US" sz="2800" b="1" dirty="0" smtClean="0">
                <a:latin typeface="微软雅黑" pitchFamily="34" charset="-122"/>
                <a:ea typeface="微软雅黑" pitchFamily="34" charset="-122"/>
              </a:rPr>
              <a:t>人感染</a:t>
            </a:r>
            <a:r>
              <a:rPr lang="en-US" altLang="zh-CN" sz="2800" b="1" dirty="0">
                <a:latin typeface="微软雅黑" pitchFamily="34" charset="-122"/>
                <a:ea typeface="微软雅黑" pitchFamily="34" charset="-122"/>
              </a:rPr>
              <a:t>H7N9</a:t>
            </a:r>
            <a:r>
              <a:rPr lang="zh-CN" altLang="zh-CN" sz="2800" b="1" dirty="0">
                <a:latin typeface="微软雅黑" pitchFamily="34" charset="-122"/>
                <a:ea typeface="微软雅黑" pitchFamily="34" charset="-122"/>
              </a:rPr>
              <a:t>禽流感诊疗</a:t>
            </a:r>
            <a:r>
              <a:rPr lang="zh-CN" altLang="zh-CN" sz="2800" b="1" dirty="0" smtClean="0">
                <a:latin typeface="微软雅黑" pitchFamily="34" charset="-122"/>
                <a:ea typeface="微软雅黑" pitchFamily="34" charset="-122"/>
              </a:rPr>
              <a:t>方案</a:t>
            </a:r>
            <a:r>
              <a:rPr lang="zh-CN" altLang="en-US" sz="2800" dirty="0" smtClean="0">
                <a:latin typeface="微软雅黑" pitchFamily="34" charset="-122"/>
                <a:ea typeface="微软雅黑" pitchFamily="34" charset="-122"/>
              </a:rPr>
              <a:t>中医药预防和治疗推荐</a:t>
            </a:r>
            <a:endParaRPr lang="zh-CN" altLang="en-US" sz="2800" b="1" dirty="0">
              <a:latin typeface="微软雅黑" pitchFamily="34" charset="-122"/>
              <a:ea typeface="微软雅黑" pitchFamily="34" charset="-122"/>
            </a:endParaRPr>
          </a:p>
        </p:txBody>
      </p:sp>
      <p:sp>
        <p:nvSpPr>
          <p:cNvPr id="4" name="内容占位符 3"/>
          <p:cNvSpPr>
            <a:spLocks noGrp="1"/>
          </p:cNvSpPr>
          <p:nvPr>
            <p:ph sz="half" idx="1"/>
          </p:nvPr>
        </p:nvSpPr>
        <p:spPr>
          <a:xfrm>
            <a:off x="575048" y="4746619"/>
            <a:ext cx="8568952" cy="4222762"/>
          </a:xfrm>
        </p:spPr>
        <p:txBody>
          <a:bodyPr/>
          <a:lstStyle/>
          <a:p>
            <a:pPr>
              <a:lnSpc>
                <a:spcPct val="150000"/>
              </a:lnSpc>
            </a:pPr>
            <a:r>
              <a:rPr lang="zh-CN" altLang="zh-CN" sz="2400" b="1" dirty="0">
                <a:latin typeface="微软雅黑" pitchFamily="34" charset="-122"/>
                <a:ea typeface="微软雅黑" pitchFamily="34" charset="-122"/>
              </a:rPr>
              <a:t>连花清</a:t>
            </a:r>
            <a:r>
              <a:rPr lang="zh-CN" altLang="zh-CN" sz="2400" b="1" dirty="0" smtClean="0">
                <a:latin typeface="微软雅黑" pitchFamily="34" charset="-122"/>
                <a:ea typeface="微软雅黑" pitchFamily="34" charset="-122"/>
              </a:rPr>
              <a:t>瘟</a:t>
            </a:r>
            <a:r>
              <a:rPr lang="zh-CN" altLang="en-US" sz="2400" b="1" dirty="0" smtClean="0">
                <a:latin typeface="微软雅黑" pitchFamily="34" charset="-122"/>
                <a:ea typeface="微软雅黑" pitchFamily="34" charset="-122"/>
              </a:rPr>
              <a:t>为</a:t>
            </a:r>
            <a:r>
              <a:rPr lang="zh-CN" altLang="en-US" sz="2400" dirty="0" smtClean="0">
                <a:latin typeface="微软雅黑" pitchFamily="34" charset="-122"/>
                <a:ea typeface="微软雅黑" pitchFamily="34" charset="-122"/>
              </a:rPr>
              <a:t>卫计委</a:t>
            </a:r>
            <a:r>
              <a:rPr lang="en-US" altLang="zh-CN"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人感染</a:t>
            </a:r>
            <a:r>
              <a:rPr lang="en-US" altLang="zh-CN" sz="2400" dirty="0">
                <a:latin typeface="微软雅黑" pitchFamily="34" charset="-122"/>
                <a:ea typeface="微软雅黑" pitchFamily="34" charset="-122"/>
              </a:rPr>
              <a:t>H7N9</a:t>
            </a:r>
            <a:r>
              <a:rPr lang="zh-CN" altLang="en-US" sz="2400" dirty="0">
                <a:latin typeface="微软雅黑" pitchFamily="34" charset="-122"/>
                <a:ea typeface="微软雅黑" pitchFamily="34" charset="-122"/>
              </a:rPr>
              <a:t>禽流感诊疗</a:t>
            </a:r>
            <a:r>
              <a:rPr lang="zh-CN" altLang="en-US" sz="2400" dirty="0" smtClean="0">
                <a:latin typeface="微软雅黑" pitchFamily="34" charset="-122"/>
                <a:ea typeface="微软雅黑" pitchFamily="34" charset="-122"/>
              </a:rPr>
              <a:t>方案</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2013</a:t>
            </a:r>
            <a:r>
              <a:rPr lang="zh-CN" altLang="zh-CN" sz="2400" dirty="0">
                <a:latin typeface="微软雅黑" pitchFamily="34" charset="-122"/>
                <a:ea typeface="微软雅黑" pitchFamily="34" charset="-122"/>
              </a:rPr>
              <a:t>年第</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版）</a:t>
            </a:r>
            <a:r>
              <a:rPr lang="en-US" altLang="zh-CN"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中</a:t>
            </a:r>
            <a:r>
              <a:rPr lang="zh-CN" altLang="en-US" sz="2400" dirty="0" smtClean="0">
                <a:latin typeface="微软雅黑" pitchFamily="34" charset="-122"/>
                <a:ea typeface="微软雅黑" pitchFamily="34" charset="-122"/>
              </a:rPr>
              <a:t>推荐</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预防和治疗用药</a:t>
            </a:r>
            <a:endParaRPr lang="en-US" altLang="zh-CN" sz="2400" dirty="0">
              <a:latin typeface="微软雅黑" pitchFamily="34" charset="-122"/>
              <a:ea typeface="微软雅黑" pitchFamily="34" charset="-122"/>
            </a:endParaRPr>
          </a:p>
        </p:txBody>
      </p:sp>
      <p:pic>
        <p:nvPicPr>
          <p:cNvPr id="33794" name="Picture 2" descr="C:\Users\Administrator.ZGC-20120920SYN\Desktop\CCTV2 h7n9.jpg"/>
          <p:cNvPicPr>
            <a:picLocks noChangeAspect="1" noChangeArrowheads="1"/>
          </p:cNvPicPr>
          <p:nvPr/>
        </p:nvPicPr>
        <p:blipFill>
          <a:blip r:embed="rId2" cstate="print"/>
          <a:srcRect l="3272" t="2756" r="4941" b="13292"/>
          <a:stretch>
            <a:fillRect/>
          </a:stretch>
        </p:blipFill>
        <p:spPr bwMode="auto">
          <a:xfrm>
            <a:off x="611560" y="908720"/>
            <a:ext cx="7920880" cy="3672408"/>
          </a:xfrm>
          <a:prstGeom prst="rect">
            <a:avLst/>
          </a:prstGeom>
          <a:noFill/>
        </p:spPr>
      </p:pic>
    </p:spTree>
    <p:extLst>
      <p:ext uri="{BB962C8B-B14F-4D97-AF65-F5344CB8AC3E}">
        <p14:creationId xmlns:p14="http://schemas.microsoft.com/office/powerpoint/2010/main" xmlns="" val="844047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algn="ctr"/>
            <a:r>
              <a:rPr lang="zh-CN" altLang="en-US" sz="4000" dirty="0" smtClean="0">
                <a:latin typeface="微软雅黑" pitchFamily="34" charset="-122"/>
                <a:ea typeface="微软雅黑" pitchFamily="34" charset="-122"/>
              </a:rPr>
              <a:t>提    要</a:t>
            </a:r>
            <a:endParaRPr lang="zh-CN" altLang="en-US" sz="4000" dirty="0">
              <a:latin typeface="微软雅黑" pitchFamily="34" charset="-122"/>
              <a:ea typeface="微软雅黑" pitchFamily="34" charset="-122"/>
            </a:endParaRPr>
          </a:p>
        </p:txBody>
      </p:sp>
      <p:sp>
        <p:nvSpPr>
          <p:cNvPr id="3" name="内容占位符 2"/>
          <p:cNvSpPr>
            <a:spLocks noGrp="1"/>
          </p:cNvSpPr>
          <p:nvPr>
            <p:ph idx="4294967295"/>
          </p:nvPr>
        </p:nvSpPr>
        <p:spPr>
          <a:xfrm>
            <a:off x="539552" y="1412875"/>
            <a:ext cx="8604448" cy="4525963"/>
          </a:xfrm>
        </p:spPr>
        <p:txBody>
          <a:bodyPr>
            <a:normAutofit/>
          </a:bodyPr>
          <a:lstStyle/>
          <a:p>
            <a:pPr>
              <a:lnSpc>
                <a:spcPct val="150000"/>
              </a:lnSpc>
              <a:spcAft>
                <a:spcPts val="600"/>
              </a:spcAft>
            </a:pPr>
            <a:r>
              <a:rPr lang="zh-CN" altLang="en-US" sz="2800" b="1" dirty="0" smtClean="0">
                <a:latin typeface="微软雅黑" pitchFamily="34" charset="-122"/>
                <a:ea typeface="微软雅黑" pitchFamily="34" charset="-122"/>
              </a:rPr>
              <a:t> </a:t>
            </a:r>
            <a:r>
              <a:rPr lang="zh-CN" altLang="en-US" sz="2800" dirty="0" smtClean="0">
                <a:solidFill>
                  <a:schemeClr val="bg1">
                    <a:lumMod val="85000"/>
                  </a:schemeClr>
                </a:solidFill>
                <a:latin typeface="微软雅黑" pitchFamily="34" charset="-122"/>
                <a:ea typeface="微软雅黑" pitchFamily="34" charset="-122"/>
              </a:rPr>
              <a:t>禽流感情况日报</a:t>
            </a:r>
            <a:endParaRPr lang="en-US" altLang="zh-CN" sz="2800" dirty="0" smtClean="0">
              <a:solidFill>
                <a:schemeClr val="bg1">
                  <a:lumMod val="85000"/>
                </a:schemeClr>
              </a:solidFill>
              <a:latin typeface="微软雅黑" pitchFamily="34" charset="-122"/>
              <a:ea typeface="微软雅黑" pitchFamily="34" charset="-122"/>
            </a:endParaRPr>
          </a:p>
          <a:p>
            <a:pPr>
              <a:lnSpc>
                <a:spcPct val="150000"/>
              </a:lnSpc>
              <a:spcAft>
                <a:spcPts val="600"/>
              </a:spcAft>
            </a:pPr>
            <a:r>
              <a:rPr lang="zh-CN" altLang="en-US" sz="2800" dirty="0" smtClean="0">
                <a:solidFill>
                  <a:schemeClr val="bg1">
                    <a:lumMod val="85000"/>
                  </a:schemeClr>
                </a:solidFill>
                <a:latin typeface="微软雅黑" pitchFamily="34" charset="-122"/>
                <a:ea typeface="微软雅黑" pitchFamily="34" charset="-122"/>
              </a:rPr>
              <a:t>国家卫计委</a:t>
            </a:r>
            <a:r>
              <a:rPr lang="en-US" altLang="zh-CN" sz="2800" dirty="0" smtClean="0">
                <a:solidFill>
                  <a:schemeClr val="bg1">
                    <a:lumMod val="85000"/>
                  </a:schemeClr>
                </a:solidFill>
                <a:latin typeface="微软雅黑" pitchFamily="34" charset="-122"/>
                <a:ea typeface="微软雅黑" pitchFamily="34" charset="-122"/>
              </a:rPr>
              <a:t>“</a:t>
            </a:r>
            <a:r>
              <a:rPr lang="zh-CN" altLang="en-US" sz="2800" dirty="0" smtClean="0">
                <a:solidFill>
                  <a:schemeClr val="bg1">
                    <a:lumMod val="85000"/>
                  </a:schemeClr>
                </a:solidFill>
                <a:latin typeface="微软雅黑" pitchFamily="34" charset="-122"/>
                <a:ea typeface="微软雅黑" pitchFamily="34" charset="-122"/>
              </a:rPr>
              <a:t>人</a:t>
            </a:r>
            <a:r>
              <a:rPr lang="zh-CN" altLang="en-US" sz="2800" dirty="0">
                <a:solidFill>
                  <a:schemeClr val="bg1">
                    <a:lumMod val="85000"/>
                  </a:schemeClr>
                </a:solidFill>
                <a:latin typeface="微软雅黑" pitchFamily="34" charset="-122"/>
                <a:ea typeface="微软雅黑" pitchFamily="34" charset="-122"/>
              </a:rPr>
              <a:t>感染</a:t>
            </a:r>
            <a:r>
              <a:rPr lang="en-US" altLang="zh-CN" sz="2800" dirty="0">
                <a:solidFill>
                  <a:schemeClr val="bg1">
                    <a:lumMod val="85000"/>
                  </a:schemeClr>
                </a:solidFill>
                <a:latin typeface="微软雅黑" pitchFamily="34" charset="-122"/>
                <a:ea typeface="微软雅黑" pitchFamily="34" charset="-122"/>
              </a:rPr>
              <a:t>H7N9</a:t>
            </a:r>
            <a:r>
              <a:rPr lang="zh-CN" altLang="zh-CN" sz="2800" dirty="0">
                <a:solidFill>
                  <a:schemeClr val="bg1">
                    <a:lumMod val="85000"/>
                  </a:schemeClr>
                </a:solidFill>
                <a:latin typeface="微软雅黑" pitchFamily="34" charset="-122"/>
                <a:ea typeface="微软雅黑" pitchFamily="34" charset="-122"/>
              </a:rPr>
              <a:t>禽流感诊疗</a:t>
            </a:r>
            <a:r>
              <a:rPr lang="zh-CN" altLang="zh-CN" sz="2800" dirty="0" smtClean="0">
                <a:solidFill>
                  <a:schemeClr val="bg1">
                    <a:lumMod val="85000"/>
                  </a:schemeClr>
                </a:solidFill>
                <a:latin typeface="微软雅黑" pitchFamily="34" charset="-122"/>
                <a:ea typeface="微软雅黑" pitchFamily="34" charset="-122"/>
              </a:rPr>
              <a:t>方案</a:t>
            </a:r>
            <a:r>
              <a:rPr lang="zh-CN" altLang="en-US" sz="2800" dirty="0" smtClean="0">
                <a:solidFill>
                  <a:schemeClr val="bg1">
                    <a:lumMod val="85000"/>
                  </a:schemeClr>
                </a:solidFill>
                <a:latin typeface="微软雅黑" pitchFamily="34" charset="-122"/>
                <a:ea typeface="微软雅黑" pitchFamily="34" charset="-122"/>
              </a:rPr>
              <a:t>（</a:t>
            </a:r>
            <a:r>
              <a:rPr lang="en-US" altLang="zh-CN" sz="2800" dirty="0" smtClean="0">
                <a:solidFill>
                  <a:schemeClr val="bg1">
                    <a:lumMod val="85000"/>
                  </a:schemeClr>
                </a:solidFill>
                <a:latin typeface="微软雅黑" pitchFamily="34" charset="-122"/>
                <a:ea typeface="微软雅黑" pitchFamily="34" charset="-122"/>
              </a:rPr>
              <a:t>2013</a:t>
            </a:r>
            <a:r>
              <a:rPr lang="zh-CN" altLang="en-US" sz="2800" dirty="0" smtClean="0">
                <a:solidFill>
                  <a:schemeClr val="bg1">
                    <a:lumMod val="85000"/>
                  </a:schemeClr>
                </a:solidFill>
                <a:latin typeface="微软雅黑" pitchFamily="34" charset="-122"/>
                <a:ea typeface="微软雅黑" pitchFamily="34" charset="-122"/>
              </a:rPr>
              <a:t>年第</a:t>
            </a:r>
            <a:r>
              <a:rPr lang="en-US" altLang="zh-CN" sz="2800" dirty="0" smtClean="0">
                <a:solidFill>
                  <a:schemeClr val="bg1">
                    <a:lumMod val="85000"/>
                  </a:schemeClr>
                </a:solidFill>
                <a:latin typeface="微软雅黑" pitchFamily="34" charset="-122"/>
                <a:ea typeface="微软雅黑" pitchFamily="34" charset="-122"/>
              </a:rPr>
              <a:t>1</a:t>
            </a:r>
            <a:r>
              <a:rPr lang="zh-CN" altLang="en-US" sz="2800" dirty="0" smtClean="0">
                <a:solidFill>
                  <a:schemeClr val="bg1">
                    <a:lumMod val="85000"/>
                  </a:schemeClr>
                </a:solidFill>
                <a:latin typeface="微软雅黑" pitchFamily="34" charset="-122"/>
                <a:ea typeface="微软雅黑" pitchFamily="34" charset="-122"/>
              </a:rPr>
              <a:t>版）</a:t>
            </a:r>
            <a:r>
              <a:rPr lang="en-US" altLang="zh-CN" sz="2800" dirty="0" smtClean="0">
                <a:solidFill>
                  <a:schemeClr val="bg1">
                    <a:lumMod val="85000"/>
                  </a:schemeClr>
                </a:solidFill>
                <a:latin typeface="微软雅黑" pitchFamily="34" charset="-122"/>
                <a:ea typeface="微软雅黑" pitchFamily="34" charset="-122"/>
              </a:rPr>
              <a:t>”</a:t>
            </a:r>
          </a:p>
          <a:p>
            <a:pPr>
              <a:lnSpc>
                <a:spcPct val="150000"/>
              </a:lnSpc>
              <a:spcAft>
                <a:spcPts val="600"/>
              </a:spcAft>
            </a:pPr>
            <a:r>
              <a:rPr lang="zh-CN" altLang="zh-CN" sz="2800" b="1" dirty="0" smtClean="0">
                <a:latin typeface="微软雅黑" pitchFamily="34" charset="-122"/>
                <a:ea typeface="微软雅黑" pitchFamily="34" charset="-122"/>
              </a:rPr>
              <a:t>如何应用连花清瘟胶囊</a:t>
            </a:r>
            <a:r>
              <a:rPr lang="en-US" altLang="zh-CN" sz="2800" b="1" dirty="0" smtClean="0">
                <a:latin typeface="微软雅黑" pitchFamily="34" charset="-122"/>
                <a:ea typeface="微软雅黑" pitchFamily="34" charset="-122"/>
              </a:rPr>
              <a:t>/</a:t>
            </a:r>
            <a:r>
              <a:rPr lang="zh-CN" altLang="zh-CN" sz="2800" b="1" dirty="0" smtClean="0">
                <a:latin typeface="微软雅黑" pitchFamily="34" charset="-122"/>
                <a:ea typeface="微软雅黑" pitchFamily="34" charset="-122"/>
              </a:rPr>
              <a:t>颗粒防治禽流感</a:t>
            </a:r>
            <a:endParaRPr lang="zh-CN" altLang="zh-CN" sz="2800" dirty="0" smtClean="0">
              <a:latin typeface="微软雅黑" pitchFamily="34" charset="-122"/>
              <a:ea typeface="微软雅黑" pitchFamily="34" charset="-122"/>
            </a:endParaRPr>
          </a:p>
          <a:p>
            <a:pPr>
              <a:lnSpc>
                <a:spcPct val="150000"/>
              </a:lnSpc>
              <a:spcAft>
                <a:spcPts val="600"/>
              </a:spcAft>
              <a:buNone/>
            </a:pPr>
            <a:endParaRPr lang="en-US" altLang="zh-CN" sz="2800" dirty="0" smtClean="0">
              <a:latin typeface="微软雅黑" pitchFamily="34" charset="-122"/>
              <a:ea typeface="微软雅黑" pitchFamily="34" charset="-122"/>
            </a:endParaRPr>
          </a:p>
        </p:txBody>
      </p:sp>
    </p:spTree>
    <p:extLst>
      <p:ext uri="{BB962C8B-B14F-4D97-AF65-F5344CB8AC3E}">
        <p14:creationId xmlns:p14="http://schemas.microsoft.com/office/powerpoint/2010/main" xmlns="" val="218016387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自定义 1">
      <a:majorFont>
        <a:latin typeface="Times New Roman"/>
        <a:ea typeface="黑体"/>
        <a:cs typeface=""/>
      </a:majorFont>
      <a:minorFont>
        <a:latin typeface="Times New Roman"/>
        <a:ea typeface="黑体"/>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TotalTime>
  <Words>2805</Words>
  <Application>Microsoft Office PowerPoint</Application>
  <PresentationFormat>全屏显示(4:3)</PresentationFormat>
  <Paragraphs>258</Paragraphs>
  <Slides>26</Slides>
  <Notes>3</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26</vt:i4>
      </vt:variant>
    </vt:vector>
  </HeadingPairs>
  <TitlesOfParts>
    <vt:vector size="30" baseType="lpstr">
      <vt:lpstr>Standarddesign</vt:lpstr>
      <vt:lpstr>图表</vt:lpstr>
      <vt:lpstr>工作表</vt:lpstr>
      <vt:lpstr>Microsoft Office Excel 97-2003 工作表</vt:lpstr>
      <vt:lpstr>如何应用连花清瘟胶囊/颗粒防治禽流感 </vt:lpstr>
      <vt:lpstr>提    要</vt:lpstr>
      <vt:lpstr>禽流感情况日报</vt:lpstr>
      <vt:lpstr>现对“H7N9”禽流感病毒的认识</vt:lpstr>
      <vt:lpstr>提    要</vt:lpstr>
      <vt:lpstr>现在对H7N9禽流感病毒病原学和流行病学认识</vt:lpstr>
      <vt:lpstr>目前感染H7N9禽流感病毒临床表现</vt:lpstr>
      <vt:lpstr>人感染H7N9禽流感诊疗方案中医药预防和治疗推荐</vt:lpstr>
      <vt:lpstr>提    要</vt:lpstr>
      <vt:lpstr>幻灯片 10</vt:lpstr>
      <vt:lpstr>治疗感冒和流感药物很多，连花清瘟有什么特色和优势？ </vt:lpstr>
      <vt:lpstr>幻灯片 12</vt:lpstr>
      <vt:lpstr>现在引起流感的病毒类型很多是否都可服用连花清瘟？ </vt:lpstr>
      <vt:lpstr>连花清瘟可否用于禽流感的预防？ </vt:lpstr>
      <vt:lpstr>幻灯片 15</vt:lpstr>
      <vt:lpstr>幻灯片 16</vt:lpstr>
      <vt:lpstr>幻灯片 17</vt:lpstr>
      <vt:lpstr>幻灯片 18</vt:lpstr>
      <vt:lpstr>幻灯片 19</vt:lpstr>
      <vt:lpstr>目前环境污染如汽车尾气引起的咽部不适、咳嗽吐痰等症状是否可以应用连花清瘟，这对预防禽流感有何影响？ </vt:lpstr>
      <vt:lpstr>连花清瘟抑制汽车尾气致小鼠炎症损伤</vt:lpstr>
      <vt:lpstr>幻灯片 22</vt:lpstr>
      <vt:lpstr>幻灯片 23</vt:lpstr>
      <vt:lpstr>为什么感冒或流感症状刚出现时， 应用连花清瘟效果最好？ </vt:lpstr>
      <vt:lpstr>连花清瘟预防和治疗的用药方法是什么？ </vt:lpstr>
      <vt:lpstr>幻灯片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hp</cp:lastModifiedBy>
  <cp:revision>54</cp:revision>
  <dcterms:created xsi:type="dcterms:W3CDTF">2013-04-05T02:53:50Z</dcterms:created>
  <dcterms:modified xsi:type="dcterms:W3CDTF">2013-04-06T12:51:24Z</dcterms:modified>
</cp:coreProperties>
</file>