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5" r:id="rId9"/>
    <p:sldId id="261" r:id="rId10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3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BABD59B-A737-439E-8289-6E8D44C6D451}" type="datetimeFigureOut">
              <a:rPr lang="zh-CN" altLang="en-US"/>
              <a:pPr>
                <a:defRPr/>
              </a:pPr>
              <a:t>2013-12-25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366EDDE-DAAA-4D6A-917D-BED9629E38B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zh-CN" smtClean="0"/>
              <a:t>.</a:t>
            </a:r>
            <a:endParaRPr lang="zh-CN" altLang="en-US" smtClean="0"/>
          </a:p>
        </p:txBody>
      </p:sp>
      <p:sp>
        <p:nvSpPr>
          <p:cNvPr id="19459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7C3688-0EC5-4913-BEC9-873593D35256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zh-CN" smtClean="0"/>
              <a:t>.</a:t>
            </a:r>
            <a:endParaRPr lang="zh-CN" altLang="en-US" smtClean="0"/>
          </a:p>
        </p:txBody>
      </p:sp>
      <p:sp>
        <p:nvSpPr>
          <p:cNvPr id="21507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FC030E-7F2F-4031-B6FF-9E4C29E308B5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角三角形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组合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任意多边形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任意多边形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任意多边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直接连接符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11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9B714D3-254F-468B-A57B-4C0159B00BA1}" type="datetimeFigureOut">
              <a:rPr lang="zh-CN" altLang="en-US"/>
              <a:pPr>
                <a:defRPr/>
              </a:pPr>
              <a:t>2013-12-25</a:t>
            </a:fld>
            <a:endParaRPr lang="zh-CN" altLang="en-US"/>
          </a:p>
        </p:txBody>
      </p:sp>
      <p:sp>
        <p:nvSpPr>
          <p:cNvPr id="12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zh-CN" altLang="en-US"/>
          </a:p>
        </p:txBody>
      </p:sp>
      <p:sp>
        <p:nvSpPr>
          <p:cNvPr id="13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B5D9E56-8CE3-45EB-A134-04C2B3D9002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F0A39-8C59-4FFC-965E-41F05D3E4280}" type="datetimeFigureOut">
              <a:rPr lang="zh-CN" altLang="en-US"/>
              <a:pPr>
                <a:defRPr/>
              </a:pPr>
              <a:t>2013-12-25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39D41-A788-4ED1-A738-498617CB4FF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46A74-DD81-4D2F-936E-0B6E2B666DAB}" type="datetimeFigureOut">
              <a:rPr lang="zh-CN" altLang="en-US"/>
              <a:pPr>
                <a:defRPr/>
              </a:pPr>
              <a:t>2013-12-25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A079E-9A1D-4148-9C60-29744CB2ECB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2090B-9FD8-4ED9-975B-E1CC1CF667CD}" type="datetimeFigureOut">
              <a:rPr lang="zh-CN" altLang="en-US"/>
              <a:pPr>
                <a:defRPr/>
              </a:pPr>
              <a:t>2013-12-25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E7295-E2C5-46BB-BDD7-F37FE5E6213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燕尾形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燕尾形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78829EB-FF81-4746-82AC-67345C8DB370}" type="datetimeFigureOut">
              <a:rPr lang="zh-CN" altLang="en-US"/>
              <a:pPr>
                <a:defRPr/>
              </a:pPr>
              <a:t>2013-12-25</a:t>
            </a:fld>
            <a:endParaRPr lang="zh-CN" altLang="en-US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3C27E9-D426-4F58-BEB6-9D405DA3E8F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86F257C-6EB3-4163-8D46-C47A7C0EA6D1}" type="datetimeFigureOut">
              <a:rPr lang="zh-CN" altLang="en-US"/>
              <a:pPr>
                <a:defRPr/>
              </a:pPr>
              <a:t>2013-12-25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273422C-1768-4136-8069-32E116117A8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3F37773-9A3F-4089-958C-193EE7A12AAB}" type="datetimeFigureOut">
              <a:rPr lang="zh-CN" altLang="en-US"/>
              <a:pPr>
                <a:defRPr/>
              </a:pPr>
              <a:t>2013-12-25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9987DE-C8BD-4930-A488-051A60928F2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A1C35B7-B2DB-4F48-95B7-FF1F7AA04A0E}" type="datetimeFigureOut">
              <a:rPr lang="zh-CN" altLang="en-US"/>
              <a:pPr>
                <a:defRPr/>
              </a:pPr>
              <a:t>2013-12-25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64E6A8D-AC82-431A-BDF6-4B56AA243B2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55334-D111-4722-A2B3-9277E27AC25D}" type="datetimeFigureOut">
              <a:rPr lang="zh-CN" altLang="en-US"/>
              <a:pPr>
                <a:defRPr/>
              </a:pPr>
              <a:t>2013-12-25</a:t>
            </a:fld>
            <a:endParaRPr lang="zh-CN" altLang="en-US"/>
          </a:p>
        </p:txBody>
      </p:sp>
      <p:sp>
        <p:nvSpPr>
          <p:cNvPr id="3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708B4-2D8E-4467-B929-A43B2E0CF60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EB34266-EC51-4A2B-9374-C50E94301FCC}" type="datetimeFigureOut">
              <a:rPr lang="zh-CN" altLang="en-US"/>
              <a:pPr>
                <a:defRPr/>
              </a:pPr>
              <a:t>2013-12-25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FC810BE-7033-4887-884C-A53230A8D1B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任意多边形 7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6" name="任意多边形 8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7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直接连接符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燕尾形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燕尾形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1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DDF2CE4-9FAC-46BF-9EAF-8213FC7B2A6A}" type="datetimeFigureOut">
              <a:rPr lang="zh-CN" altLang="en-US"/>
              <a:pPr>
                <a:defRPr/>
              </a:pPr>
              <a:t>2013-12-25</a:t>
            </a:fld>
            <a:endParaRPr lang="zh-CN" altLang="en-US"/>
          </a:p>
        </p:txBody>
      </p:sp>
      <p:sp>
        <p:nvSpPr>
          <p:cNvPr id="12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zh-CN" altLang="en-US"/>
          </a:p>
        </p:txBody>
      </p:sp>
      <p:sp>
        <p:nvSpPr>
          <p:cNvPr id="13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EEB42EB-560D-4CC3-8257-1879668F02F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任意多边形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2" name="任意多边形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直接连接符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033" name="文本占位符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smtClean="0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ea typeface="+mn-ea"/>
              </a:defRPr>
            </a:lvl1pPr>
            <a:extLst/>
          </a:lstStyle>
          <a:p>
            <a:pPr>
              <a:defRPr/>
            </a:pPr>
            <a:fld id="{606AFAE5-0F92-4946-9657-001C606A3B64}" type="datetimeFigureOut">
              <a:rPr lang="zh-CN" altLang="en-US"/>
              <a:pPr>
                <a:defRPr/>
              </a:pPr>
              <a:t>2013-12-25</a:t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ea typeface="+mn-ea"/>
              </a:defRPr>
            </a:lvl1pPr>
            <a:extLst/>
          </a:lstStyle>
          <a:p>
            <a:pPr>
              <a:defRPr/>
            </a:pPr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ea typeface="+mn-ea"/>
              </a:defRPr>
            </a:lvl1pPr>
            <a:extLst/>
          </a:lstStyle>
          <a:p>
            <a:pPr>
              <a:defRPr/>
            </a:pPr>
            <a:fld id="{FC8989F2-B692-4EF0-B75C-B53B6B808D9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5" r:id="rId3"/>
    <p:sldLayoutId id="2147483686" r:id="rId4"/>
    <p:sldLayoutId id="2147483687" r:id="rId5"/>
    <p:sldLayoutId id="2147483688" r:id="rId6"/>
    <p:sldLayoutId id="2147483682" r:id="rId7"/>
    <p:sldLayoutId id="2147483689" r:id="rId8"/>
    <p:sldLayoutId id="2147483690" r:id="rId9"/>
    <p:sldLayoutId id="2147483681" r:id="rId10"/>
    <p:sldLayoutId id="2147483680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33" grpId="0" build="p">
        <p:tmplLst>
          <p:tmpl lvl="1">
            <p:tnLst>
              <p:par>
                <p:cTn presetID="49" presetClass="entr" presetSubtype="0" decel="10000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0" fill="hold">
                          <p:stCondLst>
                            <p:cond delay="0"/>
                          </p:stCondLst>
                        </p:cTn>
                        <p:tgtEl>
                          <p:spTgt spid="10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03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3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33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03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49" presetClass="entr" presetSubtype="0" decel="10000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0" fill="hold">
                          <p:stCondLst>
                            <p:cond delay="0"/>
                          </p:stCondLst>
                        </p:cTn>
                        <p:tgtEl>
                          <p:spTgt spid="10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03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3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33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03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49" presetClass="entr" presetSubtype="0" decel="10000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0" fill="hold">
                          <p:stCondLst>
                            <p:cond delay="0"/>
                          </p:stCondLst>
                        </p:cTn>
                        <p:tgtEl>
                          <p:spTgt spid="10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03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3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33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03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49" presetClass="entr" presetSubtype="0" decel="10000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0" fill="hold">
                          <p:stCondLst>
                            <p:cond delay="0"/>
                          </p:stCondLst>
                        </p:cTn>
                        <p:tgtEl>
                          <p:spTgt spid="10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03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3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33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03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49" presetClass="entr" presetSubtype="0" decel="10000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0" fill="hold">
                          <p:stCondLst>
                            <p:cond delay="0"/>
                          </p:stCondLst>
                        </p:cTn>
                        <p:tgtEl>
                          <p:spTgt spid="10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03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3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33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03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黑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黑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黑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黑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黑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黑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黑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黑体" pitchFamily="2" charset="-122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71472" y="1000108"/>
            <a:ext cx="7772400" cy="14700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z="6000" dirty="0" smtClean="0"/>
              <a:t>大邑富民店述职讲演稿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>               ————</a:t>
            </a:r>
            <a:r>
              <a:rPr lang="zh-CN" altLang="en-US" dirty="0" smtClean="0"/>
              <a:t>周佳玉</a:t>
            </a:r>
            <a:endParaRPr lang="zh-CN" altLang="en-US" dirty="0"/>
          </a:p>
        </p:txBody>
      </p:sp>
      <p:sp>
        <p:nvSpPr>
          <p:cNvPr id="14339" name="副标题 2"/>
          <p:cNvSpPr>
            <a:spLocks noGrp="1"/>
          </p:cNvSpPr>
          <p:nvPr>
            <p:ph type="subTitle" idx="1"/>
          </p:nvPr>
        </p:nvSpPr>
        <p:spPr>
          <a:xfrm>
            <a:off x="1143000" y="4357688"/>
            <a:ext cx="6643688" cy="1752600"/>
          </a:xfrm>
        </p:spPr>
        <p:txBody>
          <a:bodyPr/>
          <a:lstStyle/>
          <a:p>
            <a:pPr marR="0" eaLnBrk="1" hangingPunct="1"/>
            <a:r>
              <a:rPr lang="zh-CN" altLang="en-US" smtClean="0">
                <a:solidFill>
                  <a:schemeClr val="tx1"/>
                </a:solidFill>
              </a:rPr>
              <a:t>勿以恶小而为之，勿以善小而不为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785794"/>
            <a:ext cx="7772400" cy="135732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zh-CN" altLang="en-US" sz="5300" dirty="0" smtClean="0"/>
              <a:t>第一部分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sz="4400" b="0" dirty="0" smtClean="0"/>
              <a:t>2013</a:t>
            </a:r>
            <a:r>
              <a:rPr lang="zh-CN" altLang="en-US" sz="4400" b="0" dirty="0" smtClean="0"/>
              <a:t>年大邑富民店销售数据</a:t>
            </a:r>
            <a:endParaRPr lang="zh-CN" altLang="en-US" sz="4400" b="0" dirty="0"/>
          </a:p>
        </p:txBody>
      </p:sp>
      <p:sp>
        <p:nvSpPr>
          <p:cNvPr id="15363" name="副标题 2"/>
          <p:cNvSpPr>
            <a:spLocks noGrp="1"/>
          </p:cNvSpPr>
          <p:nvPr>
            <p:ph type="subTitle" idx="1"/>
          </p:nvPr>
        </p:nvSpPr>
        <p:spPr>
          <a:xfrm>
            <a:off x="2071688" y="3786188"/>
            <a:ext cx="5072062" cy="1538287"/>
          </a:xfrm>
        </p:spPr>
        <p:txBody>
          <a:bodyPr/>
          <a:lstStyle/>
          <a:p>
            <a:pPr marR="0" eaLnBrk="1" hangingPunct="1"/>
            <a:endParaRPr lang="zh-CN" altLang="en-US" sz="2000" b="1" smtClean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571500" y="2500313"/>
          <a:ext cx="7215188" cy="3571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3809"/>
                <a:gridCol w="1803809"/>
                <a:gridCol w="1803809"/>
                <a:gridCol w="1803809"/>
              </a:tblGrid>
              <a:tr h="892975">
                <a:tc>
                  <a:txBody>
                    <a:bodyPr/>
                    <a:lstStyle/>
                    <a:p>
                      <a:pPr algn="l"/>
                      <a:r>
                        <a:rPr lang="zh-CN" altLang="en-US" sz="2000" dirty="0" smtClean="0"/>
                        <a:t>各项指标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销售额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毛利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毛利率</a:t>
                      </a:r>
                      <a:endParaRPr lang="zh-CN" altLang="en-US" sz="2000" dirty="0"/>
                    </a:p>
                  </a:txBody>
                  <a:tcPr/>
                </a:tc>
              </a:tr>
              <a:tr h="892975">
                <a:tc>
                  <a:txBody>
                    <a:bodyPr/>
                    <a:lstStyle/>
                    <a:p>
                      <a:pPr algn="l"/>
                      <a:r>
                        <a:rPr lang="zh-CN" altLang="en-US" sz="2000" dirty="0" smtClean="0"/>
                        <a:t>门店任务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140</a:t>
                      </a:r>
                      <a:r>
                        <a:rPr lang="zh-CN" altLang="en-US" dirty="0" smtClean="0"/>
                        <a:t>万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47</a:t>
                      </a:r>
                      <a:r>
                        <a:rPr lang="zh-CN" altLang="en-US" dirty="0" smtClean="0"/>
                        <a:t>万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33%</a:t>
                      </a:r>
                      <a:endParaRPr lang="zh-CN" altLang="en-US" dirty="0"/>
                    </a:p>
                  </a:txBody>
                  <a:tcPr/>
                </a:tc>
              </a:tr>
              <a:tr h="892975">
                <a:tc>
                  <a:txBody>
                    <a:bodyPr/>
                    <a:lstStyle/>
                    <a:p>
                      <a:pPr algn="l"/>
                      <a:r>
                        <a:rPr lang="zh-CN" altLang="en-US" sz="2000" dirty="0" smtClean="0"/>
                        <a:t>实际销售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125</a:t>
                      </a:r>
                      <a:r>
                        <a:rPr lang="zh-CN" altLang="en-US" dirty="0" smtClean="0"/>
                        <a:t>万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37.1</a:t>
                      </a:r>
                      <a:r>
                        <a:rPr lang="zh-CN" altLang="en-US" dirty="0" smtClean="0"/>
                        <a:t>万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29.7%</a:t>
                      </a:r>
                      <a:endParaRPr lang="zh-CN" altLang="en-US" dirty="0"/>
                    </a:p>
                  </a:txBody>
                  <a:tcPr/>
                </a:tc>
              </a:tr>
              <a:tr h="892975">
                <a:tc>
                  <a:txBody>
                    <a:bodyPr/>
                    <a:lstStyle/>
                    <a:p>
                      <a:pPr algn="l"/>
                      <a:r>
                        <a:rPr lang="zh-CN" altLang="en-US" sz="2000" dirty="0" smtClean="0"/>
                        <a:t>完成率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89.28%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78.9%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90%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-500098" y="714356"/>
            <a:ext cx="7743852" cy="1285884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zh-CN" altLang="en-US" dirty="0" smtClean="0"/>
              <a:t>第二部分</a:t>
            </a:r>
            <a:r>
              <a:rPr lang="en-US" altLang="zh-CN" sz="1800" dirty="0" smtClean="0"/>
              <a:t/>
            </a:r>
            <a:br>
              <a:rPr lang="en-US" altLang="zh-CN" sz="1800" dirty="0" smtClean="0"/>
            </a:br>
            <a:endParaRPr lang="zh-CN" altLang="en-US" sz="3200" dirty="0"/>
          </a:p>
        </p:txBody>
      </p:sp>
      <p:sp>
        <p:nvSpPr>
          <p:cNvPr id="16387" name="副标题 2"/>
          <p:cNvSpPr>
            <a:spLocks noGrp="1"/>
          </p:cNvSpPr>
          <p:nvPr>
            <p:ph type="subTitle" idx="1"/>
          </p:nvPr>
        </p:nvSpPr>
        <p:spPr>
          <a:xfrm>
            <a:off x="0" y="2071688"/>
            <a:ext cx="6786563" cy="2928937"/>
          </a:xfrm>
        </p:spPr>
        <p:txBody>
          <a:bodyPr/>
          <a:lstStyle/>
          <a:p>
            <a:pPr marR="0" algn="ctr" eaLnBrk="1" hangingPunct="1"/>
            <a:r>
              <a:rPr lang="en-US" altLang="zh-CN" sz="2400" smtClean="0"/>
              <a:t>2014</a:t>
            </a:r>
            <a:r>
              <a:rPr lang="zh-CN" altLang="en-US" sz="2400" smtClean="0"/>
              <a:t>年的目标</a:t>
            </a:r>
            <a:endParaRPr lang="en-US" altLang="zh-CN" sz="2400" smtClean="0"/>
          </a:p>
          <a:p>
            <a:pPr marR="0" algn="ctr" eaLnBrk="1" hangingPunct="1"/>
            <a:r>
              <a:rPr lang="en-US" altLang="zh-CN" sz="2400" smtClean="0"/>
              <a:t/>
            </a:r>
            <a:br>
              <a:rPr lang="en-US" altLang="zh-CN" sz="2400" smtClean="0"/>
            </a:br>
            <a:r>
              <a:rPr lang="en-US" altLang="zh-CN" sz="2400" smtClean="0"/>
              <a:t>       </a:t>
            </a:r>
            <a:r>
              <a:rPr lang="zh-CN" altLang="en-US" sz="2400" smtClean="0"/>
              <a:t>销售额：</a:t>
            </a:r>
            <a:r>
              <a:rPr lang="en-US" altLang="zh-CN" sz="2400" smtClean="0"/>
              <a:t>162.4</a:t>
            </a:r>
            <a:r>
              <a:rPr lang="zh-CN" altLang="en-US" sz="2400" smtClean="0"/>
              <a:t>万（较</a:t>
            </a:r>
            <a:r>
              <a:rPr lang="en-US" altLang="zh-CN" sz="2400" smtClean="0"/>
              <a:t>13</a:t>
            </a:r>
            <a:r>
              <a:rPr lang="zh-CN" altLang="en-US" sz="2400" smtClean="0"/>
              <a:t>年增加</a:t>
            </a:r>
            <a:r>
              <a:rPr lang="en-US" altLang="zh-CN" sz="2400" smtClean="0"/>
              <a:t>37.5</a:t>
            </a:r>
            <a:r>
              <a:rPr lang="zh-CN" altLang="en-US" sz="2400" smtClean="0"/>
              <a:t>万）</a:t>
            </a:r>
            <a:endParaRPr lang="en-US" altLang="zh-CN" sz="2400" smtClean="0"/>
          </a:p>
          <a:p>
            <a:pPr marR="0" algn="ctr" eaLnBrk="1" hangingPunct="1"/>
            <a:r>
              <a:rPr lang="en-US" altLang="zh-CN" sz="2400" smtClean="0"/>
              <a:t/>
            </a:r>
            <a:br>
              <a:rPr lang="en-US" altLang="zh-CN" sz="2400" smtClean="0"/>
            </a:br>
            <a:r>
              <a:rPr lang="zh-CN" altLang="en-US" sz="2400" smtClean="0"/>
              <a:t>毛利：</a:t>
            </a:r>
            <a:r>
              <a:rPr lang="en-US" altLang="zh-CN" sz="2400" smtClean="0"/>
              <a:t>51.9</a:t>
            </a:r>
            <a:r>
              <a:rPr lang="zh-CN" altLang="en-US" sz="2400" smtClean="0"/>
              <a:t>万（比</a:t>
            </a:r>
            <a:r>
              <a:rPr lang="en-US" altLang="zh-CN" sz="2400" smtClean="0"/>
              <a:t>13</a:t>
            </a:r>
            <a:r>
              <a:rPr lang="zh-CN" altLang="en-US" sz="2400" smtClean="0"/>
              <a:t>年增加</a:t>
            </a:r>
            <a:r>
              <a:rPr lang="en-US" altLang="zh-CN" sz="2400" smtClean="0"/>
              <a:t>15</a:t>
            </a:r>
            <a:r>
              <a:rPr lang="zh-CN" altLang="en-US" sz="2400" smtClean="0"/>
              <a:t>万）</a:t>
            </a:r>
            <a:endParaRPr lang="en-US" altLang="zh-CN" sz="2400" smtClean="0"/>
          </a:p>
          <a:p>
            <a:pPr marR="0" algn="ctr" eaLnBrk="1" hangingPunct="1"/>
            <a:r>
              <a:rPr lang="en-US" altLang="zh-CN" sz="2400" smtClean="0"/>
              <a:t/>
            </a:r>
            <a:br>
              <a:rPr lang="en-US" altLang="zh-CN" sz="2400" smtClean="0"/>
            </a:br>
            <a:r>
              <a:rPr lang="zh-CN" altLang="en-US" sz="2400" smtClean="0"/>
              <a:t>毛利率：</a:t>
            </a:r>
            <a:r>
              <a:rPr lang="en-US" altLang="zh-CN" sz="2400" smtClean="0"/>
              <a:t>32%</a:t>
            </a:r>
            <a:endParaRPr lang="zh-CN" altLang="en-US" sz="2400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4743456" cy="1357321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zh-CN" altLang="en-US" dirty="0" smtClean="0"/>
              <a:t>第三部分</a:t>
            </a:r>
            <a:r>
              <a:rPr lang="en-US" altLang="zh-CN" sz="1800" dirty="0" smtClean="0"/>
              <a:t/>
            </a:r>
            <a:br>
              <a:rPr lang="en-US" altLang="zh-CN" sz="1800" dirty="0" smtClean="0"/>
            </a:br>
            <a:endParaRPr lang="zh-CN" altLang="en-US" sz="1800" dirty="0"/>
          </a:p>
        </p:txBody>
      </p:sp>
      <p:sp>
        <p:nvSpPr>
          <p:cNvPr id="17411" name="副标题 2"/>
          <p:cNvSpPr>
            <a:spLocks noGrp="1"/>
          </p:cNvSpPr>
          <p:nvPr>
            <p:ph type="subTitle" idx="1"/>
          </p:nvPr>
        </p:nvSpPr>
        <p:spPr>
          <a:xfrm>
            <a:off x="571500" y="1714500"/>
            <a:ext cx="6000750" cy="2928938"/>
          </a:xfrm>
        </p:spPr>
        <p:txBody>
          <a:bodyPr/>
          <a:lstStyle/>
          <a:p>
            <a:pPr marR="0" algn="l" eaLnBrk="1" hangingPunct="1"/>
            <a:r>
              <a:rPr lang="zh-CN" altLang="en-US" sz="2800" b="1" smtClean="0"/>
              <a:t>具体增量五大措施：</a:t>
            </a:r>
            <a:r>
              <a:rPr lang="en-US" altLang="zh-CN" sz="2800" smtClean="0"/>
              <a:t/>
            </a:r>
            <a:br>
              <a:rPr lang="en-US" altLang="zh-CN" sz="2800" smtClean="0"/>
            </a:br>
            <a:r>
              <a:rPr lang="en-US" altLang="zh-CN" sz="2400" smtClean="0"/>
              <a:t>1.</a:t>
            </a:r>
            <a:r>
              <a:rPr lang="zh-CN" altLang="en-US" sz="2400" smtClean="0"/>
              <a:t>加强对员工专业知识的培训；</a:t>
            </a:r>
            <a:r>
              <a:rPr lang="en-US" altLang="zh-CN" sz="2400" smtClean="0"/>
              <a:t/>
            </a:r>
            <a:br>
              <a:rPr lang="en-US" altLang="zh-CN" sz="2400" smtClean="0"/>
            </a:br>
            <a:r>
              <a:rPr lang="en-US" altLang="zh-CN" sz="2400" smtClean="0"/>
              <a:t>2.</a:t>
            </a:r>
            <a:r>
              <a:rPr lang="zh-CN" altLang="en-US" sz="2400" smtClean="0"/>
              <a:t>加强对员工销售任务的考核；</a:t>
            </a:r>
            <a:r>
              <a:rPr lang="en-US" altLang="zh-CN" sz="2400" smtClean="0"/>
              <a:t/>
            </a:r>
            <a:br>
              <a:rPr lang="en-US" altLang="zh-CN" sz="2400" smtClean="0"/>
            </a:br>
            <a:r>
              <a:rPr lang="en-US" altLang="zh-CN" sz="2400" smtClean="0"/>
              <a:t>3.</a:t>
            </a:r>
            <a:r>
              <a:rPr lang="zh-CN" altLang="en-US" sz="2400" smtClean="0"/>
              <a:t>维护老会员，开发新会员，做好重点会员记录；</a:t>
            </a:r>
            <a:r>
              <a:rPr lang="en-US" altLang="zh-CN" sz="2400" smtClean="0"/>
              <a:t/>
            </a:r>
            <a:br>
              <a:rPr lang="en-US" altLang="zh-CN" sz="2400" smtClean="0"/>
            </a:br>
            <a:r>
              <a:rPr lang="en-US" altLang="zh-CN" sz="2400" smtClean="0"/>
              <a:t>4.</a:t>
            </a:r>
            <a:r>
              <a:rPr lang="zh-CN" altLang="en-US" sz="2400" smtClean="0"/>
              <a:t>加强门店商品库存管理，梳理商品结构；</a:t>
            </a:r>
            <a:r>
              <a:rPr lang="en-US" altLang="zh-CN" sz="2400" smtClean="0"/>
              <a:t/>
            </a:r>
            <a:br>
              <a:rPr lang="en-US" altLang="zh-CN" sz="2400" smtClean="0"/>
            </a:br>
            <a:r>
              <a:rPr lang="en-US" altLang="zh-CN" sz="2400" smtClean="0"/>
              <a:t>5.</a:t>
            </a:r>
            <a:r>
              <a:rPr lang="zh-CN" altLang="en-US" sz="2400" smtClean="0"/>
              <a:t>做好店外销售；</a:t>
            </a:r>
            <a:endParaRPr lang="zh-CN" altLang="en-US" sz="2400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28596" y="142852"/>
            <a:ext cx="4314828" cy="1500197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zh-CN" altLang="en-US" dirty="0" smtClean="0"/>
              <a:t>第四部分 </a:t>
            </a:r>
            <a:r>
              <a:rPr lang="en-US" altLang="zh-CN" sz="1800" dirty="0" smtClean="0"/>
              <a:t/>
            </a:r>
            <a:br>
              <a:rPr lang="en-US" altLang="zh-CN" sz="1800" dirty="0" smtClean="0"/>
            </a:br>
            <a:endParaRPr lang="zh-CN" altLang="en-US" sz="1800" dirty="0"/>
          </a:p>
        </p:txBody>
      </p:sp>
      <p:sp>
        <p:nvSpPr>
          <p:cNvPr id="18435" name="副标题 2"/>
          <p:cNvSpPr>
            <a:spLocks noGrp="1"/>
          </p:cNvSpPr>
          <p:nvPr>
            <p:ph type="subTitle" idx="1"/>
          </p:nvPr>
        </p:nvSpPr>
        <p:spPr>
          <a:xfrm>
            <a:off x="357188" y="1785938"/>
            <a:ext cx="6286500" cy="2643187"/>
          </a:xfrm>
        </p:spPr>
        <p:txBody>
          <a:bodyPr/>
          <a:lstStyle/>
          <a:p>
            <a:pPr marR="0" algn="l" eaLnBrk="1" hangingPunct="1"/>
            <a:r>
              <a:rPr lang="zh-CN" altLang="en-US" sz="2800" b="1" smtClean="0"/>
              <a:t>门店风采展示：</a:t>
            </a:r>
            <a:r>
              <a:rPr lang="en-US" altLang="zh-CN" sz="2400" smtClean="0"/>
              <a:t/>
            </a:r>
            <a:br>
              <a:rPr lang="en-US" altLang="zh-CN" sz="2400" smtClean="0"/>
            </a:br>
            <a:r>
              <a:rPr lang="en-US" altLang="zh-CN" sz="2400" smtClean="0"/>
              <a:t>1.</a:t>
            </a:r>
            <a:r>
              <a:rPr lang="zh-CN" altLang="en-US" sz="2400" smtClean="0"/>
              <a:t>成药与精制袋装中药联合用药；</a:t>
            </a:r>
            <a:r>
              <a:rPr lang="en-US" altLang="zh-CN" sz="2400" smtClean="0"/>
              <a:t/>
            </a:r>
            <a:br>
              <a:rPr lang="en-US" altLang="zh-CN" sz="2400" smtClean="0"/>
            </a:br>
            <a:r>
              <a:rPr lang="en-US" altLang="zh-CN" sz="2400" smtClean="0"/>
              <a:t>2.</a:t>
            </a:r>
            <a:r>
              <a:rPr lang="zh-CN" altLang="en-US" sz="2400" smtClean="0"/>
              <a:t>中药配方推荐；</a:t>
            </a:r>
            <a:r>
              <a:rPr lang="en-US" altLang="zh-CN" sz="2400" smtClean="0"/>
              <a:t/>
            </a:r>
            <a:br>
              <a:rPr lang="en-US" altLang="zh-CN" sz="2400" smtClean="0"/>
            </a:br>
            <a:r>
              <a:rPr lang="en-US" altLang="zh-CN" sz="2400" smtClean="0"/>
              <a:t>3.</a:t>
            </a:r>
            <a:r>
              <a:rPr lang="zh-CN" altLang="en-US" sz="2400" smtClean="0"/>
              <a:t>中药保密配方。</a:t>
            </a:r>
            <a:r>
              <a:rPr lang="en-US" altLang="zh-CN" sz="2400" smtClean="0"/>
              <a:t/>
            </a:r>
            <a:br>
              <a:rPr lang="en-US" altLang="zh-CN" sz="2400" smtClean="0"/>
            </a:br>
            <a:r>
              <a:rPr lang="zh-CN" altLang="en-US" sz="2400" smtClean="0"/>
              <a:t>（注：</a:t>
            </a:r>
            <a:r>
              <a:rPr lang="en-US" altLang="zh-CN" sz="2400" smtClean="0"/>
              <a:t>2012</a:t>
            </a:r>
            <a:r>
              <a:rPr lang="zh-CN" altLang="en-US" sz="2400" smtClean="0"/>
              <a:t>年中药销售</a:t>
            </a:r>
            <a:r>
              <a:rPr lang="en-US" altLang="zh-CN" sz="2400" smtClean="0"/>
              <a:t>4.5</a:t>
            </a:r>
            <a:r>
              <a:rPr lang="zh-CN" altLang="en-US" sz="2400" smtClean="0"/>
              <a:t>万；</a:t>
            </a:r>
            <a:r>
              <a:rPr lang="en-US" altLang="zh-CN" sz="2400" smtClean="0"/>
              <a:t>2013</a:t>
            </a:r>
            <a:r>
              <a:rPr lang="zh-CN" altLang="en-US" sz="2400" smtClean="0"/>
              <a:t>年中药销售近</a:t>
            </a:r>
            <a:r>
              <a:rPr lang="en-US" altLang="zh-CN" sz="2400" smtClean="0"/>
              <a:t>11</a:t>
            </a:r>
            <a:r>
              <a:rPr lang="zh-CN" altLang="en-US" sz="2400" smtClean="0"/>
              <a:t>万；涨幅</a:t>
            </a:r>
            <a:r>
              <a:rPr lang="en-US" altLang="zh-CN" sz="2400" smtClean="0"/>
              <a:t>144%</a:t>
            </a:r>
            <a:r>
              <a:rPr lang="zh-CN" altLang="en-US" sz="2400" smtClean="0"/>
              <a:t>）</a:t>
            </a:r>
            <a:endParaRPr lang="zh-CN" altLang="en-US" sz="2400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zh-CN" altLang="en-US" smtClean="0">
              <a:effectLst/>
            </a:endParaRPr>
          </a:p>
        </p:txBody>
      </p:sp>
      <p:sp>
        <p:nvSpPr>
          <p:cNvPr id="2048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pic>
        <p:nvPicPr>
          <p:cNvPr id="20483" name="Picture 4" descr="QQ图片201312251835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zh-CN" altLang="en-US" smtClean="0">
              <a:effectLst/>
            </a:endParaRPr>
          </a:p>
        </p:txBody>
      </p:sp>
      <p:sp>
        <p:nvSpPr>
          <p:cNvPr id="2150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pic>
        <p:nvPicPr>
          <p:cNvPr id="21507" name="Picture 4" descr="QQ图片2013122518424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zh-CN" altLang="en-US" smtClean="0">
              <a:effectLst/>
            </a:endParaRPr>
          </a:p>
        </p:txBody>
      </p:sp>
      <p:sp>
        <p:nvSpPr>
          <p:cNvPr id="2253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pic>
        <p:nvPicPr>
          <p:cNvPr id="22531" name="Picture 4" descr="QQ图片2013122518425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14282" y="1500174"/>
            <a:ext cx="5000628" cy="1285884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zh-CN" altLang="en-US" sz="6000" dirty="0" smtClean="0"/>
              <a:t>结束语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/>
              <a:t/>
            </a:r>
            <a:br>
              <a:rPr lang="en-US" altLang="zh-CN" dirty="0"/>
            </a:br>
            <a:endParaRPr lang="zh-CN" altLang="en-US" sz="3200" dirty="0"/>
          </a:p>
        </p:txBody>
      </p:sp>
      <p:sp>
        <p:nvSpPr>
          <p:cNvPr id="23555" name="副标题 2"/>
          <p:cNvSpPr>
            <a:spLocks noGrp="1"/>
          </p:cNvSpPr>
          <p:nvPr>
            <p:ph type="subTitle" idx="1"/>
          </p:nvPr>
        </p:nvSpPr>
        <p:spPr>
          <a:xfrm>
            <a:off x="1428750" y="2214563"/>
            <a:ext cx="5500688" cy="2428875"/>
          </a:xfrm>
        </p:spPr>
        <p:txBody>
          <a:bodyPr/>
          <a:lstStyle/>
          <a:p>
            <a:pPr marR="0" algn="l" eaLnBrk="1" hangingPunct="1"/>
            <a:r>
              <a:rPr lang="zh-CN" altLang="en-US" sz="3200" smtClean="0"/>
              <a:t>以快乐对待生活，</a:t>
            </a:r>
            <a:r>
              <a:rPr lang="en-US" altLang="zh-CN" sz="3200" smtClean="0"/>
              <a:t/>
            </a:r>
            <a:br>
              <a:rPr lang="en-US" altLang="zh-CN" sz="3200" smtClean="0"/>
            </a:br>
            <a:r>
              <a:rPr lang="zh-CN" altLang="en-US" sz="3200" smtClean="0"/>
              <a:t>以真心对待顾客，</a:t>
            </a:r>
            <a:r>
              <a:rPr lang="en-US" altLang="zh-CN" sz="3200" smtClean="0"/>
              <a:t/>
            </a:r>
            <a:br>
              <a:rPr lang="en-US" altLang="zh-CN" sz="3200" smtClean="0"/>
            </a:br>
            <a:r>
              <a:rPr lang="zh-CN" altLang="en-US" sz="3200" smtClean="0"/>
              <a:t>幸福在哪里？</a:t>
            </a:r>
            <a:r>
              <a:rPr lang="en-US" altLang="zh-CN" sz="3200" smtClean="0"/>
              <a:t/>
            </a:r>
            <a:br>
              <a:rPr lang="en-US" altLang="zh-CN" sz="3200" smtClean="0"/>
            </a:br>
            <a:r>
              <a:rPr lang="zh-CN" altLang="en-US" sz="3200" smtClean="0"/>
              <a:t>幸福在太极！</a:t>
            </a:r>
            <a:endParaRPr lang="zh-CN" altLang="en-US" sz="3200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聚合">
  <a:themeElements>
    <a:clrScheme name="聚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聚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聚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聚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聚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聚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聚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54</TotalTime>
  <Words>240</Words>
  <Application>Microsoft Office PowerPoint</Application>
  <PresentationFormat>全屏显示(4:3)</PresentationFormat>
  <Paragraphs>28</Paragraphs>
  <Slides>9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演示文稿设计模板</vt:lpstr>
      </vt:variant>
      <vt:variant>
        <vt:i4>8</vt:i4>
      </vt:variant>
      <vt:variant>
        <vt:lpstr>幻灯片标题</vt:lpstr>
      </vt:variant>
      <vt:variant>
        <vt:i4>9</vt:i4>
      </vt:variant>
    </vt:vector>
  </HeadingPairs>
  <TitlesOfParts>
    <vt:vector size="25" baseType="lpstr">
      <vt:lpstr>Arial</vt:lpstr>
      <vt:lpstr>宋体</vt:lpstr>
      <vt:lpstr>Lucida Sans Unicode</vt:lpstr>
      <vt:lpstr>黑体</vt:lpstr>
      <vt:lpstr>Wingdings 3</vt:lpstr>
      <vt:lpstr>Verdana</vt:lpstr>
      <vt:lpstr>Wingdings 2</vt:lpstr>
      <vt:lpstr>Calibri</vt:lpstr>
      <vt:lpstr>聚合</vt:lpstr>
      <vt:lpstr>聚合</vt:lpstr>
      <vt:lpstr>聚合</vt:lpstr>
      <vt:lpstr>聚合</vt:lpstr>
      <vt:lpstr>聚合</vt:lpstr>
      <vt:lpstr>聚合</vt:lpstr>
      <vt:lpstr>聚合</vt:lpstr>
      <vt:lpstr>聚合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</vt:vector>
  </TitlesOfParts>
  <Company>微软中国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大邑富民店述职讲演稿                ————周佳玉</dc:title>
  <dc:creator>Administrator</dc:creator>
  <cp:lastModifiedBy>微软用户</cp:lastModifiedBy>
  <cp:revision>9</cp:revision>
  <dcterms:created xsi:type="dcterms:W3CDTF">2013-12-24T10:57:41Z</dcterms:created>
  <dcterms:modified xsi:type="dcterms:W3CDTF">2013-12-25T10:47:50Z</dcterms:modified>
</cp:coreProperties>
</file>