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72" r:id="rId3"/>
    <p:sldId id="274" r:id="rId4"/>
    <p:sldId id="275" r:id="rId5"/>
    <p:sldId id="267" r:id="rId6"/>
    <p:sldId id="266" r:id="rId7"/>
    <p:sldId id="263" r:id="rId8"/>
    <p:sldId id="277" r:id="rId9"/>
    <p:sldId id="269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4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2012年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第1季度</c:v>
                </c:pt>
                <c:pt idx="1">
                  <c:v>第2季度</c:v>
                </c:pt>
                <c:pt idx="2">
                  <c:v>第3季度</c:v>
                </c:pt>
                <c:pt idx="3">
                  <c:v>第4季度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11.02</c:v>
                </c:pt>
                <c:pt idx="1">
                  <c:v>9.9</c:v>
                </c:pt>
                <c:pt idx="2">
                  <c:v>10.3</c:v>
                </c:pt>
                <c:pt idx="3">
                  <c:v>12.43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2013年</c:v>
                </c:pt>
              </c:strCache>
            </c:strRef>
          </c:tx>
          <c:dLbls>
            <c:dLbl>
              <c:idx val="0"/>
              <c:layout>
                <c:manualLayout>
                  <c:x val="1.7391304347826087E-2"/>
                  <c:y val="2.7777777777777809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zh-CN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第1季度</c:v>
                </c:pt>
                <c:pt idx="1">
                  <c:v>第2季度</c:v>
                </c:pt>
                <c:pt idx="2">
                  <c:v>第3季度</c:v>
                </c:pt>
                <c:pt idx="3">
                  <c:v>第4季度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12.850000000000003</c:v>
                </c:pt>
                <c:pt idx="1">
                  <c:v>10.46</c:v>
                </c:pt>
                <c:pt idx="2">
                  <c:v>11.16</c:v>
                </c:pt>
                <c:pt idx="3">
                  <c:v>14.28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万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第1季度</c:v>
                </c:pt>
                <c:pt idx="1">
                  <c:v>第2季度</c:v>
                </c:pt>
                <c:pt idx="2">
                  <c:v>第3季度</c:v>
                </c:pt>
                <c:pt idx="3">
                  <c:v>第4季度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shape val="cylinder"/>
        <c:axId val="72346624"/>
        <c:axId val="72405376"/>
        <c:axId val="0"/>
      </c:bar3DChart>
      <c:catAx>
        <c:axId val="72346624"/>
        <c:scaling>
          <c:orientation val="minMax"/>
        </c:scaling>
        <c:axPos val="b"/>
        <c:tickLblPos val="nextTo"/>
        <c:crossAx val="72405376"/>
        <c:crosses val="autoZero"/>
        <c:auto val="1"/>
        <c:lblAlgn val="ctr"/>
        <c:lblOffset val="100"/>
      </c:catAx>
      <c:valAx>
        <c:axId val="72405376"/>
        <c:scaling>
          <c:orientation val="minMax"/>
        </c:scaling>
        <c:axPos val="l"/>
        <c:majorGridlines/>
        <c:numFmt formatCode="General" sourceLinked="1"/>
        <c:tickLblPos val="nextTo"/>
        <c:crossAx val="723466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2012年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第1季度</c:v>
                </c:pt>
                <c:pt idx="1">
                  <c:v>第2季度</c:v>
                </c:pt>
                <c:pt idx="2">
                  <c:v>第3季度</c:v>
                </c:pt>
                <c:pt idx="3">
                  <c:v>第4季度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3.4</c:v>
                </c:pt>
                <c:pt idx="1">
                  <c:v>3.19</c:v>
                </c:pt>
                <c:pt idx="2">
                  <c:v>3.3499999999999996</c:v>
                </c:pt>
                <c:pt idx="3">
                  <c:v>3.59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2013年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zh-CN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第1季度</c:v>
                </c:pt>
                <c:pt idx="1">
                  <c:v>第2季度</c:v>
                </c:pt>
                <c:pt idx="2">
                  <c:v>第3季度</c:v>
                </c:pt>
                <c:pt idx="3">
                  <c:v>第4季度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3.57</c:v>
                </c:pt>
                <c:pt idx="1">
                  <c:v>2.8</c:v>
                </c:pt>
                <c:pt idx="2">
                  <c:v>2.82</c:v>
                </c:pt>
                <c:pt idx="3">
                  <c:v>3.6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万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第1季度</c:v>
                </c:pt>
                <c:pt idx="1">
                  <c:v>第2季度</c:v>
                </c:pt>
                <c:pt idx="2">
                  <c:v>第3季度</c:v>
                </c:pt>
                <c:pt idx="3">
                  <c:v>第4季度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shape val="cylinder"/>
        <c:axId val="72538752"/>
        <c:axId val="80949632"/>
        <c:axId val="0"/>
      </c:bar3DChart>
      <c:catAx>
        <c:axId val="72538752"/>
        <c:scaling>
          <c:orientation val="minMax"/>
        </c:scaling>
        <c:axPos val="b"/>
        <c:tickLblPos val="nextTo"/>
        <c:crossAx val="80949632"/>
        <c:crosses val="autoZero"/>
        <c:auto val="1"/>
        <c:lblAlgn val="ctr"/>
        <c:lblOffset val="100"/>
      </c:catAx>
      <c:valAx>
        <c:axId val="80949632"/>
        <c:scaling>
          <c:orientation val="minMax"/>
        </c:scaling>
        <c:axPos val="l"/>
        <c:majorGridlines/>
        <c:numFmt formatCode="General" sourceLinked="1"/>
        <c:tickLblPos val="nextTo"/>
        <c:crossAx val="725387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2012年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药品</c:v>
                </c:pt>
                <c:pt idx="1">
                  <c:v>保健品</c:v>
                </c:pt>
                <c:pt idx="2">
                  <c:v>中药饮片袋装</c:v>
                </c:pt>
                <c:pt idx="3">
                  <c:v>医疗器械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34.9</c:v>
                </c:pt>
                <c:pt idx="1">
                  <c:v>5.6</c:v>
                </c:pt>
                <c:pt idx="2">
                  <c:v>0.8</c:v>
                </c:pt>
                <c:pt idx="3">
                  <c:v>1.7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2013年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zh-CN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药品</c:v>
                </c:pt>
                <c:pt idx="1">
                  <c:v>保健品</c:v>
                </c:pt>
                <c:pt idx="2">
                  <c:v>中药饮片袋装</c:v>
                </c:pt>
                <c:pt idx="3">
                  <c:v>医疗器械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39.700000000000003</c:v>
                </c:pt>
                <c:pt idx="1">
                  <c:v>4.9000000000000004</c:v>
                </c:pt>
                <c:pt idx="2">
                  <c:v>1.3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万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药品</c:v>
                </c:pt>
                <c:pt idx="1">
                  <c:v>保健品</c:v>
                </c:pt>
                <c:pt idx="2">
                  <c:v>中药饮片袋装</c:v>
                </c:pt>
                <c:pt idx="3">
                  <c:v>医疗器械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gapWidth val="148"/>
        <c:gapDepth val="151"/>
        <c:shape val="cylinder"/>
        <c:axId val="80999168"/>
        <c:axId val="81000704"/>
        <c:axId val="0"/>
      </c:bar3DChart>
      <c:catAx>
        <c:axId val="80999168"/>
        <c:scaling>
          <c:orientation val="minMax"/>
        </c:scaling>
        <c:axPos val="b"/>
        <c:tickLblPos val="nextTo"/>
        <c:crossAx val="81000704"/>
        <c:crosses val="autoZero"/>
        <c:auto val="1"/>
        <c:lblAlgn val="ctr"/>
        <c:lblOffset val="100"/>
      </c:catAx>
      <c:valAx>
        <c:axId val="81000704"/>
        <c:scaling>
          <c:orientation val="minMax"/>
        </c:scaling>
        <c:axPos val="l"/>
        <c:majorGridlines/>
        <c:numFmt formatCode="General" sourceLinked="1"/>
        <c:tickLblPos val="nextTo"/>
        <c:crossAx val="809991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2013年</c:v>
                </c:pt>
              </c:strCache>
            </c:strRef>
          </c:tx>
          <c:dLbls>
            <c:showVal val="1"/>
          </c:dLbls>
          <c:cat>
            <c:strRef>
              <c:f>Sheet1!$A$2:$A$3</c:f>
              <c:strCache>
                <c:ptCount val="2"/>
                <c:pt idx="0">
                  <c:v>销售</c:v>
                </c:pt>
                <c:pt idx="1">
                  <c:v>毛利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48.8</c:v>
                </c:pt>
                <c:pt idx="1">
                  <c:v>13.2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2014年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zh-CN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销售</c:v>
                </c:pt>
                <c:pt idx="1">
                  <c:v>毛利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63</c:v>
                </c:pt>
                <c:pt idx="1">
                  <c:v>17</c:v>
                </c:pt>
              </c:numCache>
            </c:numRef>
          </c:val>
        </c:ser>
        <c:shape val="cylinder"/>
        <c:axId val="81074432"/>
        <c:axId val="81076224"/>
        <c:axId val="0"/>
      </c:bar3DChart>
      <c:catAx>
        <c:axId val="81074432"/>
        <c:scaling>
          <c:orientation val="minMax"/>
        </c:scaling>
        <c:axPos val="b"/>
        <c:tickLblPos val="nextTo"/>
        <c:crossAx val="81076224"/>
        <c:crosses val="autoZero"/>
        <c:auto val="1"/>
        <c:lblAlgn val="ctr"/>
        <c:lblOffset val="100"/>
      </c:catAx>
      <c:valAx>
        <c:axId val="81076224"/>
        <c:scaling>
          <c:orientation val="minMax"/>
        </c:scaling>
        <c:axPos val="l"/>
        <c:majorGridlines/>
        <c:numFmt formatCode="General" sourceLinked="1"/>
        <c:tickLblPos val="nextTo"/>
        <c:crossAx val="8107443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zh-CN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C692F-104B-4B81-89C0-CDDB256212ED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B22F4-3854-4E91-965D-FBA1D31D1D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B22F4-3854-4E91-965D-FBA1D31D1DE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2013-12-24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3400" y="1285860"/>
            <a:ext cx="7851648" cy="1143008"/>
          </a:xfrm>
        </p:spPr>
        <p:txBody>
          <a:bodyPr>
            <a:normAutofit/>
          </a:bodyPr>
          <a:lstStyle/>
          <a:p>
            <a:r>
              <a:rPr lang="zh-CN" altLang="en-US" sz="4800" dirty="0" smtClean="0">
                <a:solidFill>
                  <a:schemeClr val="tx1"/>
                </a:solidFill>
              </a:rPr>
              <a:t>太极大药房大邑围城北路店</a:t>
            </a:r>
            <a:endParaRPr lang="zh-CN" altLang="en-US" sz="4800" dirty="0">
              <a:solidFill>
                <a:schemeClr val="tx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2013</a:t>
            </a:r>
            <a:r>
              <a:rPr lang="zh-CN" altLang="en-US" sz="2800" dirty="0" smtClean="0"/>
              <a:t>年总结及</a:t>
            </a:r>
            <a:r>
              <a:rPr lang="en-US" altLang="zh-CN" sz="2800" dirty="0" smtClean="0"/>
              <a:t>2014</a:t>
            </a:r>
            <a:r>
              <a:rPr lang="zh-CN" altLang="en-US" sz="2800" dirty="0" smtClean="0"/>
              <a:t>年计划    </a:t>
            </a:r>
            <a:endParaRPr lang="en-US" altLang="zh-CN" sz="2800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                         </a:t>
            </a:r>
            <a:r>
              <a:rPr lang="zh-CN" altLang="en-US" dirty="0" smtClean="0"/>
              <a:t>蔡国英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514352"/>
            <a:ext cx="2714652" cy="842946"/>
          </a:xfrm>
        </p:spPr>
        <p:txBody>
          <a:bodyPr/>
          <a:lstStyle/>
          <a:p>
            <a:r>
              <a:rPr lang="en-US" altLang="zh-CN" sz="3600" dirty="0" smtClean="0"/>
              <a:t>2013</a:t>
            </a:r>
            <a:r>
              <a:rPr lang="zh-CN" altLang="en-US" sz="3600" dirty="0" smtClean="0"/>
              <a:t>年总结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2143116"/>
            <a:ext cx="2743200" cy="4105284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2013</a:t>
            </a:r>
            <a:r>
              <a:rPr lang="zh-CN" altLang="en-US" sz="2800" dirty="0" smtClean="0"/>
              <a:t>年预计销售</a:t>
            </a:r>
            <a:r>
              <a:rPr lang="en-US" altLang="zh-CN" sz="2800" dirty="0" smtClean="0"/>
              <a:t>48.76</a:t>
            </a:r>
            <a:r>
              <a:rPr lang="zh-CN" altLang="en-US" sz="2800" dirty="0" smtClean="0"/>
              <a:t>万，同期相比上升了</a:t>
            </a:r>
            <a:r>
              <a:rPr lang="en-US" altLang="zh-CN" sz="2800" dirty="0" smtClean="0"/>
              <a:t>5</a:t>
            </a:r>
            <a:r>
              <a:rPr lang="zh-CN" altLang="en-US" sz="2800" dirty="0" smtClean="0"/>
              <a:t>万元左右</a:t>
            </a:r>
            <a:endParaRPr lang="zh-CN" altLang="en-US" sz="28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sz="half" idx="1"/>
          </p:nvPr>
        </p:nvGraphicFramePr>
        <p:xfrm>
          <a:off x="3575050" y="1676400"/>
          <a:ext cx="51117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785794"/>
            <a:ext cx="2743200" cy="571504"/>
          </a:xfrm>
        </p:spPr>
        <p:txBody>
          <a:bodyPr/>
          <a:lstStyle/>
          <a:p>
            <a:r>
              <a:rPr lang="zh-CN" altLang="en-US" sz="4800" dirty="0" smtClean="0"/>
              <a:t>毛利</a:t>
            </a:r>
            <a:endParaRPr lang="zh-CN" altLang="en-US" sz="4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42910" y="2357430"/>
            <a:ext cx="2786090" cy="389097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2013</a:t>
            </a:r>
            <a:r>
              <a:rPr lang="zh-CN" altLang="en-US" sz="3200" dirty="0" smtClean="0"/>
              <a:t>年预计毛利达到</a:t>
            </a:r>
            <a:r>
              <a:rPr lang="en-US" altLang="zh-CN" sz="3200" dirty="0" smtClean="0"/>
              <a:t>12.8</a:t>
            </a:r>
            <a:r>
              <a:rPr lang="zh-CN" altLang="en-US" sz="3200" dirty="0" smtClean="0"/>
              <a:t>万，同期相比下降</a:t>
            </a:r>
            <a:r>
              <a:rPr lang="en-US" altLang="zh-CN" sz="3200" dirty="0" smtClean="0"/>
              <a:t>0.73</a:t>
            </a:r>
            <a:r>
              <a:rPr lang="zh-CN" altLang="en-US" sz="3200" dirty="0" smtClean="0"/>
              <a:t>万左右</a:t>
            </a:r>
            <a:endParaRPr lang="zh-CN" altLang="en-US" sz="32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sz="half" idx="1"/>
          </p:nvPr>
        </p:nvGraphicFramePr>
        <p:xfrm>
          <a:off x="3575050" y="1676400"/>
          <a:ext cx="51117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514352"/>
            <a:ext cx="2714652" cy="771508"/>
          </a:xfrm>
        </p:spPr>
        <p:txBody>
          <a:bodyPr/>
          <a:lstStyle/>
          <a:p>
            <a:r>
              <a:rPr lang="zh-CN" altLang="en-US" sz="4000" dirty="0" smtClean="0"/>
              <a:t>大类销售</a:t>
            </a:r>
            <a:endParaRPr lang="zh-CN" altLang="en-US" sz="40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785786" y="2357430"/>
            <a:ext cx="2643214" cy="389097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同期相比下，除开保健品，其他都有上升，保健品下降</a:t>
            </a:r>
            <a:r>
              <a:rPr lang="en-US" altLang="zh-CN" sz="3200" dirty="0" smtClean="0"/>
              <a:t>0.7</a:t>
            </a:r>
            <a:r>
              <a:rPr lang="zh-CN" altLang="en-US" sz="3200" dirty="0" smtClean="0"/>
              <a:t>万。</a:t>
            </a:r>
            <a:endParaRPr lang="zh-CN" altLang="en-US" sz="32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sz="half" idx="1"/>
          </p:nvPr>
        </p:nvGraphicFramePr>
        <p:xfrm>
          <a:off x="3575050" y="1676400"/>
          <a:ext cx="51117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销售分析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13</a:t>
            </a:r>
            <a:r>
              <a:rPr lang="zh-CN" altLang="en-US" dirty="0" smtClean="0"/>
              <a:t>年销售在</a:t>
            </a:r>
            <a:r>
              <a:rPr lang="en-US" altLang="zh-CN" dirty="0" smtClean="0"/>
              <a:t>12</a:t>
            </a:r>
            <a:r>
              <a:rPr lang="zh-CN" altLang="en-US" dirty="0" smtClean="0"/>
              <a:t>年的基础上销售上升</a:t>
            </a:r>
            <a:r>
              <a:rPr lang="en-US" altLang="zh-CN" dirty="0" smtClean="0"/>
              <a:t>5</a:t>
            </a:r>
            <a:r>
              <a:rPr lang="zh-CN" altLang="en-US" dirty="0" smtClean="0"/>
              <a:t>万元左右，但毛利下降了</a:t>
            </a:r>
            <a:r>
              <a:rPr lang="en-US" altLang="zh-CN" dirty="0" smtClean="0"/>
              <a:t>7400</a:t>
            </a:r>
            <a:r>
              <a:rPr lang="zh-CN" altLang="en-US" dirty="0" smtClean="0"/>
              <a:t>元左右，分析原因有几点：</a:t>
            </a:r>
          </a:p>
          <a:p>
            <a:r>
              <a:rPr lang="en-US" altLang="zh-CN" dirty="0" smtClean="0"/>
              <a:t>  1.</a:t>
            </a:r>
            <a:r>
              <a:rPr lang="zh-CN" altLang="en-US" dirty="0" smtClean="0"/>
              <a:t>心脑血管消费群体多</a:t>
            </a:r>
          </a:p>
          <a:p>
            <a:r>
              <a:rPr lang="en-US" altLang="zh-CN" dirty="0" smtClean="0"/>
              <a:t>  2.13</a:t>
            </a:r>
            <a:r>
              <a:rPr lang="zh-CN" altLang="en-US" dirty="0" smtClean="0"/>
              <a:t>年用劵对毛利有一定的影响</a:t>
            </a:r>
          </a:p>
          <a:p>
            <a:r>
              <a:rPr lang="zh-CN" altLang="en-US" dirty="0" smtClean="0"/>
              <a:t>  </a:t>
            </a:r>
            <a:r>
              <a:rPr lang="en-US" altLang="zh-CN" dirty="0" smtClean="0"/>
              <a:t>3.</a:t>
            </a:r>
            <a:r>
              <a:rPr lang="zh-CN" altLang="en-US" dirty="0" smtClean="0"/>
              <a:t>周边药房多，价格竞争大，高毛利品种销售没有跟上</a:t>
            </a:r>
          </a:p>
          <a:p>
            <a:r>
              <a:rPr lang="en-US" altLang="zh-CN" dirty="0" smtClean="0"/>
              <a:t>  4.</a:t>
            </a:r>
            <a:r>
              <a:rPr lang="zh-CN" altLang="en-US" dirty="0" smtClean="0"/>
              <a:t>我店在老城区，一部分会员搬到新城了，也有一定原因</a:t>
            </a:r>
            <a:endParaRPr lang="en-US" altLang="zh-CN" dirty="0" smtClean="0"/>
          </a:p>
          <a:p>
            <a:r>
              <a:rPr lang="en-US" altLang="zh-CN" dirty="0" smtClean="0"/>
              <a:t>  5.</a:t>
            </a:r>
            <a:r>
              <a:rPr lang="zh-CN" altLang="en-US" dirty="0" smtClean="0"/>
              <a:t>店员销售技巧还有待提高，缺少搭配销售技巧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529010" cy="1162050"/>
          </a:xfrm>
        </p:spPr>
        <p:txBody>
          <a:bodyPr/>
          <a:lstStyle/>
          <a:p>
            <a:r>
              <a:rPr lang="en-US" altLang="zh-CN" sz="5400" dirty="0" smtClean="0"/>
              <a:t>2014</a:t>
            </a:r>
            <a:r>
              <a:rPr lang="zh-CN" altLang="en-US" sz="5400" dirty="0" smtClean="0"/>
              <a:t>年计划</a:t>
            </a:r>
            <a:endParaRPr lang="zh-CN" altLang="en-US" sz="5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idx="2"/>
          </p:nvPr>
        </p:nvSpPr>
        <p:spPr>
          <a:xfrm>
            <a:off x="685800" y="2357430"/>
            <a:ext cx="2743200" cy="3890970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力争在</a:t>
            </a:r>
            <a:r>
              <a:rPr lang="en-US" altLang="zh-CN" sz="2400" dirty="0" smtClean="0"/>
              <a:t>2013</a:t>
            </a:r>
            <a:r>
              <a:rPr lang="zh-CN" altLang="en-US" sz="2400" dirty="0" smtClean="0"/>
              <a:t>年销售额</a:t>
            </a:r>
            <a:r>
              <a:rPr lang="en-US" altLang="zh-CN" sz="2400" dirty="0" smtClean="0"/>
              <a:t>48.8</a:t>
            </a:r>
            <a:r>
              <a:rPr lang="zh-CN" altLang="en-US" sz="2400" dirty="0" smtClean="0"/>
              <a:t>万基础上销售额增长到</a:t>
            </a:r>
            <a:r>
              <a:rPr lang="en-US" altLang="zh-CN" sz="2400" dirty="0" smtClean="0"/>
              <a:t>63</a:t>
            </a:r>
            <a:r>
              <a:rPr lang="zh-CN" altLang="en-US" sz="2400" dirty="0" smtClean="0"/>
              <a:t>万，增长率</a:t>
            </a:r>
            <a:r>
              <a:rPr lang="en-US" altLang="zh-CN" sz="2400" dirty="0" smtClean="0"/>
              <a:t>30%</a:t>
            </a:r>
            <a:r>
              <a:rPr lang="zh-CN" altLang="en-US" sz="2400" dirty="0" smtClean="0"/>
              <a:t>，毛利在</a:t>
            </a:r>
            <a:r>
              <a:rPr lang="en-US" altLang="zh-CN" sz="2400" dirty="0" smtClean="0"/>
              <a:t>13.2</a:t>
            </a:r>
            <a:r>
              <a:rPr lang="zh-CN" altLang="en-US" sz="2400" dirty="0" smtClean="0"/>
              <a:t>万的基础上增长到</a:t>
            </a:r>
            <a:r>
              <a:rPr lang="en-US" altLang="zh-CN" sz="2400" dirty="0" smtClean="0"/>
              <a:t>17</a:t>
            </a:r>
            <a:r>
              <a:rPr lang="zh-CN" altLang="en-US" sz="2400" dirty="0" smtClean="0"/>
              <a:t>万，增长率力争达到</a:t>
            </a:r>
            <a:r>
              <a:rPr lang="en-US" altLang="zh-CN" sz="2400" dirty="0" smtClean="0"/>
              <a:t>32%</a:t>
            </a:r>
            <a:endParaRPr lang="zh-CN" altLang="en-US" sz="24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half" idx="1"/>
          </p:nvPr>
        </p:nvGraphicFramePr>
        <p:xfrm>
          <a:off x="3575050" y="1676400"/>
          <a:ext cx="51117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具体措施：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·</a:t>
            </a:r>
            <a:r>
              <a:rPr lang="zh-CN" altLang="en-US" dirty="0" smtClean="0"/>
              <a:t>加强对老会员维护，发展新会员（建立慢性病患者档案）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·</a:t>
            </a:r>
            <a:r>
              <a:rPr lang="zh-CN" altLang="en-US" dirty="0" smtClean="0"/>
              <a:t>从服务入手，不管买多买少都要认真对待，一视同仁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·</a:t>
            </a:r>
            <a:r>
              <a:rPr lang="zh-CN" altLang="en-US" dirty="0" smtClean="0"/>
              <a:t>多组织员工学习和分享好的销售，增强销售技巧，专业知识（做好搭配销售）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·</a:t>
            </a:r>
            <a:r>
              <a:rPr lang="zh-CN" altLang="en-US" dirty="0" smtClean="0"/>
              <a:t>随时关注竞争对手动向，做好门店应对措施（包括价格方面）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·</a:t>
            </a:r>
            <a:r>
              <a:rPr lang="zh-CN" altLang="en-US" dirty="0" smtClean="0"/>
              <a:t>保证货品充足，尽量不让顾客等待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IMG_20131224_10151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357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谢谢大家！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                            </a:t>
            </a:r>
            <a:r>
              <a:rPr lang="en-US" altLang="zh-CN" sz="6500" dirty="0" smtClean="0"/>
              <a:t>     </a:t>
            </a:r>
            <a:r>
              <a:rPr lang="zh-CN" altLang="en-US" sz="6500" dirty="0" smtClean="0"/>
              <a:t>再见！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220</TotalTime>
  <Words>452</Words>
  <Application>Microsoft Office PowerPoint</Application>
  <PresentationFormat>全屏显示(4:3)</PresentationFormat>
  <Paragraphs>31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流畅</vt:lpstr>
      <vt:lpstr>太极大药房大邑围城北路店</vt:lpstr>
      <vt:lpstr>2013年总结</vt:lpstr>
      <vt:lpstr>毛利</vt:lpstr>
      <vt:lpstr>大类销售</vt:lpstr>
      <vt:lpstr>销售分析</vt:lpstr>
      <vt:lpstr>2014年计划</vt:lpstr>
      <vt:lpstr>具体措施：</vt:lpstr>
      <vt:lpstr>幻灯片 8</vt:lpstr>
      <vt:lpstr>     谢谢大家！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太极大药房大邑围城北路店</dc:title>
  <cp:lastModifiedBy>USER</cp:lastModifiedBy>
  <cp:revision>42</cp:revision>
  <dcterms:modified xsi:type="dcterms:W3CDTF">2013-12-24T07:32:36Z</dcterms:modified>
</cp:coreProperties>
</file>