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66" r:id="rId4"/>
    <p:sldId id="267" r:id="rId5"/>
    <p:sldId id="271" r:id="rId6"/>
    <p:sldId id="272" r:id="rId7"/>
    <p:sldId id="274" r:id="rId8"/>
    <p:sldId id="282" r:id="rId9"/>
    <p:sldId id="275" r:id="rId10"/>
    <p:sldId id="283" r:id="rId11"/>
    <p:sldId id="278" r:id="rId12"/>
    <p:sldId id="285" r:id="rId13"/>
    <p:sldId id="280" r:id="rId14"/>
    <p:sldId id="284" r:id="rId15"/>
    <p:sldId id="286" r:id="rId16"/>
    <p:sldId id="257" r:id="rId17"/>
    <p:sldId id="258" r:id="rId18"/>
    <p:sldId id="288" r:id="rId19"/>
    <p:sldId id="260" r:id="rId20"/>
    <p:sldId id="261" r:id="rId21"/>
    <p:sldId id="289" r:id="rId22"/>
    <p:sldId id="290" r:id="rId23"/>
    <p:sldId id="264" r:id="rId24"/>
    <p:sldId id="262" r:id="rId25"/>
    <p:sldId id="291" r:id="rId26"/>
    <p:sldId id="292" r:id="rId27"/>
    <p:sldId id="263" r:id="rId28"/>
    <p:sldId id="265" r:id="rId29"/>
    <p:sldId id="293" r:id="rId30"/>
    <p:sldId id="294" r:id="rId31"/>
    <p:sldId id="296" r:id="rId32"/>
    <p:sldId id="297" r:id="rId33"/>
    <p:sldId id="298" r:id="rId34"/>
    <p:sldId id="299" r:id="rId35"/>
    <p:sldId id="300" r:id="rId36"/>
    <p:sldId id="301" r:id="rId37"/>
    <p:sldId id="302" r:id="rId38"/>
    <p:sldId id="303" r:id="rId39"/>
    <p:sldId id="304" r:id="rId40"/>
    <p:sldId id="305" r:id="rId4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5BD4-1EE6-4667-AAB2-63A4BD2C3D6E}" type="datetimeFigureOut">
              <a:rPr lang="zh-CN" altLang="en-US" smtClean="0"/>
              <a:t>2012-6-19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F78D-7A1A-4751-A401-86587AFC4B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6411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5BD4-1EE6-4667-AAB2-63A4BD2C3D6E}" type="datetimeFigureOut">
              <a:rPr lang="zh-CN" altLang="en-US" smtClean="0"/>
              <a:t>2012-6-19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F78D-7A1A-4751-A401-86587AFC4B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30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5BD4-1EE6-4667-AAB2-63A4BD2C3D6E}" type="datetimeFigureOut">
              <a:rPr lang="zh-CN" altLang="en-US" smtClean="0"/>
              <a:t>2012-6-19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F78D-7A1A-4751-A401-86587AFC4B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3660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5BD4-1EE6-4667-AAB2-63A4BD2C3D6E}" type="datetimeFigureOut">
              <a:rPr lang="zh-CN" altLang="en-US" smtClean="0"/>
              <a:t>2012-6-19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F78D-7A1A-4751-A401-86587AFC4B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8321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5BD4-1EE6-4667-AAB2-63A4BD2C3D6E}" type="datetimeFigureOut">
              <a:rPr lang="zh-CN" altLang="en-US" smtClean="0"/>
              <a:t>2012-6-19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F78D-7A1A-4751-A401-86587AFC4B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9059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5BD4-1EE6-4667-AAB2-63A4BD2C3D6E}" type="datetimeFigureOut">
              <a:rPr lang="zh-CN" altLang="en-US" smtClean="0"/>
              <a:t>2012-6-19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F78D-7A1A-4751-A401-86587AFC4B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9831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5BD4-1EE6-4667-AAB2-63A4BD2C3D6E}" type="datetimeFigureOut">
              <a:rPr lang="zh-CN" altLang="en-US" smtClean="0"/>
              <a:t>2012-6-19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F78D-7A1A-4751-A401-86587AFC4B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05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5BD4-1EE6-4667-AAB2-63A4BD2C3D6E}" type="datetimeFigureOut">
              <a:rPr lang="zh-CN" altLang="en-US" smtClean="0"/>
              <a:t>2012-6-19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F78D-7A1A-4751-A401-86587AFC4B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1078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5BD4-1EE6-4667-AAB2-63A4BD2C3D6E}" type="datetimeFigureOut">
              <a:rPr lang="zh-CN" altLang="en-US" smtClean="0"/>
              <a:t>2012-6-19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F78D-7A1A-4751-A401-86587AFC4B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1053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5BD4-1EE6-4667-AAB2-63A4BD2C3D6E}" type="datetimeFigureOut">
              <a:rPr lang="zh-CN" altLang="en-US" smtClean="0"/>
              <a:t>2012-6-19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F78D-7A1A-4751-A401-86587AFC4B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943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5BD4-1EE6-4667-AAB2-63A4BD2C3D6E}" type="datetimeFigureOut">
              <a:rPr lang="zh-CN" altLang="en-US" smtClean="0"/>
              <a:t>2012-6-19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F78D-7A1A-4751-A401-86587AFC4B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5709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15BD4-1EE6-4667-AAB2-63A4BD2C3D6E}" type="datetimeFigureOut">
              <a:rPr lang="zh-CN" altLang="en-US" smtClean="0"/>
              <a:t>2012-6-19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0F78D-7A1A-4751-A401-86587AFC4B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2162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17&#12289;&#32508;&#21512;&#29255;&#21306;&#38468;&#34920;&#19968;(1--5&#26376;)%5b1%5d.xls" TargetMode="External"/><Relationship Id="rId2" Type="http://schemas.openxmlformats.org/officeDocument/2006/relationships/hyperlink" Target="&#33829;&#19994;&#37096;&#29255;&#21306;&#12289;&#38376;&#24215;&#27719;&#24635;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18&#12289;&#32508;&#21512;&#29255;&#21306;&#38468;&#34920;&#20108;%5b1%5d.xl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20&#12289;&#37019;&#23811;&#20013;&#24515;&#24215;2012&#24180;1&#26376;-5&#26376;&#38144;&#21806;&#24773;&#20917;.xls" TargetMode="External"/><Relationship Id="rId2" Type="http://schemas.openxmlformats.org/officeDocument/2006/relationships/hyperlink" Target="&#37325;&#28857;&#38376;&#24215;&#20195;&#34920;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21&#12289;&#37019;&#23811;&#20013;&#24515;&#24215;2012.6-8&#26376;&#35745;&#21010;&#25351;&#26631;.xl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22&#12289;&#20809;&#21326;&#24215;2012.1-5&#26376;&#38144;&#21806;&#24773;&#20917;.xls" TargetMode="External"/><Relationship Id="rId2" Type="http://schemas.openxmlformats.org/officeDocument/2006/relationships/hyperlink" Target="&#37325;&#28857;&#38376;&#24215;&#20195;&#34920;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23&#12289;&#20809;&#21326;&#24215;2012.6-8&#26376;&#35745;&#21010;&#25351;&#26631;.xls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24&#12289;&#21452;&#26519;&#36335;&#24215;&#38468;&#34920;&#19968;(1--5&#26376;)(1).xls" TargetMode="External"/><Relationship Id="rId2" Type="http://schemas.openxmlformats.org/officeDocument/2006/relationships/hyperlink" Target="&#37325;&#28857;&#38376;&#24215;&#20195;&#34920;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25&#12289;&#21452;&#26519;&#36335;&#24215;&#38468;&#34920;&#20108;(1).xls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&#37325;&#28857;&#38376;&#24215;&#20195;&#34920;.doc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&#21518;&#21220;&#27719;&#24635;.doc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&#33829;&#19994;&#37096;2012&#24180;1-5&#26376;&#20221;&#24037;&#20316;&#24635;&#32467;.doc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1&#12289;&#26071;&#33328;&#24215;&#38468;&#34920;&#19968;(1--5&#26376;).xls" TargetMode="External"/><Relationship Id="rId2" Type="http://schemas.openxmlformats.org/officeDocument/2006/relationships/hyperlink" Target="&#33829;&#19994;&#37096;&#29255;&#21306;&#12289;&#38376;&#24215;&#27719;&#24635;.doc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2&#12289;&#22478;&#20013;&#29255;&#21306;&#38468;&#34920;&#19968;(1--5&#26376;).xls" TargetMode="External"/><Relationship Id="rId2" Type="http://schemas.openxmlformats.org/officeDocument/2006/relationships/hyperlink" Target="&#33829;&#19994;&#37096;&#29255;&#21306;&#12289;&#38376;&#24215;&#27719;&#24635;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3&#12289;&#22478;&#20013;&#29255;&#21306;&#38468;&#34920;&#20108;.xls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4&#12289;&#20809;&#21326;&#29255;&#21306;&#38468;&#34920;&#19968;.xls" TargetMode="External"/><Relationship Id="rId2" Type="http://schemas.openxmlformats.org/officeDocument/2006/relationships/hyperlink" Target="&#33829;&#19994;&#37096;&#29255;&#21306;&#12289;&#38376;&#24215;&#27719;&#24635;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23&#12289;&#20809;&#21326;&#24215;2012.6-8&#26376;&#35745;&#21010;&#25351;&#26631;.xl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6&#12289;&#19996;&#21271;&#29255;&#21306;&#38468;&#34920;&#19968;(1--5&#26376;).xls" TargetMode="External"/><Relationship Id="rId2" Type="http://schemas.openxmlformats.org/officeDocument/2006/relationships/hyperlink" Target="&#33829;&#19994;&#37096;&#29255;&#21306;&#12289;&#38376;&#24215;&#27719;&#24635;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7&#12289;&#19996;&#21271;&#29255;&#21306;&#38468;&#34920;&#20108;.xl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11&#12289;&#37019;&#23811;&#22823;&#37009;&#29255;&#21306;&#38468;&#34920;&#19968;(1--5&#26376;).xls" TargetMode="External"/><Relationship Id="rId2" Type="http://schemas.openxmlformats.org/officeDocument/2006/relationships/hyperlink" Target="&#33829;&#19994;&#37096;&#29255;&#21306;&#12289;&#38376;&#24215;&#27719;&#24635;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12&#12289;&#37019;&#23811;&#22823;&#37009;&#29255;&#21306;&#38468;&#34920;&#20108;.xl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14&#12289;&#23815;&#24030;&#28201;&#27743;&#29255;&#38468;&#34920;&#19968;(1--5&#26376;).xls" TargetMode="External"/><Relationship Id="rId2" Type="http://schemas.openxmlformats.org/officeDocument/2006/relationships/hyperlink" Target="&#33829;&#19994;&#37096;&#29255;&#21306;&#12289;&#38376;&#24215;&#27719;&#24635;.do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16&#12289;&#23815;&#24030;&#28201;&#27743;&#29255;ABC&#38144;&#21806;&#23545;&#27604;&#38468;&#34920;&#19977;.xls" TargetMode="External"/><Relationship Id="rId4" Type="http://schemas.openxmlformats.org/officeDocument/2006/relationships/hyperlink" Target="15&#12289;&#23815;&#24030;&#28201;&#27743;&#29255;&#38468;&#34920;&#20108;.xl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9&#12289;&#22478;&#21335;&#29255;&#38468;&#34920;&#19968;.xls" TargetMode="External"/><Relationship Id="rId2" Type="http://schemas.openxmlformats.org/officeDocument/2006/relationships/hyperlink" Target="&#33829;&#19994;&#37096;&#29255;&#21306;&#12289;&#38376;&#24215;&#27719;&#24635;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10&#12289;&#22478;&#21335;&#29255;&#38468;&#34920;&#20108;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2012</a:t>
            </a:r>
            <a:r>
              <a:rPr lang="zh-CN" altLang="en-US" dirty="0" smtClean="0"/>
              <a:t>年经营管理工作会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2012</a:t>
            </a:r>
            <a:r>
              <a:rPr lang="zh-CN" altLang="en-US" dirty="0" smtClean="0"/>
              <a:t>年</a:t>
            </a:r>
            <a:r>
              <a:rPr lang="en-US" altLang="zh-CN" dirty="0" smtClean="0"/>
              <a:t>1-5</a:t>
            </a:r>
            <a:r>
              <a:rPr lang="zh-CN" altLang="en-US" dirty="0" smtClean="0"/>
              <a:t>月份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65339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营业部各片区发言材料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hlinkClick r:id="rId2" action="ppaction://hlinkfile"/>
              </a:rPr>
              <a:t>综合片工作总结及计划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>
                <a:hlinkClick r:id="rId3" action="ppaction://hlinkfile"/>
              </a:rPr>
              <a:t>综</a:t>
            </a:r>
            <a:r>
              <a:rPr lang="zh-CN" altLang="en-US" dirty="0">
                <a:hlinkClick r:id="rId3" action="ppaction://hlinkfile"/>
              </a:rPr>
              <a:t>合</a:t>
            </a:r>
            <a:r>
              <a:rPr lang="zh-CN" altLang="en-US" dirty="0" smtClean="0">
                <a:hlinkClick r:id="rId3" action="ppaction://hlinkfile"/>
              </a:rPr>
              <a:t>片</a:t>
            </a:r>
            <a:r>
              <a:rPr lang="en-US" altLang="zh-CN" dirty="0" smtClean="0">
                <a:hlinkClick r:id="rId3" action="ppaction://hlinkfile"/>
              </a:rPr>
              <a:t>1-5</a:t>
            </a:r>
            <a:r>
              <a:rPr lang="zh-CN" altLang="en-US" dirty="0" smtClean="0">
                <a:hlinkClick r:id="rId3" action="ppaction://hlinkfile"/>
              </a:rPr>
              <a:t>月份销售汇总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>
                <a:hlinkClick r:id="rId4" action="ppaction://hlinkfile"/>
              </a:rPr>
              <a:t>综合片</a:t>
            </a:r>
            <a:r>
              <a:rPr lang="en-US" altLang="zh-CN" dirty="0" smtClean="0">
                <a:hlinkClick r:id="rId4" action="ppaction://hlinkfile"/>
              </a:rPr>
              <a:t>6-8</a:t>
            </a:r>
            <a:r>
              <a:rPr lang="zh-CN" altLang="en-US" dirty="0" smtClean="0">
                <a:hlinkClick r:id="rId4" action="ppaction://hlinkfile"/>
              </a:rPr>
              <a:t>月份销售计划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7223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营业部各片区发言材料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hlinkClick r:id="rId2" action="ppaction://hlinkfile"/>
              </a:rPr>
              <a:t>邛崃中心店工作总结及计划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>
                <a:hlinkClick r:id="rId3" action="ppaction://hlinkfile"/>
              </a:rPr>
              <a:t>邛崃中心店</a:t>
            </a:r>
            <a:r>
              <a:rPr lang="en-US" altLang="zh-CN" dirty="0" smtClean="0">
                <a:hlinkClick r:id="rId3" action="ppaction://hlinkfile"/>
              </a:rPr>
              <a:t>1-5</a:t>
            </a:r>
            <a:r>
              <a:rPr lang="zh-CN" altLang="en-US" dirty="0" smtClean="0">
                <a:hlinkClick r:id="rId3" action="ppaction://hlinkfile"/>
              </a:rPr>
              <a:t>月份销售汇总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>
                <a:hlinkClick r:id="rId4" action="ppaction://hlinkfile"/>
              </a:rPr>
              <a:t>邛崃中心店</a:t>
            </a:r>
            <a:r>
              <a:rPr lang="en-US" altLang="zh-CN" dirty="0" smtClean="0">
                <a:hlinkClick r:id="rId4" action="ppaction://hlinkfile"/>
              </a:rPr>
              <a:t>6-8</a:t>
            </a:r>
            <a:r>
              <a:rPr lang="zh-CN" altLang="en-US" dirty="0" smtClean="0">
                <a:hlinkClick r:id="rId4" action="ppaction://hlinkfile"/>
              </a:rPr>
              <a:t>月份销售计划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18596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营业部各片区发言材料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hlinkClick r:id="rId2" action="ppaction://hlinkfile"/>
              </a:rPr>
              <a:t>光华店工作总结及计划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>
                <a:hlinkClick r:id="rId3" action="ppaction://hlinkfile"/>
              </a:rPr>
              <a:t>光</a:t>
            </a:r>
            <a:r>
              <a:rPr lang="zh-CN" altLang="en-US" dirty="0">
                <a:hlinkClick r:id="rId3" action="ppaction://hlinkfile"/>
              </a:rPr>
              <a:t>华</a:t>
            </a:r>
            <a:r>
              <a:rPr lang="zh-CN" altLang="en-US" dirty="0" smtClean="0">
                <a:hlinkClick r:id="rId3" action="ppaction://hlinkfile"/>
              </a:rPr>
              <a:t>店</a:t>
            </a:r>
            <a:r>
              <a:rPr lang="en-US" altLang="zh-CN" dirty="0" smtClean="0">
                <a:hlinkClick r:id="rId3" action="ppaction://hlinkfile"/>
              </a:rPr>
              <a:t>1-5</a:t>
            </a:r>
            <a:r>
              <a:rPr lang="zh-CN" altLang="en-US" dirty="0" smtClean="0">
                <a:hlinkClick r:id="rId3" action="ppaction://hlinkfile"/>
              </a:rPr>
              <a:t>月份销售汇总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>
                <a:hlinkClick r:id="rId4" action="ppaction://hlinkfile"/>
              </a:rPr>
              <a:t>光华店</a:t>
            </a:r>
            <a:r>
              <a:rPr lang="en-US" altLang="zh-CN" dirty="0" smtClean="0">
                <a:hlinkClick r:id="rId4" action="ppaction://hlinkfile"/>
              </a:rPr>
              <a:t>6-8</a:t>
            </a:r>
            <a:r>
              <a:rPr lang="zh-CN" altLang="en-US" dirty="0" smtClean="0">
                <a:hlinkClick r:id="rId4" action="ppaction://hlinkfile"/>
              </a:rPr>
              <a:t>月份销售计划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49300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营业部各片区发言材料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hlinkClick r:id="rId2" action="ppaction://hlinkfile"/>
              </a:rPr>
              <a:t>双林店工作总结及计划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>
                <a:hlinkClick r:id="rId3" action="ppaction://hlinkfile"/>
              </a:rPr>
              <a:t>双林店</a:t>
            </a:r>
            <a:r>
              <a:rPr lang="en-US" altLang="zh-CN" dirty="0" smtClean="0">
                <a:hlinkClick r:id="rId3" action="ppaction://hlinkfile"/>
              </a:rPr>
              <a:t>1-5</a:t>
            </a:r>
            <a:r>
              <a:rPr lang="zh-CN" altLang="en-US" dirty="0" smtClean="0">
                <a:hlinkClick r:id="rId3" action="ppaction://hlinkfile"/>
              </a:rPr>
              <a:t>月份销售汇总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>
                <a:hlinkClick r:id="rId4" action="ppaction://hlinkfile"/>
              </a:rPr>
              <a:t>双林店</a:t>
            </a:r>
            <a:r>
              <a:rPr lang="en-US" altLang="zh-CN" dirty="0" smtClean="0">
                <a:hlinkClick r:id="rId4" action="ppaction://hlinkfile"/>
              </a:rPr>
              <a:t>6-8</a:t>
            </a:r>
            <a:r>
              <a:rPr lang="zh-CN" altLang="en-US" dirty="0" smtClean="0">
                <a:hlinkClick r:id="rId4" action="ppaction://hlinkfile"/>
              </a:rPr>
              <a:t>月份销售计划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35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营业部各片区发言材料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hlinkClick r:id="rId2" action="ppaction://hlinkfile"/>
              </a:rPr>
              <a:t>红星店工作总结及计划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493008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各管理部门发言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hlinkClick r:id="rId2" action="ppaction://hlinkfile"/>
              </a:rPr>
              <a:t>管理部门发言材料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4206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经营工作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主要指标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075631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销售排名前</a:t>
            </a:r>
            <a:r>
              <a:rPr lang="en-US" altLang="zh-CN" dirty="0" smtClean="0"/>
              <a:t>5</a:t>
            </a:r>
            <a:r>
              <a:rPr lang="zh-CN" altLang="en-US" dirty="0" smtClean="0"/>
              <a:t>位的门店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2780025"/>
              </p:ext>
            </p:extLst>
          </p:nvPr>
        </p:nvGraphicFramePr>
        <p:xfrm>
          <a:off x="395536" y="1340766"/>
          <a:ext cx="8208913" cy="50405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305"/>
                <a:gridCol w="5472608"/>
              </a:tblGrid>
              <a:tr h="45823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400" u="none" strike="noStrike">
                          <a:effectLst/>
                        </a:rPr>
                        <a:t>项目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400" u="none" strike="noStrike">
                          <a:effectLst/>
                        </a:rPr>
                        <a:t>含税销售收入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45823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400" u="none" strike="noStrike">
                          <a:effectLst/>
                        </a:rPr>
                        <a:t>旗舰店（</a:t>
                      </a:r>
                      <a:r>
                        <a:rPr lang="en-US" altLang="zh-CN" sz="2400" u="none" strike="noStrike">
                          <a:effectLst/>
                        </a:rPr>
                        <a:t>1</a:t>
                      </a:r>
                      <a:r>
                        <a:rPr lang="zh-CN" altLang="en-US" sz="2400" u="none" strike="noStrike">
                          <a:effectLst/>
                        </a:rPr>
                        <a:t>）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400" u="none" strike="noStrike">
                          <a:effectLst/>
                        </a:rPr>
                        <a:t>11002193.53</a:t>
                      </a:r>
                      <a:endParaRPr lang="en-US" altLang="zh-CN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45823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400" u="none" strike="noStrike">
                          <a:effectLst/>
                        </a:rPr>
                        <a:t>光华店</a:t>
                      </a:r>
                      <a:r>
                        <a:rPr lang="en-US" altLang="zh-CN" sz="2400" u="none" strike="noStrike">
                          <a:effectLst/>
                        </a:rPr>
                        <a:t>(14)</a:t>
                      </a:r>
                      <a:endParaRPr lang="en-US" altLang="zh-CN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400" u="none" strike="noStrike">
                          <a:effectLst/>
                        </a:rPr>
                        <a:t>1450357.25</a:t>
                      </a:r>
                      <a:endParaRPr lang="en-US" altLang="zh-CN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45823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400" u="none" strike="noStrike">
                          <a:effectLst/>
                        </a:rPr>
                        <a:t>西部店（</a:t>
                      </a:r>
                      <a:r>
                        <a:rPr lang="en-US" altLang="zh-CN" sz="2400" u="none" strike="noStrike">
                          <a:effectLst/>
                        </a:rPr>
                        <a:t>3</a:t>
                      </a:r>
                      <a:r>
                        <a:rPr lang="zh-CN" altLang="en-US" sz="2400" u="none" strike="noStrike">
                          <a:effectLst/>
                        </a:rPr>
                        <a:t>）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400" u="none" strike="noStrike">
                          <a:effectLst/>
                        </a:rPr>
                        <a:t>1436326.68</a:t>
                      </a:r>
                      <a:endParaRPr lang="en-US" altLang="zh-CN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45823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400" u="none" strike="noStrike">
                          <a:effectLst/>
                        </a:rPr>
                        <a:t>浆洗街店</a:t>
                      </a:r>
                      <a:r>
                        <a:rPr lang="en-US" altLang="zh-CN" sz="2400" u="none" strike="noStrike">
                          <a:effectLst/>
                        </a:rPr>
                        <a:t>(11)</a:t>
                      </a:r>
                      <a:endParaRPr lang="en-US" altLang="zh-CN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400" u="none" strike="noStrike">
                          <a:effectLst/>
                        </a:rPr>
                        <a:t>1413927.67</a:t>
                      </a:r>
                      <a:endParaRPr lang="en-US" altLang="zh-CN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45823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400" u="none" strike="noStrike">
                          <a:effectLst/>
                        </a:rPr>
                        <a:t>邛崃中心店</a:t>
                      </a:r>
                      <a:r>
                        <a:rPr lang="en-US" altLang="zh-CN" sz="2400" u="none" strike="noStrike">
                          <a:effectLst/>
                        </a:rPr>
                        <a:t>(13)</a:t>
                      </a:r>
                      <a:endParaRPr lang="en-US" altLang="zh-CN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400" u="none" strike="noStrike">
                          <a:effectLst/>
                        </a:rPr>
                        <a:t>1371157.12</a:t>
                      </a:r>
                      <a:endParaRPr lang="en-US" altLang="zh-CN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45823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400" u="none" strike="noStrike">
                          <a:effectLst/>
                        </a:rPr>
                        <a:t>红星店（</a:t>
                      </a:r>
                      <a:r>
                        <a:rPr lang="en-US" altLang="zh-CN" sz="2400" u="none" strike="noStrike">
                          <a:effectLst/>
                        </a:rPr>
                        <a:t>2</a:t>
                      </a:r>
                      <a:r>
                        <a:rPr lang="zh-CN" altLang="en-US" sz="2400" u="none" strike="noStrike">
                          <a:effectLst/>
                        </a:rPr>
                        <a:t>）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400" u="none" strike="noStrike" dirty="0">
                          <a:effectLst/>
                        </a:rPr>
                        <a:t>1138626.33</a:t>
                      </a:r>
                      <a:endParaRPr lang="en-US" altLang="zh-CN" sz="24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45823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400" u="none" strike="noStrike" dirty="0">
                          <a:effectLst/>
                        </a:rPr>
                        <a:t>崇州中心店（</a:t>
                      </a:r>
                      <a:r>
                        <a:rPr lang="en-US" altLang="zh-CN" sz="2400" u="none" strike="noStrike" dirty="0">
                          <a:effectLst/>
                        </a:rPr>
                        <a:t>4</a:t>
                      </a:r>
                      <a:r>
                        <a:rPr lang="zh-CN" altLang="en-US" sz="2400" u="none" strike="noStrike" dirty="0">
                          <a:effectLst/>
                        </a:rPr>
                        <a:t>）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400" u="none" strike="noStrike">
                          <a:effectLst/>
                        </a:rPr>
                        <a:t>954020.44</a:t>
                      </a:r>
                      <a:endParaRPr lang="en-US" altLang="zh-CN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45823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400" u="none" strike="noStrike">
                          <a:effectLst/>
                        </a:rPr>
                        <a:t>沙河源店</a:t>
                      </a:r>
                      <a:r>
                        <a:rPr lang="en-US" altLang="zh-CN" sz="2400" u="none" strike="noStrike">
                          <a:effectLst/>
                        </a:rPr>
                        <a:t>(12)</a:t>
                      </a:r>
                      <a:endParaRPr lang="en-US" altLang="zh-CN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400" u="none" strike="noStrike">
                          <a:effectLst/>
                        </a:rPr>
                        <a:t>802027.94</a:t>
                      </a:r>
                      <a:endParaRPr lang="en-US" altLang="zh-CN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45823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400" u="none" strike="noStrike">
                          <a:effectLst/>
                        </a:rPr>
                        <a:t>温江店</a:t>
                      </a:r>
                      <a:r>
                        <a:rPr lang="en-US" altLang="zh-CN" sz="2400" u="none" strike="noStrike">
                          <a:effectLst/>
                        </a:rPr>
                        <a:t>(10)</a:t>
                      </a:r>
                      <a:endParaRPr lang="en-US" altLang="zh-CN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400" u="none" strike="noStrike">
                          <a:effectLst/>
                        </a:rPr>
                        <a:t>767725.1</a:t>
                      </a:r>
                      <a:endParaRPr lang="en-US" altLang="zh-CN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45823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400" u="none" strike="noStrike" dirty="0">
                          <a:effectLst/>
                        </a:rPr>
                        <a:t>双林路店（</a:t>
                      </a:r>
                      <a:r>
                        <a:rPr lang="en-US" altLang="zh-CN" sz="2400" u="none" strike="noStrike" dirty="0">
                          <a:effectLst/>
                        </a:rPr>
                        <a:t>20</a:t>
                      </a:r>
                      <a:r>
                        <a:rPr lang="zh-CN" altLang="en-US" sz="2400" u="none" strike="noStrike" dirty="0">
                          <a:effectLst/>
                        </a:rPr>
                        <a:t>）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400" u="none" strike="noStrike" dirty="0">
                          <a:effectLst/>
                        </a:rPr>
                        <a:t>763968.64</a:t>
                      </a:r>
                      <a:endParaRPr lang="en-US" altLang="zh-CN" sz="24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01198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销售排名后</a:t>
            </a:r>
            <a:r>
              <a:rPr lang="en-US" altLang="zh-CN" dirty="0"/>
              <a:t>5</a:t>
            </a:r>
            <a:r>
              <a:rPr lang="zh-CN" altLang="en-US" dirty="0"/>
              <a:t>位的门店</a:t>
            </a: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4433668"/>
              </p:ext>
            </p:extLst>
          </p:nvPr>
        </p:nvGraphicFramePr>
        <p:xfrm>
          <a:off x="539552" y="1412779"/>
          <a:ext cx="8136904" cy="51114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8352"/>
                <a:gridCol w="4968552"/>
              </a:tblGrid>
              <a:tr h="522246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 dirty="0">
                          <a:effectLst/>
                        </a:rPr>
                        <a:t>温江同兴东路药店（</a:t>
                      </a:r>
                      <a:r>
                        <a:rPr lang="en-US" altLang="zh-CN" sz="2000" u="none" strike="noStrike" dirty="0">
                          <a:effectLst/>
                        </a:rPr>
                        <a:t>119</a:t>
                      </a:r>
                      <a:r>
                        <a:rPr lang="zh-CN" altLang="en-US" sz="2000" u="none" strike="noStrike" dirty="0">
                          <a:effectLst/>
                        </a:rPr>
                        <a:t>）</a:t>
                      </a:r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89050.04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522246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都江堰聚源店（</a:t>
                      </a:r>
                      <a:r>
                        <a:rPr lang="en-US" altLang="zh-CN" sz="2000" u="none" strike="noStrike">
                          <a:effectLst/>
                        </a:rPr>
                        <a:t>100</a:t>
                      </a:r>
                      <a:r>
                        <a:rPr lang="zh-CN" altLang="en-US" sz="2000" u="none" strike="noStrike">
                          <a:effectLst/>
                        </a:rPr>
                        <a:t>）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85868.22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522246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龙泉驿东街（</a:t>
                      </a:r>
                      <a:r>
                        <a:rPr lang="en-US" altLang="zh-CN" sz="2000" u="none" strike="noStrike">
                          <a:effectLst/>
                        </a:rPr>
                        <a:t>105</a:t>
                      </a:r>
                      <a:r>
                        <a:rPr lang="zh-CN" altLang="en-US" sz="2000" u="none" strike="noStrike">
                          <a:effectLst/>
                        </a:rPr>
                        <a:t>）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84152.14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6833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新泰西路（</a:t>
                      </a:r>
                      <a:r>
                        <a:rPr lang="en-US" altLang="zh-CN" sz="2000" u="none" strike="noStrike">
                          <a:effectLst/>
                        </a:rPr>
                        <a:t>88</a:t>
                      </a:r>
                      <a:r>
                        <a:rPr lang="zh-CN" altLang="en-US" sz="2000" u="none" strike="noStrike">
                          <a:effectLst/>
                        </a:rPr>
                        <a:t>）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83946.53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522246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大邑沙渠市场（</a:t>
                      </a:r>
                      <a:r>
                        <a:rPr lang="en-US" altLang="zh-CN" sz="2000" u="none" strike="noStrike">
                          <a:effectLst/>
                        </a:rPr>
                        <a:t>103</a:t>
                      </a:r>
                      <a:r>
                        <a:rPr lang="zh-CN" altLang="en-US" sz="2000" u="none" strike="noStrike">
                          <a:effectLst/>
                        </a:rPr>
                        <a:t>）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82097.48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522246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 dirty="0">
                          <a:effectLst/>
                        </a:rPr>
                        <a:t>大邑内蒙古大道二店（</a:t>
                      </a:r>
                      <a:r>
                        <a:rPr lang="en-US" altLang="zh-CN" sz="2000" u="none" strike="noStrike" dirty="0">
                          <a:effectLst/>
                        </a:rPr>
                        <a:t>120</a:t>
                      </a:r>
                      <a:r>
                        <a:rPr lang="zh-CN" altLang="en-US" sz="2000" u="none" strike="noStrike" dirty="0">
                          <a:effectLst/>
                        </a:rPr>
                        <a:t>）</a:t>
                      </a:r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 dirty="0">
                          <a:effectLst/>
                        </a:rPr>
                        <a:t>67038.02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522246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都江堰灌口镇外北街药店（</a:t>
                      </a:r>
                      <a:r>
                        <a:rPr lang="en-US" altLang="zh-CN" sz="2000" u="none" strike="noStrike">
                          <a:effectLst/>
                        </a:rPr>
                        <a:t>102</a:t>
                      </a:r>
                      <a:r>
                        <a:rPr lang="zh-CN" altLang="en-US" sz="2000" u="none" strike="noStrike">
                          <a:effectLst/>
                        </a:rPr>
                        <a:t>）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63970.64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522246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都江堰勤俭路店（</a:t>
                      </a:r>
                      <a:r>
                        <a:rPr lang="en-US" altLang="zh-CN" sz="2000" u="none" strike="noStrike">
                          <a:effectLst/>
                        </a:rPr>
                        <a:t>98</a:t>
                      </a:r>
                      <a:r>
                        <a:rPr lang="zh-CN" altLang="en-US" sz="2000" u="none" strike="noStrike">
                          <a:effectLst/>
                        </a:rPr>
                        <a:t>）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58996.39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522246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都江堰蒲阳路药店（</a:t>
                      </a:r>
                      <a:r>
                        <a:rPr lang="en-US" altLang="zh-CN" sz="2000" u="none" strike="noStrike">
                          <a:effectLst/>
                        </a:rPr>
                        <a:t>122</a:t>
                      </a:r>
                      <a:r>
                        <a:rPr lang="zh-CN" altLang="en-US" sz="2000" u="none" strike="noStrike">
                          <a:effectLst/>
                        </a:rPr>
                        <a:t>）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45792.21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522246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都江堰中山北路药店（</a:t>
                      </a:r>
                      <a:r>
                        <a:rPr lang="en-US" altLang="zh-CN" sz="2000" u="none" strike="noStrike">
                          <a:effectLst/>
                        </a:rPr>
                        <a:t>109</a:t>
                      </a:r>
                      <a:r>
                        <a:rPr lang="zh-CN" altLang="en-US" sz="2000" u="none" strike="noStrike">
                          <a:effectLst/>
                        </a:rPr>
                        <a:t>）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 dirty="0">
                          <a:effectLst/>
                        </a:rPr>
                        <a:t>41264.23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79338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利润排名前</a:t>
            </a:r>
            <a:r>
              <a:rPr lang="en-US" altLang="zh-CN" dirty="0" smtClean="0"/>
              <a:t>10</a:t>
            </a:r>
            <a:r>
              <a:rPr lang="zh-CN" altLang="en-US" dirty="0" smtClean="0"/>
              <a:t>位的门</a:t>
            </a:r>
            <a:r>
              <a:rPr lang="zh-CN" altLang="en-US" dirty="0"/>
              <a:t>店</a:t>
            </a: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1586361"/>
              </p:ext>
            </p:extLst>
          </p:nvPr>
        </p:nvGraphicFramePr>
        <p:xfrm>
          <a:off x="539552" y="1484785"/>
          <a:ext cx="7920880" cy="43795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00030"/>
                <a:gridCol w="3520850"/>
              </a:tblGrid>
              <a:tr h="35572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项目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利润总额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35572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旗舰店（</a:t>
                      </a:r>
                      <a:r>
                        <a:rPr lang="en-US" altLang="zh-CN" sz="2000" u="none" strike="noStrike">
                          <a:effectLst/>
                        </a:rPr>
                        <a:t>1</a:t>
                      </a:r>
                      <a:r>
                        <a:rPr lang="zh-CN" altLang="en-US" sz="2000" u="none" strike="noStrike">
                          <a:effectLst/>
                        </a:rPr>
                        <a:t>）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407631.9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35572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邛崃中心店</a:t>
                      </a:r>
                      <a:r>
                        <a:rPr lang="en-US" altLang="zh-CN" sz="2000" u="none" strike="noStrike">
                          <a:effectLst/>
                        </a:rPr>
                        <a:t>(13)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126804.4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35572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崇州中心店（</a:t>
                      </a:r>
                      <a:r>
                        <a:rPr lang="en-US" altLang="zh-CN" sz="2000" u="none" strike="noStrike">
                          <a:effectLst/>
                        </a:rPr>
                        <a:t>4</a:t>
                      </a:r>
                      <a:r>
                        <a:rPr lang="zh-CN" altLang="en-US" sz="2000" u="none" strike="noStrike">
                          <a:effectLst/>
                        </a:rPr>
                        <a:t>）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42045.84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35572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崇州怀远店（</a:t>
                      </a:r>
                      <a:r>
                        <a:rPr lang="en-US" altLang="zh-CN" sz="2000" u="none" strike="noStrike">
                          <a:effectLst/>
                        </a:rPr>
                        <a:t>5</a:t>
                      </a:r>
                      <a:r>
                        <a:rPr lang="zh-CN" altLang="en-US" sz="2000" u="none" strike="noStrike">
                          <a:effectLst/>
                        </a:rPr>
                        <a:t>）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37436.22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35572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三江店</a:t>
                      </a:r>
                      <a:r>
                        <a:rPr lang="en-US" altLang="zh-CN" sz="2000" u="none" strike="noStrike">
                          <a:effectLst/>
                        </a:rPr>
                        <a:t>(6)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 dirty="0">
                          <a:effectLst/>
                        </a:rPr>
                        <a:t>36985.26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35572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西部店（</a:t>
                      </a:r>
                      <a:r>
                        <a:rPr lang="en-US" altLang="zh-CN" sz="2000" u="none" strike="noStrike">
                          <a:effectLst/>
                        </a:rPr>
                        <a:t>3</a:t>
                      </a:r>
                      <a:r>
                        <a:rPr lang="zh-CN" altLang="en-US" sz="2000" u="none" strike="noStrike">
                          <a:effectLst/>
                        </a:rPr>
                        <a:t>）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32995.91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35572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 dirty="0">
                          <a:effectLst/>
                        </a:rPr>
                        <a:t>温江店</a:t>
                      </a:r>
                      <a:r>
                        <a:rPr lang="en-US" altLang="zh-CN" sz="2000" u="none" strike="noStrike" dirty="0">
                          <a:effectLst/>
                        </a:rPr>
                        <a:t>(10)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30593.27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46655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双流东升藏卫路药店（</a:t>
                      </a:r>
                      <a:r>
                        <a:rPr lang="en-US" altLang="zh-CN" sz="2000" u="none" strike="noStrike">
                          <a:effectLst/>
                        </a:rPr>
                        <a:t>123</a:t>
                      </a:r>
                      <a:r>
                        <a:rPr lang="zh-CN" altLang="en-US" sz="2000" u="none" strike="noStrike">
                          <a:effectLst/>
                        </a:rPr>
                        <a:t>）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15237.37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35572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民丰大道西段药店（</a:t>
                      </a:r>
                      <a:r>
                        <a:rPr lang="en-US" altLang="zh-CN" sz="2000" u="none" strike="noStrike">
                          <a:effectLst/>
                        </a:rPr>
                        <a:t>64</a:t>
                      </a:r>
                      <a:r>
                        <a:rPr lang="zh-CN" altLang="en-US" sz="2000" u="none" strike="noStrike">
                          <a:effectLst/>
                        </a:rPr>
                        <a:t>）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8734.06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35572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新津邓双岷江店（</a:t>
                      </a:r>
                      <a:r>
                        <a:rPr lang="en-US" altLang="zh-CN" sz="2000" u="none" strike="noStrike">
                          <a:effectLst/>
                        </a:rPr>
                        <a:t>45</a:t>
                      </a:r>
                      <a:r>
                        <a:rPr lang="zh-CN" altLang="en-US" sz="2000" u="none" strike="noStrike">
                          <a:effectLst/>
                        </a:rPr>
                        <a:t>）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-6889.44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35572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红星店（</a:t>
                      </a:r>
                      <a:r>
                        <a:rPr lang="en-US" altLang="zh-CN" sz="2000" u="none" strike="noStrike">
                          <a:effectLst/>
                        </a:rPr>
                        <a:t>2</a:t>
                      </a:r>
                      <a:r>
                        <a:rPr lang="zh-CN" altLang="en-US" sz="2000" u="none" strike="noStrike">
                          <a:effectLst/>
                        </a:rPr>
                        <a:t>）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 dirty="0">
                          <a:effectLst/>
                        </a:rPr>
                        <a:t>-17413.4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9931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营业部发言材料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hlinkClick r:id="rId2" action="ppaction://hlinkfile"/>
              </a:rPr>
              <a:t>营业部</a:t>
            </a:r>
            <a:r>
              <a:rPr lang="en-US" altLang="zh-CN" dirty="0" smtClean="0">
                <a:hlinkClick r:id="rId2" action="ppaction://hlinkfile"/>
              </a:rPr>
              <a:t>1-5</a:t>
            </a:r>
            <a:r>
              <a:rPr lang="zh-CN" altLang="en-US" dirty="0" smtClean="0">
                <a:hlinkClick r:id="rId2" action="ppaction://hlinkfile"/>
              </a:rPr>
              <a:t>月份营运工作总结及</a:t>
            </a:r>
            <a:r>
              <a:rPr lang="en-US" altLang="zh-CN" dirty="0" smtClean="0">
                <a:hlinkClick r:id="rId2" action="ppaction://hlinkfile"/>
              </a:rPr>
              <a:t>6-8</a:t>
            </a:r>
            <a:r>
              <a:rPr lang="zh-CN" altLang="en-US" dirty="0" smtClean="0">
                <a:hlinkClick r:id="rId2" action="ppaction://hlinkfile"/>
              </a:rPr>
              <a:t>月份计划</a:t>
            </a: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>
                <a:hlinkClick r:id="rId2" action="ppaction://hlinkfile"/>
              </a:rPr>
              <a:t>营业部</a:t>
            </a:r>
            <a:r>
              <a:rPr lang="en-US" altLang="zh-CN" dirty="0" smtClean="0">
                <a:hlinkClick r:id="rId2" action="ppaction://hlinkfile"/>
              </a:rPr>
              <a:t>1-5</a:t>
            </a:r>
            <a:r>
              <a:rPr lang="zh-CN" altLang="en-US" dirty="0" smtClean="0">
                <a:hlinkClick r:id="rId2" action="ppaction://hlinkfile"/>
              </a:rPr>
              <a:t>月份培训工作总结及</a:t>
            </a:r>
            <a:r>
              <a:rPr lang="en-US" altLang="zh-CN" dirty="0" smtClean="0">
                <a:hlinkClick r:id="rId2" action="ppaction://hlinkfile"/>
              </a:rPr>
              <a:t>6-8</a:t>
            </a:r>
            <a:r>
              <a:rPr lang="zh-CN" altLang="en-US" dirty="0" smtClean="0">
                <a:hlinkClick r:id="rId2" action="ppaction://hlinkfile"/>
              </a:rPr>
              <a:t>月份计划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891780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利润排名后</a:t>
            </a:r>
            <a:r>
              <a:rPr lang="en-US" altLang="zh-CN" dirty="0" smtClean="0"/>
              <a:t>10</a:t>
            </a:r>
            <a:r>
              <a:rPr lang="zh-CN" altLang="en-US" dirty="0" smtClean="0"/>
              <a:t>位的门店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6009388"/>
              </p:ext>
            </p:extLst>
          </p:nvPr>
        </p:nvGraphicFramePr>
        <p:xfrm>
          <a:off x="1043608" y="1268763"/>
          <a:ext cx="7632848" cy="49685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22475"/>
                <a:gridCol w="2410373"/>
              </a:tblGrid>
              <a:tr h="45390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双流南湖路药店（</a:t>
                      </a:r>
                      <a:r>
                        <a:rPr lang="en-US" altLang="zh-CN" sz="2000" u="none" strike="noStrike">
                          <a:effectLst/>
                        </a:rPr>
                        <a:t>36</a:t>
                      </a:r>
                      <a:r>
                        <a:rPr lang="zh-CN" altLang="en-US" sz="2000" u="none" strike="noStrike">
                          <a:effectLst/>
                        </a:rPr>
                        <a:t>）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-148879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45390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成华区华龙路店（</a:t>
                      </a:r>
                      <a:r>
                        <a:rPr lang="en-US" altLang="zh-CN" sz="2000" u="none" strike="noStrike">
                          <a:effectLst/>
                        </a:rPr>
                        <a:t>75</a:t>
                      </a:r>
                      <a:r>
                        <a:rPr lang="zh-CN" altLang="en-US" sz="2000" u="none" strike="noStrike">
                          <a:effectLst/>
                        </a:rPr>
                        <a:t>）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-154782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45390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成华玉双（</a:t>
                      </a:r>
                      <a:r>
                        <a:rPr lang="en-US" altLang="zh-CN" sz="2000" u="none" strike="noStrike">
                          <a:effectLst/>
                        </a:rPr>
                        <a:t>87</a:t>
                      </a:r>
                      <a:r>
                        <a:rPr lang="zh-CN" altLang="en-US" sz="2000" u="none" strike="noStrike">
                          <a:effectLst/>
                        </a:rPr>
                        <a:t>）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-163868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45390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双林路店（</a:t>
                      </a:r>
                      <a:r>
                        <a:rPr lang="en-US" altLang="zh-CN" sz="2000" u="none" strike="noStrike">
                          <a:effectLst/>
                        </a:rPr>
                        <a:t>20</a:t>
                      </a:r>
                      <a:r>
                        <a:rPr lang="zh-CN" altLang="en-US" sz="2000" u="none" strike="noStrike">
                          <a:effectLst/>
                        </a:rPr>
                        <a:t>）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-164394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45390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滨江东路店（</a:t>
                      </a:r>
                      <a:r>
                        <a:rPr lang="en-US" altLang="zh-CN" sz="2000" u="none" strike="noStrike">
                          <a:effectLst/>
                        </a:rPr>
                        <a:t>24</a:t>
                      </a:r>
                      <a:r>
                        <a:rPr lang="zh-CN" altLang="en-US" sz="2000" u="none" strike="noStrike">
                          <a:effectLst/>
                        </a:rPr>
                        <a:t>）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-170053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45390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白马寺街药店（</a:t>
                      </a:r>
                      <a:r>
                        <a:rPr lang="en-US" altLang="zh-CN" sz="2000" u="none" strike="noStrike">
                          <a:effectLst/>
                        </a:rPr>
                        <a:t>116</a:t>
                      </a:r>
                      <a:r>
                        <a:rPr lang="zh-CN" altLang="en-US" sz="2000" u="none" strike="noStrike">
                          <a:effectLst/>
                        </a:rPr>
                        <a:t>）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-171074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45390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郫县科华路药店（</a:t>
                      </a:r>
                      <a:r>
                        <a:rPr lang="en-US" altLang="zh-CN" sz="2000" u="none" strike="noStrike">
                          <a:effectLst/>
                        </a:rPr>
                        <a:t>65</a:t>
                      </a:r>
                      <a:r>
                        <a:rPr lang="zh-CN" altLang="en-US" sz="2000" u="none" strike="noStrike">
                          <a:effectLst/>
                        </a:rPr>
                        <a:t>）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-178282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88340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成华区二环路北四段店（</a:t>
                      </a:r>
                      <a:r>
                        <a:rPr lang="en-US" altLang="zh-CN" sz="2000" u="none" strike="noStrike">
                          <a:effectLst/>
                        </a:rPr>
                        <a:t>73</a:t>
                      </a:r>
                      <a:r>
                        <a:rPr lang="zh-CN" altLang="en-US" sz="2000" u="none" strike="noStrike">
                          <a:effectLst/>
                        </a:rPr>
                        <a:t>）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-232659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45390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内蒙古大道药店（</a:t>
                      </a:r>
                      <a:r>
                        <a:rPr lang="en-US" altLang="zh-CN" sz="2000" u="none" strike="noStrike">
                          <a:effectLst/>
                        </a:rPr>
                        <a:t>106</a:t>
                      </a:r>
                      <a:r>
                        <a:rPr lang="zh-CN" altLang="en-US" sz="2000" u="none" strike="noStrike">
                          <a:effectLst/>
                        </a:rPr>
                        <a:t>）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-236460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45390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青羊区十二桥店（</a:t>
                      </a:r>
                      <a:r>
                        <a:rPr lang="en-US" altLang="zh-CN" sz="2000" u="none" strike="noStrike">
                          <a:effectLst/>
                        </a:rPr>
                        <a:t>74</a:t>
                      </a:r>
                      <a:r>
                        <a:rPr lang="zh-CN" altLang="en-US" sz="2000" u="none" strike="noStrike">
                          <a:effectLst/>
                        </a:rPr>
                        <a:t>）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 dirty="0">
                          <a:effectLst/>
                        </a:rPr>
                        <a:t>-267651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75129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20</a:t>
            </a:r>
            <a:r>
              <a:rPr lang="zh-CN" altLang="en-US" dirty="0" smtClean="0"/>
              <a:t>家重点销售分析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027417"/>
              </p:ext>
            </p:extLst>
          </p:nvPr>
        </p:nvGraphicFramePr>
        <p:xfrm>
          <a:off x="467544" y="2204864"/>
          <a:ext cx="8496944" cy="34733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1015"/>
                <a:gridCol w="533267"/>
                <a:gridCol w="533267"/>
                <a:gridCol w="533267"/>
                <a:gridCol w="533267"/>
                <a:gridCol w="533267"/>
                <a:gridCol w="533267"/>
                <a:gridCol w="533267"/>
                <a:gridCol w="533267"/>
                <a:gridCol w="533267"/>
                <a:gridCol w="533267"/>
                <a:gridCol w="655774"/>
                <a:gridCol w="533267"/>
                <a:gridCol w="533267"/>
                <a:gridCol w="810951"/>
              </a:tblGrid>
              <a:tr h="108012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2000" u="none" strike="noStrike" dirty="0">
                          <a:effectLst/>
                        </a:rPr>
                        <a:t>销售收入</a:t>
                      </a:r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2000" u="none" strike="noStrike" dirty="0">
                          <a:effectLst/>
                        </a:rPr>
                        <a:t>不含税</a:t>
                      </a:r>
                      <a:r>
                        <a:rPr lang="zh-CN" altLang="en-US" sz="2000" u="none" strike="noStrike" dirty="0" smtClean="0">
                          <a:effectLst/>
                        </a:rPr>
                        <a:t>销售</a:t>
                      </a:r>
                      <a:endParaRPr lang="en-US" altLang="zh-CN" sz="20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zh-CN" altLang="en-US" sz="2000" u="none" strike="noStrike" dirty="0" smtClean="0">
                          <a:effectLst/>
                        </a:rPr>
                        <a:t>毛利</a:t>
                      </a:r>
                      <a:r>
                        <a:rPr lang="zh-CN" altLang="en-US" sz="2000" u="none" strike="noStrike" dirty="0">
                          <a:effectLst/>
                        </a:rPr>
                        <a:t>情况</a:t>
                      </a:r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2000" u="none" strike="noStrike">
                          <a:effectLst/>
                        </a:rPr>
                        <a:t>毛利率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2000" u="none" strike="noStrike">
                          <a:effectLst/>
                        </a:rPr>
                        <a:t>盈利情况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0051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u="none" strike="noStrike">
                          <a:effectLst/>
                        </a:rPr>
                        <a:t>含税销售收入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u="none" strike="noStrike">
                          <a:effectLst/>
                        </a:rPr>
                        <a:t>去年同期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u="none" strike="noStrike">
                          <a:effectLst/>
                        </a:rPr>
                        <a:t>增减额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u="none" strike="noStrike">
                          <a:effectLst/>
                        </a:rPr>
                        <a:t>变动率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u="none" strike="noStrike">
                          <a:effectLst/>
                        </a:rPr>
                        <a:t>毛利额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u="none" strike="noStrike">
                          <a:effectLst/>
                        </a:rPr>
                        <a:t>去年同期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u="none" strike="noStrike">
                          <a:effectLst/>
                        </a:rPr>
                        <a:t>增减额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u="none" strike="noStrike">
                          <a:effectLst/>
                        </a:rPr>
                        <a:t>变动率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u="none" strike="noStrike">
                          <a:effectLst/>
                        </a:rPr>
                        <a:t>毛利率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u="none" strike="noStrike">
                          <a:effectLst/>
                        </a:rPr>
                        <a:t>去年同期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u="none" strike="noStrike">
                          <a:effectLst/>
                        </a:rPr>
                        <a:t>增减额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u="none" strike="noStrike">
                          <a:effectLst/>
                        </a:rPr>
                        <a:t>当期盈利情况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u="none" strike="noStrike">
                          <a:effectLst/>
                        </a:rPr>
                        <a:t>去年同期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u="none" strike="noStrike">
                          <a:effectLst/>
                        </a:rPr>
                        <a:t>增减额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u="none" strike="noStrike">
                          <a:effectLst/>
                        </a:rPr>
                        <a:t>变动率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</a:tr>
              <a:tr h="147169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>
                          <a:effectLst/>
                        </a:rPr>
                        <a:t>5142599.2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>
                          <a:effectLst/>
                        </a:rPr>
                        <a:t>6638554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>
                          <a:effectLst/>
                        </a:rPr>
                        <a:t>-1495955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>
                          <a:effectLst/>
                        </a:rPr>
                        <a:t>-0.22534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>
                          <a:effectLst/>
                        </a:rPr>
                        <a:t>1277046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>
                          <a:effectLst/>
                        </a:rPr>
                        <a:t>1518730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>
                          <a:effectLst/>
                        </a:rPr>
                        <a:t>-241684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>
                          <a:effectLst/>
                        </a:rPr>
                        <a:t>-0.15914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>
                          <a:effectLst/>
                        </a:rPr>
                        <a:t>0.286938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>
                          <a:effectLst/>
                        </a:rPr>
                        <a:t>0.273683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>
                          <a:effectLst/>
                        </a:rPr>
                        <a:t>0.013255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>
                          <a:effectLst/>
                        </a:rPr>
                        <a:t>-175634.11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>
                          <a:effectLst/>
                        </a:rPr>
                        <a:t>290869.6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>
                          <a:effectLst/>
                        </a:rPr>
                        <a:t>-466504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 dirty="0">
                          <a:effectLst/>
                        </a:rPr>
                        <a:t>-1.60382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7152" marR="7152" marT="715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1538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20</a:t>
            </a:r>
            <a:r>
              <a:rPr lang="zh-CN" altLang="en-US" dirty="0" smtClean="0"/>
              <a:t>家重点门店销售汇总（</a:t>
            </a:r>
            <a:r>
              <a:rPr lang="en-US" altLang="zh-CN" dirty="0" smtClean="0"/>
              <a:t>1-5</a:t>
            </a:r>
            <a:r>
              <a:rPr lang="zh-CN" altLang="en-US" dirty="0" smtClean="0"/>
              <a:t>月）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6438901"/>
              </p:ext>
            </p:extLst>
          </p:nvPr>
        </p:nvGraphicFramePr>
        <p:xfrm>
          <a:off x="323528" y="1772816"/>
          <a:ext cx="8496945" cy="44644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1987"/>
                <a:gridCol w="683450"/>
                <a:gridCol w="683450"/>
                <a:gridCol w="683450"/>
                <a:gridCol w="683450"/>
                <a:gridCol w="683450"/>
                <a:gridCol w="683450"/>
                <a:gridCol w="683450"/>
                <a:gridCol w="683450"/>
                <a:gridCol w="840458"/>
                <a:gridCol w="683450"/>
                <a:gridCol w="683450"/>
              </a:tblGrid>
              <a:tr h="157418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销售收入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8881" marR="8881" marT="8881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毛利额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8881" marR="8881" marT="8881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毛利率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8881" marR="8881" marT="8881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盈利情况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8881" marR="8881" marT="8881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44515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含税销售收入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8881" marR="8881" marT="8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去年同期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8881" marR="8881" marT="8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增减额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8881" marR="8881" marT="8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毛利额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8881" marR="8881" marT="8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去年同期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8881" marR="8881" marT="8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增减额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8881" marR="8881" marT="8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毛利率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8881" marR="8881" marT="8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去年同期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8881" marR="8881" marT="8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增减额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8881" marR="8881" marT="8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当期盈利情况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8881" marR="8881" marT="8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去年同期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8881" marR="8881" marT="8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增减额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8881" marR="8881" marT="8881" marB="0" anchor="ctr"/>
                </a:tc>
              </a:tr>
              <a:tr h="144515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>
                          <a:effectLst/>
                        </a:rPr>
                        <a:t>5142599.2</a:t>
                      </a:r>
                      <a:endParaRPr lang="en-US" altLang="zh-CN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8881" marR="8881" marT="8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>
                          <a:effectLst/>
                        </a:rPr>
                        <a:t>6638554</a:t>
                      </a:r>
                      <a:endParaRPr lang="en-US" altLang="zh-CN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8881" marR="8881" marT="8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>
                          <a:effectLst/>
                        </a:rPr>
                        <a:t>-1495955</a:t>
                      </a:r>
                      <a:endParaRPr lang="en-US" altLang="zh-CN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8881" marR="8881" marT="8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>
                          <a:effectLst/>
                        </a:rPr>
                        <a:t>1277046</a:t>
                      </a:r>
                      <a:endParaRPr lang="en-US" altLang="zh-CN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8881" marR="8881" marT="8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>
                          <a:effectLst/>
                        </a:rPr>
                        <a:t>1518730</a:t>
                      </a:r>
                      <a:endParaRPr lang="en-US" altLang="zh-CN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8881" marR="8881" marT="8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>
                          <a:effectLst/>
                        </a:rPr>
                        <a:t>-241684</a:t>
                      </a:r>
                      <a:endParaRPr lang="en-US" altLang="zh-CN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8881" marR="8881" marT="8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>
                          <a:effectLst/>
                        </a:rPr>
                        <a:t>0.286938</a:t>
                      </a:r>
                      <a:endParaRPr lang="en-US" altLang="zh-CN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8881" marR="8881" marT="8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>
                          <a:effectLst/>
                        </a:rPr>
                        <a:t>0.273683</a:t>
                      </a:r>
                      <a:endParaRPr lang="en-US" altLang="zh-CN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8881" marR="8881" marT="8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>
                          <a:effectLst/>
                        </a:rPr>
                        <a:t>0.013255</a:t>
                      </a:r>
                      <a:endParaRPr lang="en-US" altLang="zh-CN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8881" marR="8881" marT="8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>
                          <a:effectLst/>
                        </a:rPr>
                        <a:t>-175634.11</a:t>
                      </a:r>
                      <a:endParaRPr lang="en-US" altLang="zh-CN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8881" marR="8881" marT="8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>
                          <a:effectLst/>
                        </a:rPr>
                        <a:t>290869.6</a:t>
                      </a:r>
                      <a:endParaRPr lang="en-US" altLang="zh-CN" sz="24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8881" marR="8881" marT="88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 dirty="0">
                          <a:effectLst/>
                        </a:rPr>
                        <a:t>-466504</a:t>
                      </a:r>
                      <a:endParaRPr lang="en-US" altLang="zh-CN" sz="24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8881" marR="8881" marT="8881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84044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重点经营措施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大型促销活动，提升</a:t>
            </a:r>
            <a:r>
              <a:rPr lang="zh-CN" altLang="en-US" dirty="0" smtClean="0"/>
              <a:t>人气</a:t>
            </a:r>
            <a:r>
              <a:rPr lang="en-US" altLang="zh-CN" dirty="0" smtClean="0"/>
              <a:t>;</a:t>
            </a:r>
            <a:endParaRPr lang="en-US" altLang="zh-CN" dirty="0" smtClean="0"/>
          </a:p>
          <a:p>
            <a:r>
              <a:rPr lang="zh-CN" altLang="en-US" dirty="0" smtClean="0"/>
              <a:t>关联销售促进客单</a:t>
            </a:r>
            <a:r>
              <a:rPr lang="zh-CN" altLang="en-US" dirty="0" smtClean="0"/>
              <a:t>提升</a:t>
            </a:r>
            <a:r>
              <a:rPr lang="en-US" altLang="zh-CN" dirty="0" smtClean="0"/>
              <a:t>;</a:t>
            </a:r>
            <a:endParaRPr lang="en-US" altLang="zh-CN" dirty="0" smtClean="0"/>
          </a:p>
          <a:p>
            <a:r>
              <a:rPr lang="zh-CN" altLang="en-US" dirty="0" smtClean="0"/>
              <a:t>会员升级，强化客类</a:t>
            </a:r>
            <a:r>
              <a:rPr lang="zh-CN" altLang="en-US" dirty="0" smtClean="0"/>
              <a:t>分级管理</a:t>
            </a:r>
            <a:r>
              <a:rPr lang="en-US" altLang="zh-CN" dirty="0" smtClean="0"/>
              <a:t>;</a:t>
            </a:r>
            <a:endParaRPr lang="en-US" altLang="zh-CN" dirty="0" smtClean="0"/>
          </a:p>
          <a:p>
            <a:r>
              <a:rPr lang="zh-CN" altLang="en-US" dirty="0" smtClean="0"/>
              <a:t>推广</a:t>
            </a:r>
            <a:r>
              <a:rPr lang="en-US" altLang="zh-CN" dirty="0" smtClean="0"/>
              <a:t>A、B、C</a:t>
            </a:r>
            <a:r>
              <a:rPr lang="zh-CN" altLang="en-US" dirty="0" smtClean="0"/>
              <a:t>品种销售，提升销售</a:t>
            </a:r>
            <a:r>
              <a:rPr lang="zh-CN" altLang="en-US" dirty="0" smtClean="0"/>
              <a:t>毛利</a:t>
            </a:r>
            <a:r>
              <a:rPr lang="en-US" altLang="zh-CN" dirty="0" smtClean="0"/>
              <a:t>;</a:t>
            </a:r>
            <a:endParaRPr lang="en-US" altLang="zh-CN" dirty="0" smtClean="0"/>
          </a:p>
          <a:p>
            <a:r>
              <a:rPr lang="zh-CN" altLang="en-US" dirty="0" smtClean="0"/>
              <a:t>品类管理，从采购提升毛利</a:t>
            </a:r>
            <a:r>
              <a:rPr lang="zh-CN" altLang="en-US" dirty="0" smtClean="0"/>
              <a:t>水平</a:t>
            </a:r>
            <a:r>
              <a:rPr lang="en-US" altLang="zh-CN" dirty="0" smtClean="0"/>
              <a:t>;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17410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重点降费措施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与西部医药的业务、物流整合的前期准备</a:t>
            </a:r>
            <a:endParaRPr lang="en-US" altLang="zh-CN" dirty="0" smtClean="0"/>
          </a:p>
          <a:p>
            <a:r>
              <a:rPr lang="zh-CN" altLang="en-US" dirty="0" smtClean="0"/>
              <a:t>重点</a:t>
            </a:r>
            <a:r>
              <a:rPr lang="zh-CN" altLang="en-US" dirty="0" smtClean="0"/>
              <a:t>加强门店的分租</a:t>
            </a:r>
            <a:r>
              <a:rPr lang="zh-CN" altLang="en-US" dirty="0" smtClean="0"/>
              <a:t>工作</a:t>
            </a:r>
            <a:endParaRPr lang="en-US" altLang="zh-CN" dirty="0" smtClean="0"/>
          </a:p>
          <a:p>
            <a:r>
              <a:rPr lang="zh-CN" altLang="en-US" dirty="0" smtClean="0"/>
              <a:t>转租计划</a:t>
            </a:r>
            <a:r>
              <a:rPr lang="en-US" altLang="zh-CN" dirty="0" smtClean="0"/>
              <a:t>173</a:t>
            </a:r>
            <a:r>
              <a:rPr lang="zh-CN" altLang="en-US" dirty="0"/>
              <a:t>万</a:t>
            </a:r>
            <a:r>
              <a:rPr lang="zh-CN" altLang="en-US" dirty="0" smtClean="0"/>
              <a:t>元，已完成</a:t>
            </a:r>
            <a:r>
              <a:rPr lang="en-US" altLang="zh-CN" dirty="0" smtClean="0"/>
              <a:t>89</a:t>
            </a:r>
            <a:r>
              <a:rPr lang="zh-CN" altLang="en-US" dirty="0" smtClean="0"/>
              <a:t>万元，</a:t>
            </a:r>
            <a:endParaRPr lang="en-US" altLang="zh-CN" dirty="0" smtClean="0"/>
          </a:p>
          <a:p>
            <a:r>
              <a:rPr lang="zh-CN" altLang="en-US" dirty="0" smtClean="0"/>
              <a:t>员工队伍趋于稳定，降低流失率</a:t>
            </a:r>
            <a:endParaRPr lang="en-US" altLang="zh-CN" dirty="0" smtClean="0"/>
          </a:p>
          <a:p>
            <a:r>
              <a:rPr lang="zh-CN" altLang="en-US" dirty="0" smtClean="0"/>
              <a:t>人均销量稳中有升</a:t>
            </a: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505530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2012</a:t>
            </a:r>
            <a:r>
              <a:rPr lang="zh-CN" altLang="en-US" dirty="0" smtClean="0"/>
              <a:t>年门店分租计划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8664826"/>
              </p:ext>
            </p:extLst>
          </p:nvPr>
        </p:nvGraphicFramePr>
        <p:xfrm>
          <a:off x="395536" y="2204864"/>
          <a:ext cx="8208910" cy="28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782"/>
                <a:gridCol w="1641782"/>
                <a:gridCol w="1641782"/>
                <a:gridCol w="1641782"/>
                <a:gridCol w="1641782"/>
              </a:tblGrid>
              <a:tr h="180020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项目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2012</a:t>
                      </a:r>
                      <a:r>
                        <a:rPr lang="zh-CN" altLang="en-US" dirty="0" smtClean="0"/>
                        <a:t>年分租面积计划（平方米）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总收益计划（万元）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2012</a:t>
                      </a:r>
                      <a:r>
                        <a:rPr lang="zh-CN" altLang="en-US" dirty="0" smtClean="0"/>
                        <a:t>年一季度退租面积计划（平方米）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节余费用计划（万元）</a:t>
                      </a:r>
                      <a:endParaRPr lang="zh-CN" altLang="en-US" dirty="0"/>
                    </a:p>
                  </a:txBody>
                  <a:tcPr/>
                </a:tc>
              </a:tr>
              <a:tr h="101772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金额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1979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173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1051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81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090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2012</a:t>
            </a:r>
            <a:r>
              <a:rPr lang="zh-CN" altLang="en-US" dirty="0" smtClean="0"/>
              <a:t>年门店</a:t>
            </a:r>
            <a:r>
              <a:rPr lang="en-US" altLang="zh-CN" dirty="0" smtClean="0"/>
              <a:t>1-5</a:t>
            </a:r>
            <a:r>
              <a:rPr lang="zh-CN" altLang="en-US" dirty="0" smtClean="0"/>
              <a:t>月份分租进度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9201235"/>
              </p:ext>
            </p:extLst>
          </p:nvPr>
        </p:nvGraphicFramePr>
        <p:xfrm>
          <a:off x="395536" y="2204864"/>
          <a:ext cx="8208910" cy="28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782"/>
                <a:gridCol w="1641782"/>
                <a:gridCol w="1641782"/>
                <a:gridCol w="1641782"/>
                <a:gridCol w="1641782"/>
              </a:tblGrid>
              <a:tr h="180020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项目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2012</a:t>
                      </a:r>
                      <a:r>
                        <a:rPr lang="zh-CN" altLang="en-US" dirty="0" smtClean="0"/>
                        <a:t>年一季度分租面积（平方米）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总收益（万元）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2012</a:t>
                      </a:r>
                      <a:r>
                        <a:rPr lang="zh-CN" altLang="en-US" dirty="0" smtClean="0"/>
                        <a:t>年一季度退租面积（平方米）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节余费用（万元）</a:t>
                      </a:r>
                      <a:endParaRPr lang="zh-CN" altLang="en-US" dirty="0"/>
                    </a:p>
                  </a:txBody>
                  <a:tcPr/>
                </a:tc>
              </a:tr>
              <a:tr h="101772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金额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872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89.3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1119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94.2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9154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各项后勤保障工作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zh-CN" altLang="en-US" dirty="0" smtClean="0"/>
              <a:t>物流</a:t>
            </a:r>
            <a:r>
              <a:rPr lang="zh-CN" altLang="en-US" dirty="0" smtClean="0"/>
              <a:t>主动请货工作进一步</a:t>
            </a:r>
            <a:r>
              <a:rPr lang="zh-CN" altLang="en-US" dirty="0" smtClean="0"/>
              <a:t>完善，出台</a:t>
            </a:r>
            <a:r>
              <a:rPr lang="en-US" altLang="zh-CN" dirty="0" smtClean="0"/>
              <a:t>《</a:t>
            </a:r>
            <a:r>
              <a:rPr lang="zh-CN" altLang="en-US" dirty="0" smtClean="0"/>
              <a:t>门店要货计划规范及流程</a:t>
            </a:r>
            <a:r>
              <a:rPr lang="en-US" altLang="zh-CN" dirty="0" smtClean="0"/>
              <a:t>》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r>
              <a:rPr lang="zh-CN" altLang="en-US" dirty="0" smtClean="0"/>
              <a:t>完善会员升级管理及社区活动流程；</a:t>
            </a:r>
            <a:endParaRPr lang="en-US" altLang="zh-CN" dirty="0" smtClean="0"/>
          </a:p>
          <a:p>
            <a:r>
              <a:rPr lang="zh-CN" altLang="en-US" dirty="0" smtClean="0"/>
              <a:t>完善公司例会制度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0997510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6-12</a:t>
            </a:r>
            <a:r>
              <a:rPr lang="zh-CN" altLang="en-US" dirty="0" smtClean="0"/>
              <a:t>月份</a:t>
            </a:r>
            <a:r>
              <a:rPr lang="zh-CN" altLang="en-US" dirty="0" smtClean="0"/>
              <a:t>主要经营工作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2354149"/>
              </p:ext>
            </p:extLst>
          </p:nvPr>
        </p:nvGraphicFramePr>
        <p:xfrm>
          <a:off x="539552" y="1772816"/>
          <a:ext cx="7416824" cy="2592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2108760"/>
                <a:gridCol w="2016224"/>
              </a:tblGrid>
              <a:tr h="108012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指标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销售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毛利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利润</a:t>
                      </a:r>
                      <a:endParaRPr lang="zh-CN" altLang="en-US" dirty="0"/>
                    </a:p>
                  </a:txBody>
                  <a:tcPr/>
                </a:tc>
              </a:tr>
              <a:tr h="1512168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数据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7200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2232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控亏</a:t>
                      </a:r>
                      <a:r>
                        <a:rPr lang="en-US" altLang="zh-CN" dirty="0" smtClean="0"/>
                        <a:t>1136</a:t>
                      </a:r>
                      <a:r>
                        <a:rPr lang="zh-CN" altLang="en-US" dirty="0" smtClean="0"/>
                        <a:t>万元以内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304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各项品类销售上量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品种运营</a:t>
            </a:r>
            <a:endParaRPr lang="en-US" altLang="zh-CN" dirty="0" smtClean="0"/>
          </a:p>
          <a:p>
            <a:r>
              <a:rPr lang="zh-CN" altLang="en-US" dirty="0" smtClean="0"/>
              <a:t>加强与</a:t>
            </a:r>
            <a:r>
              <a:rPr lang="en-US" altLang="zh-CN" dirty="0" smtClean="0"/>
              <a:t>A、B、C、T</a:t>
            </a:r>
            <a:r>
              <a:rPr lang="zh-CN" altLang="en-US" dirty="0" smtClean="0"/>
              <a:t>品种厂家的深度合作，推广关联销售，提升销售品种保障率，提升销售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与大型医疗器械厂家的终端品牌合，提升医疗器械区域的投入产出比和品类销售占比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5102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营业部各片区发言材料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hlinkClick r:id="rId2" action="ppaction://hlinkfile"/>
              </a:rPr>
              <a:t>旗舰店工作总结及计划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>
                <a:hlinkClick r:id="rId3" action="ppaction://hlinkfile"/>
              </a:rPr>
              <a:t>旗舰店</a:t>
            </a:r>
            <a:r>
              <a:rPr lang="en-US" altLang="zh-CN" dirty="0" smtClean="0">
                <a:hlinkClick r:id="rId3" action="ppaction://hlinkfile"/>
              </a:rPr>
              <a:t>1-5</a:t>
            </a:r>
            <a:r>
              <a:rPr lang="zh-CN" altLang="en-US" dirty="0" smtClean="0">
                <a:hlinkClick r:id="rId3" action="ppaction://hlinkfile"/>
              </a:rPr>
              <a:t>月份销售汇总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>
                <a:hlinkClick r:id="rId2" action="ppaction://hlinkfile"/>
              </a:rPr>
              <a:t>旗舰店</a:t>
            </a:r>
            <a:r>
              <a:rPr lang="en-US" altLang="zh-CN" dirty="0" smtClean="0">
                <a:hlinkClick r:id="rId2" action="ppaction://hlinkfile"/>
              </a:rPr>
              <a:t>6-8</a:t>
            </a:r>
            <a:r>
              <a:rPr lang="zh-CN" altLang="en-US" dirty="0" smtClean="0">
                <a:hlinkClick r:id="rId2" action="ppaction://hlinkfile"/>
              </a:rPr>
              <a:t>月份销售计划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848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各项品类销售上量措施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精制中药</a:t>
            </a:r>
            <a:endParaRPr lang="en-US" altLang="zh-CN" dirty="0" smtClean="0"/>
          </a:p>
          <a:p>
            <a:r>
              <a:rPr lang="zh-CN" altLang="en-US" dirty="0" smtClean="0"/>
              <a:t>推广个性化的分众销售，提升精制中药饮片的销售广度；</a:t>
            </a:r>
            <a:endParaRPr lang="en-US" altLang="zh-CN" dirty="0"/>
          </a:p>
          <a:p>
            <a:r>
              <a:rPr lang="zh-CN" altLang="en-US" dirty="0" smtClean="0"/>
              <a:t>保健品</a:t>
            </a:r>
            <a:endParaRPr lang="en-US" altLang="zh-CN" dirty="0" smtClean="0"/>
          </a:p>
          <a:p>
            <a:r>
              <a:rPr lang="zh-CN" altLang="en-US" dirty="0" smtClean="0"/>
              <a:t>与上游客户合作，以结合疾病群体、职业特征、年龄及性别特点，打造个性化的保健方案，重点陈列保障，增加销售</a:t>
            </a:r>
            <a:r>
              <a:rPr lang="en-US" altLang="zh-CN" dirty="0" smtClean="0"/>
              <a:t>20%；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7678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增加效益措施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CN" dirty="0"/>
              <a:t>1</a:t>
            </a:r>
            <a:r>
              <a:rPr lang="zh-CN" altLang="zh-CN" dirty="0"/>
              <a:t>、向厂家要效益。</a:t>
            </a:r>
          </a:p>
          <a:p>
            <a:r>
              <a:rPr lang="zh-CN" altLang="zh-CN" dirty="0"/>
              <a:t>利用厂家资源，增加上游客户的支持，培训</a:t>
            </a:r>
            <a:r>
              <a:rPr lang="en-US" altLang="zh-CN" dirty="0"/>
              <a:t>1250</a:t>
            </a:r>
            <a:r>
              <a:rPr lang="zh-CN" altLang="zh-CN" dirty="0"/>
              <a:t>计划客户，即新增毛利</a:t>
            </a:r>
            <a:r>
              <a:rPr lang="en-US" altLang="zh-CN" dirty="0"/>
              <a:t>60%</a:t>
            </a:r>
            <a:r>
              <a:rPr lang="zh-CN" altLang="zh-CN" dirty="0"/>
              <a:t>以上的团促品种销售上</a:t>
            </a:r>
            <a:r>
              <a:rPr lang="en-US" altLang="zh-CN" dirty="0"/>
              <a:t>100</a:t>
            </a:r>
            <a:r>
              <a:rPr lang="zh-CN" altLang="zh-CN" dirty="0"/>
              <a:t>万元的系列产品</a:t>
            </a:r>
            <a:r>
              <a:rPr lang="en-US" altLang="zh-CN" dirty="0"/>
              <a:t>1</a:t>
            </a:r>
            <a:r>
              <a:rPr lang="zh-CN" altLang="zh-CN" dirty="0"/>
              <a:t>个；增加毛利</a:t>
            </a:r>
            <a:r>
              <a:rPr lang="en-US" altLang="zh-CN" dirty="0"/>
              <a:t>50%</a:t>
            </a:r>
            <a:r>
              <a:rPr lang="zh-CN" altLang="zh-CN" dirty="0"/>
              <a:t>以上的规模品种年销售上</a:t>
            </a:r>
            <a:r>
              <a:rPr lang="en-US" altLang="zh-CN" dirty="0"/>
              <a:t>100</a:t>
            </a:r>
            <a:r>
              <a:rPr lang="zh-CN" altLang="zh-CN" dirty="0"/>
              <a:t>万元的系列品种</a:t>
            </a:r>
            <a:r>
              <a:rPr lang="en-US" altLang="zh-CN" dirty="0"/>
              <a:t>2</a:t>
            </a:r>
            <a:r>
              <a:rPr lang="zh-CN" altLang="zh-CN" dirty="0"/>
              <a:t>个；增加毛利率</a:t>
            </a:r>
            <a:r>
              <a:rPr lang="en-US" altLang="zh-CN" dirty="0"/>
              <a:t>40%</a:t>
            </a:r>
            <a:r>
              <a:rPr lang="zh-CN" altLang="zh-CN" dirty="0"/>
              <a:t>以上的品牌品种年销售上</a:t>
            </a:r>
            <a:r>
              <a:rPr lang="en-US" altLang="zh-CN" dirty="0"/>
              <a:t>100</a:t>
            </a:r>
            <a:r>
              <a:rPr lang="zh-CN" altLang="zh-CN" dirty="0"/>
              <a:t>万元的系列品种</a:t>
            </a:r>
            <a:r>
              <a:rPr lang="en-US" altLang="zh-CN" dirty="0"/>
              <a:t>3</a:t>
            </a:r>
            <a:r>
              <a:rPr lang="zh-CN" altLang="zh-CN" dirty="0"/>
              <a:t>个；增加毛利率</a:t>
            </a:r>
            <a:r>
              <a:rPr lang="en-US" altLang="zh-CN" dirty="0"/>
              <a:t>30%</a:t>
            </a:r>
            <a:r>
              <a:rPr lang="zh-CN" altLang="zh-CN" dirty="0"/>
              <a:t>以上的人气品种销售上</a:t>
            </a:r>
            <a:r>
              <a:rPr lang="en-US" altLang="zh-CN" dirty="0"/>
              <a:t>100</a:t>
            </a:r>
            <a:r>
              <a:rPr lang="zh-CN" altLang="zh-CN" dirty="0"/>
              <a:t>万元的系列品种</a:t>
            </a:r>
            <a:r>
              <a:rPr lang="en-US" altLang="zh-CN" dirty="0"/>
              <a:t>5</a:t>
            </a:r>
            <a:r>
              <a:rPr lang="zh-CN" altLang="zh-CN" dirty="0"/>
              <a:t>个；</a:t>
            </a:r>
          </a:p>
          <a:p>
            <a:r>
              <a:rPr lang="zh-CN" altLang="zh-CN" dirty="0"/>
              <a:t>配合桐君阁股份采购平台，有效地使用四川太极大药房的联动资源，力争增加价外收益，降低采购成本</a:t>
            </a:r>
            <a:r>
              <a:rPr lang="en-US" altLang="zh-CN" dirty="0"/>
              <a:t>1%</a:t>
            </a:r>
            <a:r>
              <a:rPr lang="zh-CN" altLang="zh-CN" dirty="0"/>
              <a:t>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219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增加效益措施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/>
              <a:t>2</a:t>
            </a:r>
            <a:r>
              <a:rPr lang="zh-CN" altLang="zh-CN" dirty="0"/>
              <a:t>、培训出效益。</a:t>
            </a:r>
          </a:p>
          <a:p>
            <a:r>
              <a:rPr lang="zh-CN" altLang="zh-CN" dirty="0"/>
              <a:t>问题：因集中开店的两年中，储备人才已经发挥尽致，人员工资及相关费用年年有涨，造成工资费用比相对较高，人均销售绩效未达到理想状态。</a:t>
            </a:r>
            <a:r>
              <a:rPr lang="en-US" altLang="zh-CN" dirty="0"/>
              <a:t>      </a:t>
            </a:r>
            <a:endParaRPr lang="zh-CN" altLang="zh-CN" dirty="0"/>
          </a:p>
          <a:p>
            <a:r>
              <a:rPr lang="zh-CN" altLang="zh-CN" dirty="0"/>
              <a:t>主要表现在：现有总人工工资占总销售的</a:t>
            </a:r>
            <a:r>
              <a:rPr lang="en-US" altLang="zh-CN" dirty="0"/>
              <a:t>7.5%</a:t>
            </a:r>
            <a:r>
              <a:rPr lang="zh-CN" altLang="zh-CN" dirty="0"/>
              <a:t>。其中</a:t>
            </a:r>
            <a:r>
              <a:rPr lang="en-US" altLang="zh-CN" dirty="0"/>
              <a:t>2010</a:t>
            </a:r>
            <a:r>
              <a:rPr lang="zh-CN" altLang="zh-CN" dirty="0"/>
              <a:t>年店人工工资总额占总销售的</a:t>
            </a:r>
            <a:r>
              <a:rPr lang="en-US" altLang="zh-CN" dirty="0"/>
              <a:t>15%</a:t>
            </a:r>
            <a:r>
              <a:rPr lang="zh-CN" altLang="zh-CN" dirty="0"/>
              <a:t>，</a:t>
            </a:r>
            <a:r>
              <a:rPr lang="en-US" altLang="zh-CN" dirty="0"/>
              <a:t>2011</a:t>
            </a:r>
            <a:r>
              <a:rPr lang="zh-CN" altLang="zh-CN" dirty="0"/>
              <a:t>年人工工资占总销售的</a:t>
            </a:r>
            <a:r>
              <a:rPr lang="en-US" altLang="zh-CN" dirty="0"/>
              <a:t>18%</a:t>
            </a:r>
            <a:r>
              <a:rPr lang="zh-CN" altLang="zh-CN" dirty="0"/>
              <a:t>。</a:t>
            </a:r>
          </a:p>
          <a:p>
            <a:r>
              <a:rPr lang="zh-CN" altLang="zh-CN" dirty="0"/>
              <a:t>措施：通过综合培训和专业培训，增加员工人均销量，提升工资投入回报率。</a:t>
            </a:r>
          </a:p>
          <a:p>
            <a:r>
              <a:rPr lang="zh-CN" altLang="zh-CN" dirty="0"/>
              <a:t>目标：提升员工人均销售量至</a:t>
            </a:r>
            <a:r>
              <a:rPr lang="en-US" altLang="zh-CN" dirty="0"/>
              <a:t>50%</a:t>
            </a:r>
            <a:r>
              <a:rPr lang="zh-CN" altLang="zh-CN" dirty="0"/>
              <a:t>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2633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增加效益措施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/>
              <a:t>3</a:t>
            </a:r>
            <a:r>
              <a:rPr lang="zh-CN" altLang="zh-CN" dirty="0"/>
              <a:t>、管理做减法</a:t>
            </a:r>
          </a:p>
          <a:p>
            <a:r>
              <a:rPr lang="en-US" altLang="zh-CN" dirty="0"/>
              <a:t>2012</a:t>
            </a:r>
            <a:r>
              <a:rPr lang="zh-CN" altLang="zh-CN" dirty="0"/>
              <a:t>年二季度经营措施 一管理做减法</a:t>
            </a:r>
            <a:r>
              <a:rPr lang="en-US" altLang="zh-CN" dirty="0"/>
              <a:t>,</a:t>
            </a:r>
            <a:r>
              <a:rPr lang="zh-CN" altLang="zh-CN" dirty="0"/>
              <a:t>解放经营一线人员的精力全身心投入到销售市场中去。</a:t>
            </a:r>
          </a:p>
          <a:p>
            <a:r>
              <a:rPr lang="zh-CN" altLang="zh-CN" dirty="0"/>
              <a:t>完善各级销售一线管理流程及营业部</a:t>
            </a:r>
            <a:r>
              <a:rPr lang="en-US" altLang="zh-CN" dirty="0"/>
              <a:t>,</a:t>
            </a:r>
            <a:r>
              <a:rPr lang="zh-CN" altLang="zh-CN" dirty="0"/>
              <a:t>各片区片</a:t>
            </a:r>
            <a:r>
              <a:rPr lang="en-US" altLang="zh-CN" dirty="0"/>
              <a:t>,</a:t>
            </a:r>
            <a:r>
              <a:rPr lang="zh-CN" altLang="zh-CN" dirty="0"/>
              <a:t>各店店长和店员的工 作责任</a:t>
            </a:r>
            <a:r>
              <a:rPr lang="en-US" altLang="zh-CN" dirty="0"/>
              <a:t>,</a:t>
            </a:r>
            <a:r>
              <a:rPr lang="zh-CN" altLang="zh-CN" dirty="0"/>
              <a:t>考核指标及业绩提升措施。</a:t>
            </a:r>
          </a:p>
          <a:p>
            <a:r>
              <a:rPr lang="zh-CN" altLang="zh-CN" dirty="0"/>
              <a:t>将库存周转系数及指标</a:t>
            </a:r>
            <a:r>
              <a:rPr lang="en-US" altLang="zh-CN" dirty="0"/>
              <a:t>,</a:t>
            </a:r>
            <a:r>
              <a:rPr lang="zh-CN" altLang="zh-CN" dirty="0"/>
              <a:t>货架销售产出指标</a:t>
            </a:r>
            <a:r>
              <a:rPr lang="en-US" altLang="zh-CN" dirty="0"/>
              <a:t>,</a:t>
            </a:r>
            <a:r>
              <a:rPr lang="zh-CN" altLang="zh-CN" dirty="0"/>
              <a:t>效期管理指标落实到门店 店员上</a:t>
            </a:r>
            <a:r>
              <a:rPr lang="en-US" altLang="zh-CN" dirty="0"/>
              <a:t>;</a:t>
            </a:r>
            <a:endParaRPr lang="zh-CN" altLang="zh-CN" dirty="0"/>
          </a:p>
          <a:p>
            <a:r>
              <a:rPr lang="zh-CN" altLang="zh-CN" dirty="0"/>
              <a:t>将单品种营销策划</a:t>
            </a:r>
            <a:r>
              <a:rPr lang="en-US" altLang="zh-CN" dirty="0"/>
              <a:t>,</a:t>
            </a:r>
            <a:r>
              <a:rPr lang="zh-CN" altLang="zh-CN" dirty="0"/>
              <a:t>员工培训</a:t>
            </a:r>
            <a:r>
              <a:rPr lang="en-US" altLang="zh-CN" dirty="0"/>
              <a:t>,</a:t>
            </a:r>
            <a:r>
              <a:rPr lang="zh-CN" altLang="zh-CN" dirty="0"/>
              <a:t>销信提升</a:t>
            </a:r>
            <a:r>
              <a:rPr lang="en-US" altLang="zh-CN" dirty="0"/>
              <a:t>,</a:t>
            </a:r>
            <a:r>
              <a:rPr lang="zh-CN" altLang="zh-CN" dirty="0"/>
              <a:t>员工考核权力放在店长职责 上</a:t>
            </a:r>
            <a:r>
              <a:rPr lang="en-US" altLang="zh-CN" dirty="0"/>
              <a:t>,</a:t>
            </a:r>
            <a:r>
              <a:rPr lang="zh-CN" altLang="zh-CN" dirty="0"/>
              <a:t>发挥店长的工作积极性</a:t>
            </a:r>
            <a:r>
              <a:rPr lang="en-US" altLang="zh-CN" dirty="0"/>
              <a:t>;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4892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增加效益措施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zh-CN" dirty="0"/>
          </a:p>
          <a:p>
            <a:r>
              <a:rPr lang="zh-CN" altLang="zh-CN" dirty="0"/>
              <a:t>分片区开展营销策划</a:t>
            </a:r>
            <a:r>
              <a:rPr lang="en-US" altLang="zh-CN" dirty="0"/>
              <a:t>,</a:t>
            </a:r>
            <a:r>
              <a:rPr lang="zh-CN" altLang="zh-CN" dirty="0"/>
              <a:t>员工销售技能</a:t>
            </a:r>
            <a:r>
              <a:rPr lang="en-US" altLang="zh-CN" dirty="0"/>
              <a:t>,</a:t>
            </a:r>
            <a:r>
              <a:rPr lang="zh-CN" altLang="zh-CN" dirty="0"/>
              <a:t>店长考核推荐</a:t>
            </a:r>
            <a:r>
              <a:rPr lang="en-US" altLang="zh-CN" dirty="0"/>
              <a:t>,</a:t>
            </a:r>
            <a:r>
              <a:rPr lang="zh-CN" altLang="zh-CN" dirty="0"/>
              <a:t>店长绩效二级分 配</a:t>
            </a:r>
            <a:r>
              <a:rPr lang="en-US" altLang="zh-CN" dirty="0"/>
              <a:t>,</a:t>
            </a:r>
            <a:r>
              <a:rPr lang="zh-CN" altLang="zh-CN" dirty="0"/>
              <a:t>库存内部调控</a:t>
            </a:r>
            <a:r>
              <a:rPr lang="en-US" altLang="zh-CN" dirty="0"/>
              <a:t>,</a:t>
            </a:r>
            <a:r>
              <a:rPr lang="zh-CN" altLang="zh-CN" dirty="0"/>
              <a:t>各门店人工请货审批</a:t>
            </a:r>
            <a:r>
              <a:rPr lang="en-US" altLang="zh-CN" dirty="0"/>
              <a:t>,</a:t>
            </a:r>
            <a:r>
              <a:rPr lang="zh-CN" altLang="zh-CN" dirty="0"/>
              <a:t>新品请货增补计划权限放在片区 主管一级</a:t>
            </a:r>
            <a:r>
              <a:rPr lang="en-US" altLang="zh-CN" dirty="0"/>
              <a:t>,</a:t>
            </a:r>
            <a:r>
              <a:rPr lang="zh-CN" altLang="zh-CN" dirty="0"/>
              <a:t>增加决策效率</a:t>
            </a:r>
            <a:r>
              <a:rPr lang="en-US" altLang="zh-CN" dirty="0"/>
              <a:t>,</a:t>
            </a:r>
            <a:r>
              <a:rPr lang="zh-CN" altLang="zh-CN" dirty="0"/>
              <a:t>提高品种保障的市场适配性</a:t>
            </a:r>
            <a:r>
              <a:rPr lang="en-US" altLang="zh-CN" dirty="0"/>
              <a:t>,</a:t>
            </a:r>
            <a:r>
              <a:rPr lang="zh-CN" altLang="zh-CN" dirty="0"/>
              <a:t>减少缺货引起的销 售缺失。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5645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增加效益措施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zh-CN" dirty="0"/>
              <a:t>营业部重点放在公司对上游厂家促销源</a:t>
            </a:r>
            <a:r>
              <a:rPr lang="en-US" altLang="zh-CN" dirty="0"/>
              <a:t>,</a:t>
            </a:r>
            <a:r>
              <a:rPr lang="zh-CN" altLang="zh-CN" dirty="0"/>
              <a:t>广告资源</a:t>
            </a:r>
            <a:r>
              <a:rPr lang="en-US" altLang="zh-CN" dirty="0"/>
              <a:t>,</a:t>
            </a:r>
            <a:r>
              <a:rPr lang="zh-CN" altLang="zh-CN" dirty="0"/>
              <a:t>陈列资源及四川整</a:t>
            </a:r>
          </a:p>
          <a:p>
            <a:r>
              <a:rPr lang="zh-CN" altLang="zh-CN" dirty="0"/>
              <a:t>体促销实力的争取上</a:t>
            </a:r>
            <a:r>
              <a:rPr lang="en-US" altLang="zh-CN" dirty="0"/>
              <a:t>; </a:t>
            </a:r>
            <a:r>
              <a:rPr lang="zh-CN" altLang="zh-CN" dirty="0"/>
              <a:t>对市场变化后的品种保障</a:t>
            </a:r>
            <a:r>
              <a:rPr lang="en-US" altLang="zh-CN" dirty="0"/>
              <a:t>,</a:t>
            </a:r>
            <a:r>
              <a:rPr lang="zh-CN" altLang="zh-CN" dirty="0"/>
              <a:t>品类突破</a:t>
            </a:r>
            <a:r>
              <a:rPr lang="en-US" altLang="zh-CN" dirty="0"/>
              <a:t>,</a:t>
            </a:r>
            <a:r>
              <a:rPr lang="zh-CN" altLang="zh-CN" dirty="0"/>
              <a:t>市场人群细分及提升分众营销细</a:t>
            </a:r>
          </a:p>
          <a:p>
            <a:r>
              <a:rPr lang="zh-CN" altLang="zh-CN" dirty="0"/>
              <a:t>分人群针对竞争对手采取有个性化的促销策略等工作重点上</a:t>
            </a:r>
            <a:r>
              <a:rPr lang="en-US" altLang="zh-CN" dirty="0"/>
              <a:t>; </a:t>
            </a:r>
            <a:r>
              <a:rPr lang="zh-CN" altLang="zh-CN" dirty="0"/>
              <a:t>会员的分级管理</a:t>
            </a:r>
            <a:r>
              <a:rPr lang="en-US" altLang="zh-CN" dirty="0"/>
              <a:t>,</a:t>
            </a:r>
            <a:r>
              <a:rPr lang="zh-CN" altLang="zh-CN" dirty="0"/>
              <a:t>分析消者的消费习惯及消费周期</a:t>
            </a:r>
            <a:r>
              <a:rPr lang="en-US" altLang="zh-CN" dirty="0"/>
              <a:t>, </a:t>
            </a:r>
            <a:r>
              <a:rPr lang="zh-CN" altLang="zh-CN" dirty="0"/>
              <a:t>为</a:t>
            </a:r>
            <a:r>
              <a:rPr lang="en-US" altLang="zh-CN" dirty="0"/>
              <a:t>20%</a:t>
            </a:r>
            <a:r>
              <a:rPr lang="zh-CN" altLang="zh-CN" dirty="0"/>
              <a:t>的重点会员进行消费方案制定和保障。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5747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增加效益措施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altLang="zh-CN" dirty="0"/>
              <a:t>4</a:t>
            </a:r>
            <a:r>
              <a:rPr lang="zh-CN" altLang="zh-CN" dirty="0"/>
              <a:t>、销售做加法</a:t>
            </a:r>
            <a:r>
              <a:rPr lang="en-US" altLang="zh-CN" dirty="0"/>
              <a:t>,</a:t>
            </a:r>
            <a:r>
              <a:rPr lang="zh-CN" altLang="zh-CN" dirty="0"/>
              <a:t>多渠道拓展销售渠道</a:t>
            </a:r>
          </a:p>
          <a:p>
            <a:r>
              <a:rPr lang="en-US" altLang="zh-CN" dirty="0"/>
              <a:t> </a:t>
            </a:r>
            <a:r>
              <a:rPr lang="zh-CN" altLang="zh-CN" dirty="0"/>
              <a:t>店内销售</a:t>
            </a:r>
          </a:p>
          <a:p>
            <a:r>
              <a:rPr lang="zh-CN" altLang="zh-CN" dirty="0"/>
              <a:t>开发店内促销资源</a:t>
            </a:r>
            <a:r>
              <a:rPr lang="en-US" altLang="zh-CN" dirty="0"/>
              <a:t>,</a:t>
            </a:r>
            <a:r>
              <a:rPr lang="zh-CN" altLang="zh-CN" dirty="0"/>
              <a:t>增加促销活动对人气的提升和对客单价的提升</a:t>
            </a:r>
            <a:r>
              <a:rPr lang="en-US" altLang="zh-CN" dirty="0"/>
              <a:t>; </a:t>
            </a:r>
            <a:r>
              <a:rPr lang="zh-CN" altLang="zh-CN" dirty="0"/>
              <a:t>有效发挥店内的陈列资源</a:t>
            </a:r>
            <a:r>
              <a:rPr lang="en-US" altLang="zh-CN" dirty="0"/>
              <a:t>,</a:t>
            </a:r>
            <a:r>
              <a:rPr lang="zh-CN" altLang="zh-CN" dirty="0"/>
              <a:t>广告资源</a:t>
            </a:r>
            <a:r>
              <a:rPr lang="en-US" altLang="zh-CN" dirty="0"/>
              <a:t>,</a:t>
            </a:r>
            <a:r>
              <a:rPr lang="zh-CN" altLang="zh-CN" dirty="0"/>
              <a:t>争取上游客 的价外收益比例</a:t>
            </a:r>
            <a:r>
              <a:rPr lang="en-US" altLang="zh-CN" dirty="0"/>
              <a:t>; </a:t>
            </a:r>
            <a:r>
              <a:rPr lang="zh-CN" altLang="zh-CN" dirty="0"/>
              <a:t>开发店内新品牌推广</a:t>
            </a:r>
            <a:r>
              <a:rPr lang="en-US" altLang="zh-CN" dirty="0"/>
              <a:t>,</a:t>
            </a:r>
            <a:r>
              <a:rPr lang="zh-CN" altLang="zh-CN" dirty="0"/>
              <a:t>新产品上市的宣传平台作用和功能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endParaRPr lang="zh-CN" altLang="zh-CN" dirty="0"/>
          </a:p>
          <a:p>
            <a:r>
              <a:rPr lang="en-US" altLang="zh-CN" dirty="0"/>
              <a:t>  </a:t>
            </a:r>
            <a:r>
              <a:rPr lang="zh-CN" altLang="zh-CN" dirty="0"/>
              <a:t>会员平台的有效使用</a:t>
            </a:r>
          </a:p>
          <a:p>
            <a:r>
              <a:rPr lang="zh-CN" altLang="zh-CN" dirty="0"/>
              <a:t>建立有效会员动态淘汰制度</a:t>
            </a:r>
            <a:r>
              <a:rPr lang="en-US" altLang="zh-CN" dirty="0"/>
              <a:t>,</a:t>
            </a:r>
            <a:r>
              <a:rPr lang="zh-CN" altLang="zh-CN" dirty="0"/>
              <a:t>有效使用相应的会员消费信息和消费周期</a:t>
            </a:r>
            <a:r>
              <a:rPr lang="en-US" altLang="zh-CN" dirty="0"/>
              <a:t>,</a:t>
            </a:r>
            <a:endParaRPr lang="zh-CN" altLang="zh-CN" dirty="0"/>
          </a:p>
          <a:p>
            <a:r>
              <a:rPr lang="zh-CN" altLang="zh-CN" dirty="0"/>
              <a:t>管理会员的健康消档案</a:t>
            </a:r>
            <a:r>
              <a:rPr lang="en-US" altLang="zh-CN" dirty="0"/>
              <a:t>,</a:t>
            </a:r>
            <a:r>
              <a:rPr lang="zh-CN" altLang="zh-CN" dirty="0"/>
              <a:t>有效打造会员常态消费潜力挖掘。</a:t>
            </a:r>
          </a:p>
          <a:p>
            <a:r>
              <a:rPr lang="zh-CN" altLang="zh-CN" dirty="0"/>
              <a:t>补充会员消费品类</a:t>
            </a:r>
            <a:r>
              <a:rPr lang="en-US" altLang="zh-CN" dirty="0"/>
              <a:t>,</a:t>
            </a:r>
            <a:r>
              <a:rPr lang="zh-CN" altLang="zh-CN" dirty="0"/>
              <a:t>增加中药保健</a:t>
            </a:r>
            <a:r>
              <a:rPr lang="en-US" altLang="zh-CN" dirty="0"/>
              <a:t>+</a:t>
            </a:r>
            <a:r>
              <a:rPr lang="zh-CN" altLang="zh-CN" dirty="0"/>
              <a:t>医疗器械</a:t>
            </a:r>
            <a:r>
              <a:rPr lang="en-US" altLang="zh-CN" dirty="0"/>
              <a:t>+</a:t>
            </a:r>
            <a:r>
              <a:rPr lang="zh-CN" altLang="zh-CN" dirty="0"/>
              <a:t>基本处方的家庭健康方</a:t>
            </a:r>
          </a:p>
          <a:p>
            <a:r>
              <a:rPr lang="zh-CN" altLang="zh-CN" dirty="0"/>
              <a:t>案。</a:t>
            </a:r>
          </a:p>
          <a:p>
            <a:r>
              <a:rPr lang="en-US" altLang="zh-CN" dirty="0"/>
              <a:t> 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3248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zh-CN" altLang="zh-CN" dirty="0"/>
              <a:t>扩大中医体检治未病在药房的推广力度</a:t>
            </a:r>
            <a:r>
              <a:rPr lang="en-US" altLang="zh-CN" dirty="0"/>
              <a:t>,</a:t>
            </a:r>
            <a:r>
              <a:rPr lang="zh-CN" altLang="zh-CN" dirty="0"/>
              <a:t>增加四季茶饮</a:t>
            </a:r>
            <a:r>
              <a:rPr lang="en-US" altLang="zh-CN" dirty="0"/>
              <a:t>,</a:t>
            </a:r>
            <a:r>
              <a:rPr lang="zh-CN" altLang="zh-CN" dirty="0"/>
              <a:t>养生疗休等大</a:t>
            </a:r>
          </a:p>
          <a:p>
            <a:r>
              <a:rPr lang="zh-CN" altLang="zh-CN" dirty="0"/>
              <a:t>健康的副产品开发</a:t>
            </a:r>
            <a:r>
              <a:rPr lang="en-US" altLang="zh-CN" dirty="0"/>
              <a:t>,</a:t>
            </a:r>
            <a:r>
              <a:rPr lang="zh-CN" altLang="zh-CN" dirty="0"/>
              <a:t>增加大健康平台品牌塑造。</a:t>
            </a:r>
          </a:p>
          <a:p>
            <a:r>
              <a:rPr lang="en-US" altLang="zh-CN" dirty="0"/>
              <a:t> </a:t>
            </a:r>
            <a:r>
              <a:rPr lang="zh-CN" altLang="zh-CN" dirty="0"/>
              <a:t>高级会员培育提速</a:t>
            </a:r>
          </a:p>
          <a:p>
            <a:r>
              <a:rPr lang="en-US" altLang="zh-CN" dirty="0"/>
              <a:t> </a:t>
            </a:r>
            <a:r>
              <a:rPr lang="zh-CN" altLang="zh-CN" dirty="0"/>
              <a:t>增加医疗器械的销售和购进保障力度</a:t>
            </a:r>
            <a:r>
              <a:rPr lang="en-US" altLang="zh-CN" dirty="0"/>
              <a:t>,</a:t>
            </a:r>
            <a:endParaRPr lang="zh-CN" altLang="zh-CN" dirty="0"/>
          </a:p>
          <a:p>
            <a:r>
              <a:rPr lang="en-US" altLang="zh-CN" dirty="0"/>
              <a:t> </a:t>
            </a:r>
            <a:r>
              <a:rPr lang="zh-CN" altLang="zh-CN" dirty="0"/>
              <a:t>增加心脑血管病人高价格带品种的引进和替代力度</a:t>
            </a:r>
            <a:r>
              <a:rPr lang="en-US" altLang="zh-CN" dirty="0"/>
              <a:t>,</a:t>
            </a:r>
            <a:r>
              <a:rPr lang="zh-CN" altLang="zh-CN" dirty="0"/>
              <a:t>利用新品引进价格</a:t>
            </a:r>
          </a:p>
          <a:p>
            <a:r>
              <a:rPr lang="zh-CN" altLang="zh-CN" dirty="0"/>
              <a:t>稳定</a:t>
            </a:r>
            <a:r>
              <a:rPr lang="en-US" altLang="zh-CN" dirty="0"/>
              <a:t>,</a:t>
            </a:r>
            <a:r>
              <a:rPr lang="zh-CN" altLang="zh-CN" dirty="0"/>
              <a:t>市场稳定</a:t>
            </a:r>
            <a:r>
              <a:rPr lang="en-US" altLang="zh-CN" dirty="0"/>
              <a:t>,</a:t>
            </a:r>
            <a:r>
              <a:rPr lang="zh-CN" altLang="zh-CN" dirty="0"/>
              <a:t>收益回报可观的特点</a:t>
            </a:r>
            <a:r>
              <a:rPr lang="en-US" altLang="zh-CN" dirty="0"/>
              <a:t>,</a:t>
            </a:r>
            <a:r>
              <a:rPr lang="zh-CN" altLang="zh-CN" dirty="0"/>
              <a:t>提升客单价。</a:t>
            </a:r>
          </a:p>
          <a:p>
            <a:r>
              <a:rPr lang="en-US" altLang="zh-CN" dirty="0"/>
              <a:t> </a:t>
            </a:r>
            <a:r>
              <a:rPr lang="zh-CN" altLang="zh-CN" dirty="0"/>
              <a:t>增加中医药服务项目。利用中医上门体检</a:t>
            </a:r>
            <a:r>
              <a:rPr lang="en-US" altLang="zh-CN" dirty="0"/>
              <a:t>,</a:t>
            </a:r>
            <a:r>
              <a:rPr lang="zh-CN" altLang="zh-CN" dirty="0"/>
              <a:t>中医家庭医生等项目</a:t>
            </a:r>
            <a:r>
              <a:rPr lang="en-US" altLang="zh-CN" dirty="0"/>
              <a:t>,</a:t>
            </a:r>
            <a:r>
              <a:rPr lang="zh-CN" altLang="zh-CN" dirty="0"/>
              <a:t>开发</a:t>
            </a:r>
          </a:p>
          <a:p>
            <a:r>
              <a:rPr lang="zh-CN" altLang="zh-CN" dirty="0"/>
              <a:t>会员制消费</a:t>
            </a:r>
            <a:r>
              <a:rPr lang="en-US" altLang="zh-CN" dirty="0"/>
              <a:t>,</a:t>
            </a:r>
            <a:r>
              <a:rPr lang="zh-CN" altLang="zh-CN" dirty="0"/>
              <a:t>预存式消费方式。</a:t>
            </a:r>
          </a:p>
          <a:p>
            <a:r>
              <a:rPr lang="zh-CN" altLang="zh-CN" dirty="0"/>
              <a:t>店外销售和团购业务继续拓展</a:t>
            </a:r>
          </a:p>
          <a:p>
            <a:r>
              <a:rPr lang="zh-CN" altLang="zh-CN" dirty="0"/>
              <a:t>网上销售业务进行品牌销售和</a:t>
            </a:r>
          </a:p>
          <a:p>
            <a:r>
              <a:rPr lang="zh-CN" altLang="zh-CN" dirty="0"/>
              <a:t>店外销售的拓展</a:t>
            </a:r>
          </a:p>
          <a:p>
            <a:r>
              <a:rPr lang="zh-CN" altLang="zh-CN" dirty="0"/>
              <a:t>各大企事业单位的员工福利及礼品市场的开发。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605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下一个议程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请李总讲话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4844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请陈总做指示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7720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营业部各片区发言材料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hlinkClick r:id="rId2" action="ppaction://hlinkfile"/>
              </a:rPr>
              <a:t>城中片区</a:t>
            </a:r>
            <a:r>
              <a:rPr lang="en-US" altLang="zh-CN" dirty="0" smtClean="0">
                <a:hlinkClick r:id="rId2" action="ppaction://hlinkfile"/>
              </a:rPr>
              <a:t>1-5</a:t>
            </a:r>
            <a:r>
              <a:rPr lang="zh-CN" altLang="en-US" dirty="0" smtClean="0">
                <a:hlinkClick r:id="rId2" action="ppaction://hlinkfile"/>
              </a:rPr>
              <a:t>月工作总结及计划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>
                <a:hlinkClick r:id="rId3" action="ppaction://hlinkfile"/>
              </a:rPr>
              <a:t>城中片区</a:t>
            </a:r>
            <a:r>
              <a:rPr lang="en-US" altLang="zh-CN" dirty="0" smtClean="0">
                <a:hlinkClick r:id="rId3" action="ppaction://hlinkfile"/>
              </a:rPr>
              <a:t>1-5</a:t>
            </a:r>
            <a:r>
              <a:rPr lang="zh-CN" altLang="en-US" dirty="0" smtClean="0">
                <a:hlinkClick r:id="rId3" action="ppaction://hlinkfile"/>
              </a:rPr>
              <a:t>月份销售</a:t>
            </a:r>
            <a:r>
              <a:rPr lang="zh-CN" altLang="en-US" dirty="0" smtClean="0"/>
              <a:t>汇总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>
                <a:hlinkClick r:id="rId4" action="ppaction://hlinkfile"/>
              </a:rPr>
              <a:t>城中片区</a:t>
            </a:r>
            <a:r>
              <a:rPr lang="en-US" altLang="zh-CN" dirty="0" smtClean="0">
                <a:hlinkClick r:id="rId4" action="ppaction://hlinkfile"/>
              </a:rPr>
              <a:t>6-8</a:t>
            </a:r>
            <a:r>
              <a:rPr lang="zh-CN" altLang="en-US" dirty="0" smtClean="0">
                <a:hlinkClick r:id="rId4" action="ppaction://hlinkfile"/>
              </a:rPr>
              <a:t>月份计划分解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3962211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mtClean="0"/>
              <a:t>请卢总做指示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316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营业部各片区发言材料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hlinkClick r:id="rId2" action="ppaction://hlinkfile"/>
              </a:rPr>
              <a:t>光华</a:t>
            </a:r>
            <a:r>
              <a:rPr lang="zh-CN" altLang="en-US" dirty="0">
                <a:hlinkClick r:id="rId2" action="ppaction://hlinkfile"/>
              </a:rPr>
              <a:t>片</a:t>
            </a:r>
            <a:r>
              <a:rPr lang="zh-CN" altLang="en-US" dirty="0" smtClean="0">
                <a:hlinkClick r:id="rId2" action="ppaction://hlinkfile"/>
              </a:rPr>
              <a:t>工作总结及计划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>
                <a:hlinkClick r:id="rId3" action="ppaction://hlinkfile"/>
              </a:rPr>
              <a:t>光华片</a:t>
            </a:r>
            <a:r>
              <a:rPr lang="en-US" altLang="zh-CN" dirty="0" smtClean="0">
                <a:hlinkClick r:id="rId3" action="ppaction://hlinkfile"/>
              </a:rPr>
              <a:t>1-5</a:t>
            </a:r>
            <a:r>
              <a:rPr lang="zh-CN" altLang="en-US" dirty="0" smtClean="0">
                <a:hlinkClick r:id="rId3" action="ppaction://hlinkfile"/>
              </a:rPr>
              <a:t>月份销售汇总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>
                <a:hlinkClick r:id="rId4" action="ppaction://hlinkfile"/>
              </a:rPr>
              <a:t>光华片</a:t>
            </a:r>
            <a:r>
              <a:rPr lang="en-US" altLang="zh-CN" dirty="0" smtClean="0">
                <a:hlinkClick r:id="rId4" action="ppaction://hlinkfile"/>
              </a:rPr>
              <a:t>6-8</a:t>
            </a:r>
            <a:r>
              <a:rPr lang="zh-CN" altLang="en-US" dirty="0" smtClean="0">
                <a:hlinkClick r:id="rId4" action="ppaction://hlinkfile"/>
              </a:rPr>
              <a:t>月份销售计划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590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营业部各片区发言材料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hlinkClick r:id="rId2" action="ppaction://hlinkfile"/>
              </a:rPr>
              <a:t>东北片工作总结及计划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>
                <a:hlinkClick r:id="rId3" action="ppaction://hlinkfile"/>
              </a:rPr>
              <a:t>东北片</a:t>
            </a:r>
            <a:r>
              <a:rPr lang="en-US" altLang="zh-CN" dirty="0" smtClean="0">
                <a:hlinkClick r:id="rId3" action="ppaction://hlinkfile"/>
              </a:rPr>
              <a:t>1-5</a:t>
            </a:r>
            <a:r>
              <a:rPr lang="zh-CN" altLang="en-US" dirty="0" smtClean="0">
                <a:hlinkClick r:id="rId3" action="ppaction://hlinkfile"/>
              </a:rPr>
              <a:t>月份销售汇总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>
                <a:hlinkClick r:id="rId4" action="ppaction://hlinkfile"/>
              </a:rPr>
              <a:t>东北片</a:t>
            </a:r>
            <a:r>
              <a:rPr lang="en-US" altLang="zh-CN" dirty="0" smtClean="0">
                <a:hlinkClick r:id="rId4" action="ppaction://hlinkfile"/>
              </a:rPr>
              <a:t>6-8</a:t>
            </a:r>
            <a:r>
              <a:rPr lang="zh-CN" altLang="en-US" dirty="0" smtClean="0">
                <a:hlinkClick r:id="rId4" action="ppaction://hlinkfile"/>
              </a:rPr>
              <a:t>月份销售计划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590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营业部各片区发言材料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hlinkClick r:id="rId2" action="ppaction://hlinkfile"/>
              </a:rPr>
              <a:t>邛崃大邑片工作总结及计划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>
                <a:hlinkClick r:id="rId3" action="ppaction://hlinkfile"/>
              </a:rPr>
              <a:t>邛崃大邑片</a:t>
            </a:r>
            <a:r>
              <a:rPr lang="en-US" altLang="zh-CN" dirty="0" smtClean="0">
                <a:hlinkClick r:id="rId3" action="ppaction://hlinkfile"/>
              </a:rPr>
              <a:t>1-5</a:t>
            </a:r>
            <a:r>
              <a:rPr lang="zh-CN" altLang="en-US" dirty="0" smtClean="0">
                <a:hlinkClick r:id="rId3" action="ppaction://hlinkfile"/>
              </a:rPr>
              <a:t>月份销售汇总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>
                <a:hlinkClick r:id="rId4" action="ppaction://hlinkfile"/>
              </a:rPr>
              <a:t>邛崃大邑片</a:t>
            </a:r>
            <a:r>
              <a:rPr lang="en-US" altLang="zh-CN" dirty="0" smtClean="0">
                <a:hlinkClick r:id="rId4" action="ppaction://hlinkfile"/>
              </a:rPr>
              <a:t>6-8</a:t>
            </a:r>
            <a:r>
              <a:rPr lang="zh-CN" altLang="en-US" dirty="0" smtClean="0">
                <a:hlinkClick r:id="rId4" action="ppaction://hlinkfile"/>
              </a:rPr>
              <a:t>月份销售计划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21980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营业部各片区发言材料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hlinkClick r:id="rId2" action="ppaction://hlinkfile"/>
              </a:rPr>
              <a:t>崇洲温江片工作总结及计划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>
                <a:hlinkClick r:id="rId3" action="ppaction://hlinkfile"/>
              </a:rPr>
              <a:t>崇洲温江片</a:t>
            </a:r>
            <a:r>
              <a:rPr lang="en-US" altLang="zh-CN" dirty="0" smtClean="0">
                <a:hlinkClick r:id="rId3" action="ppaction://hlinkfile"/>
              </a:rPr>
              <a:t>1-5</a:t>
            </a:r>
            <a:r>
              <a:rPr lang="zh-CN" altLang="en-US" dirty="0" smtClean="0">
                <a:hlinkClick r:id="rId3" action="ppaction://hlinkfile"/>
              </a:rPr>
              <a:t>月份销售汇总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>
                <a:hlinkClick r:id="rId4" action="ppaction://hlinkfile"/>
              </a:rPr>
              <a:t>崇洲温江片</a:t>
            </a:r>
            <a:r>
              <a:rPr lang="en-US" altLang="zh-CN" dirty="0" smtClean="0">
                <a:hlinkClick r:id="rId4" action="ppaction://hlinkfile"/>
              </a:rPr>
              <a:t>6-8</a:t>
            </a:r>
            <a:r>
              <a:rPr lang="zh-CN" altLang="en-US" dirty="0" smtClean="0">
                <a:hlinkClick r:id="rId4" action="ppaction://hlinkfile"/>
              </a:rPr>
              <a:t>月份销售计划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>
                <a:hlinkClick r:id="rId5" action="ppaction://hlinkfile"/>
              </a:rPr>
              <a:t>崇洲温江片区</a:t>
            </a:r>
            <a:r>
              <a:rPr lang="en-US" altLang="zh-CN" dirty="0" smtClean="0">
                <a:hlinkClick r:id="rId5" action="ppaction://hlinkfile"/>
              </a:rPr>
              <a:t>A、B、C</a:t>
            </a:r>
            <a:r>
              <a:rPr lang="zh-CN" altLang="en-US" dirty="0" smtClean="0">
                <a:hlinkClick r:id="rId5" action="ppaction://hlinkfile"/>
              </a:rPr>
              <a:t>品种对比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70408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营业部各片区发言材料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hlinkClick r:id="rId2" action="ppaction://hlinkfile"/>
              </a:rPr>
              <a:t>城南片工作总结及计划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>
                <a:hlinkClick r:id="rId3" action="ppaction://hlinkfile"/>
              </a:rPr>
              <a:t>城南片</a:t>
            </a:r>
            <a:r>
              <a:rPr lang="en-US" altLang="zh-CN" dirty="0" smtClean="0">
                <a:hlinkClick r:id="rId3" action="ppaction://hlinkfile"/>
              </a:rPr>
              <a:t>1-5</a:t>
            </a:r>
            <a:r>
              <a:rPr lang="zh-CN" altLang="en-US" dirty="0" smtClean="0">
                <a:hlinkClick r:id="rId3" action="ppaction://hlinkfile"/>
              </a:rPr>
              <a:t>月份销售汇总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>
                <a:hlinkClick r:id="rId4" action="ppaction://hlinkfile"/>
              </a:rPr>
              <a:t>城南片</a:t>
            </a:r>
            <a:r>
              <a:rPr lang="en-US" altLang="zh-CN" dirty="0" smtClean="0">
                <a:hlinkClick r:id="rId4" action="ppaction://hlinkfile"/>
              </a:rPr>
              <a:t>6-8</a:t>
            </a:r>
            <a:r>
              <a:rPr lang="zh-CN" altLang="en-US" dirty="0" smtClean="0">
                <a:hlinkClick r:id="rId4" action="ppaction://hlinkfile"/>
              </a:rPr>
              <a:t>月份销售计划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21980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1978</Words>
  <Application>Microsoft Office PowerPoint</Application>
  <PresentationFormat>全屏显示(4:3)</PresentationFormat>
  <Paragraphs>345</Paragraphs>
  <Slides>40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40</vt:i4>
      </vt:variant>
    </vt:vector>
  </HeadingPairs>
  <TitlesOfParts>
    <vt:vector size="41" baseType="lpstr">
      <vt:lpstr>Office 主题​​</vt:lpstr>
      <vt:lpstr>2012年经营管理工作会</vt:lpstr>
      <vt:lpstr>营业部发言材料</vt:lpstr>
      <vt:lpstr>营业部各片区发言材料</vt:lpstr>
      <vt:lpstr>营业部各片区发言材料</vt:lpstr>
      <vt:lpstr>营业部各片区发言材料</vt:lpstr>
      <vt:lpstr>营业部各片区发言材料</vt:lpstr>
      <vt:lpstr>营业部各片区发言材料</vt:lpstr>
      <vt:lpstr>营业部各片区发言材料</vt:lpstr>
      <vt:lpstr>营业部各片区发言材料</vt:lpstr>
      <vt:lpstr>营业部各片区发言材料</vt:lpstr>
      <vt:lpstr>营业部各片区发言材料</vt:lpstr>
      <vt:lpstr>营业部各片区发言材料</vt:lpstr>
      <vt:lpstr>营业部各片区发言材料</vt:lpstr>
      <vt:lpstr>营业部各片区发言材料</vt:lpstr>
      <vt:lpstr>各管理部门发言</vt:lpstr>
      <vt:lpstr>经营工作</vt:lpstr>
      <vt:lpstr>销售排名前5位的门店</vt:lpstr>
      <vt:lpstr>销售排名后5位的门店</vt:lpstr>
      <vt:lpstr>利润排名前10位的门店</vt:lpstr>
      <vt:lpstr>利润排名后10位的门店</vt:lpstr>
      <vt:lpstr>20家重点销售分析</vt:lpstr>
      <vt:lpstr>20家重点门店销售汇总（1-5月）</vt:lpstr>
      <vt:lpstr>重点经营措施</vt:lpstr>
      <vt:lpstr>重点降费措施</vt:lpstr>
      <vt:lpstr>2012年门店分租计划</vt:lpstr>
      <vt:lpstr>2012年门店1-5月份分租进度</vt:lpstr>
      <vt:lpstr>各项后勤保障工作</vt:lpstr>
      <vt:lpstr>6-12月份主要经营工作</vt:lpstr>
      <vt:lpstr>各项品类销售上量</vt:lpstr>
      <vt:lpstr>各项品类销售上量措施</vt:lpstr>
      <vt:lpstr>增加效益措施</vt:lpstr>
      <vt:lpstr>增加效益措施</vt:lpstr>
      <vt:lpstr>增加效益措施</vt:lpstr>
      <vt:lpstr>增加效益措施</vt:lpstr>
      <vt:lpstr>增加效益措施</vt:lpstr>
      <vt:lpstr>增加效益措施</vt:lpstr>
      <vt:lpstr>PowerPoint 演示文稿</vt:lpstr>
      <vt:lpstr>下一个议程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2012年经营管理工作会</dc:title>
  <dc:creator>USER</dc:creator>
  <cp:lastModifiedBy>USER</cp:lastModifiedBy>
  <cp:revision>17</cp:revision>
  <dcterms:created xsi:type="dcterms:W3CDTF">2012-06-19T02:00:11Z</dcterms:created>
  <dcterms:modified xsi:type="dcterms:W3CDTF">2012-06-19T03:53:24Z</dcterms:modified>
</cp:coreProperties>
</file>