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handoutMasterIdLst>
    <p:handoutMasterId r:id="rId37"/>
  </p:handoutMasterIdLst>
  <p:sldIdLst>
    <p:sldId id="306" r:id="rId4"/>
    <p:sldId id="292" r:id="rId6"/>
    <p:sldId id="283" r:id="rId7"/>
    <p:sldId id="301" r:id="rId8"/>
    <p:sldId id="297" r:id="rId9"/>
    <p:sldId id="303" r:id="rId10"/>
    <p:sldId id="317" r:id="rId11"/>
    <p:sldId id="293" r:id="rId12"/>
    <p:sldId id="258" r:id="rId13"/>
    <p:sldId id="305" r:id="rId14"/>
    <p:sldId id="321" r:id="rId15"/>
    <p:sldId id="260" r:id="rId16"/>
    <p:sldId id="261" r:id="rId17"/>
    <p:sldId id="262" r:id="rId18"/>
    <p:sldId id="263" r:id="rId19"/>
    <p:sldId id="264" r:id="rId20"/>
    <p:sldId id="265" r:id="rId21"/>
    <p:sldId id="326" r:id="rId22"/>
    <p:sldId id="268" r:id="rId23"/>
    <p:sldId id="269" r:id="rId24"/>
    <p:sldId id="271" r:id="rId25"/>
    <p:sldId id="272" r:id="rId26"/>
    <p:sldId id="278" r:id="rId27"/>
    <p:sldId id="280" r:id="rId28"/>
    <p:sldId id="281" r:id="rId29"/>
    <p:sldId id="307" r:id="rId30"/>
    <p:sldId id="273" r:id="rId31"/>
    <p:sldId id="275" r:id="rId32"/>
    <p:sldId id="274" r:id="rId33"/>
    <p:sldId id="322" r:id="rId34"/>
    <p:sldId id="324" r:id="rId35"/>
    <p:sldId id="325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郭莉" initials="郭莉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4E4"/>
    <a:srgbClr val="DD1206"/>
    <a:srgbClr val="58C1EB"/>
    <a:srgbClr val="E1AD38"/>
    <a:srgbClr val="BB4724"/>
    <a:srgbClr val="E12A1D"/>
    <a:srgbClr val="451512"/>
    <a:srgbClr val="E1A02C"/>
    <a:srgbClr val="96D845"/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05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6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07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若要更改此幻灯片上的图像，请选择该图片，并将其删除。然后单击占位符中的“图片”图标，插入自己的图像。</a:t>
            </a:r>
            <a:endParaRPr lang="zh-CN" altLang="en-US" sz="1200" i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12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714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718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3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F8EC-B44F-43BF-9DFF-F289F1CAA1F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若要更改此幻灯片上的图像，请选择该图片，并将其删除。然后单击占位符中的“图片”图标，插入自己的图像。</a:t>
            </a:r>
            <a:endParaRPr lang="zh-CN" altLang="en-US" sz="1200" i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30193B-564F-4854-8A52-728F3FB19C8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2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将照片插入或拖放到此处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algn="r" rtl="0"/>
            <a:r>
              <a:rPr lang="zh-CN" altLang="en-US" noProof="0" dirty="0"/>
              <a:t>单击以编辑演示文稿标题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66700" lvl="0" indent="-266700" algn="ctr"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13" name="长方形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长方形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9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10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5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单击以编辑母版标题样式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sz="1800" noProof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任意多边形 6"/>
          <p:cNvSpPr/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zh-CN" altLang="en-US" sz="1800" noProof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任意多边形 7"/>
          <p:cNvSpPr/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zh-CN" altLang="en-US" sz="1800" noProof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0750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780184"/>
            <a:ext cx="10852237" cy="441964"/>
          </a:xfrm>
        </p:spPr>
        <p:txBody>
          <a:bodyPr lIns="90000" tIns="46800" rIns="90000" bIns="4680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1433769"/>
            <a:ext cx="10852237" cy="4758485"/>
          </a:xfrm>
        </p:spPr>
        <p:txBody>
          <a:bodyPr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8376-8DF5-44E3-B810-41953CC146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/>
          </p:nvPr>
        </p:nvSpPr>
        <p:spPr>
          <a:xfrm>
            <a:off x="6870278" y="1668967"/>
            <a:ext cx="4408445" cy="1474099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88C3-F63E-4DEC-9EF5-28CC913BB26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95A5-322F-47C9-B777-35C5C15143FC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C4B3A3-7C75-4042-A8A0-27FA686BE3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F246-47E8-416F-92E2-48F58E5CB6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幻灯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 </a:t>
            </a:r>
            <a:br>
              <a:rPr lang="zh-CN" altLang="en-US" noProof="0" dirty="0"/>
            </a:br>
            <a:r>
              <a:rPr lang="zh-CN" altLang="en-US" noProof="0" dirty="0"/>
              <a:t>插入或拖放到此处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algn="r" rtl="0"/>
            <a:r>
              <a:rPr lang="zh-CN" altLang="en-US" noProof="0"/>
              <a:t>单击以编辑节分隔线</a:t>
            </a:r>
            <a:endParaRPr lang="zh-CN" altLang="en-US" noProof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/>
              <a:t>“</a:t>
            </a:r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8" name="长方形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长方形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将照片插入或拖放到此处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algn="r" rtl="0"/>
            <a:r>
              <a:rPr lang="zh-CN" altLang="en-US" noProof="0" dirty="0"/>
              <a:t>单击以编辑演示文稿标题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66700" lvl="0" indent="-266700" algn="ctr"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13" name="长方形 12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长方形 14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分隔幻灯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 </a:t>
            </a:r>
            <a:br>
              <a:rPr lang="zh-CN" altLang="en-US" noProof="0" dirty="0"/>
            </a:br>
            <a:r>
              <a:rPr lang="zh-CN" altLang="en-US" noProof="0" dirty="0"/>
              <a:t>插入或拖放到此处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algn="r" rtl="0"/>
            <a:r>
              <a:rPr lang="zh-CN" altLang="en-US" noProof="0"/>
              <a:t>单击以编辑节分隔线</a:t>
            </a:r>
            <a:endParaRPr lang="zh-CN" altLang="en-US" noProof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长方形 7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长方形 14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分隔幻灯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 </a:t>
            </a:r>
            <a:br>
              <a:rPr lang="zh-CN" altLang="en-US" noProof="0" dirty="0"/>
            </a:br>
            <a:r>
              <a:rPr lang="zh-CN" altLang="en-US" noProof="0" dirty="0"/>
              <a:t>插入或拖放到此处</a:t>
            </a:r>
            <a:endParaRPr lang="zh-CN" altLang="en-US" noProof="0" dirty="0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单击以编辑节分隔线</a:t>
            </a:r>
            <a:endParaRPr lang="zh-CN" altLang="en-US" noProof="0" dirty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长方形 7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长方形 14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文本图像版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文本图像版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10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75785" y="175497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文本图像版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战略合作发布会，</a:t>
            </a:r>
            <a:r>
              <a:rPr lang="zh-CN" altLang="en-US"/>
              <a:t>联邦 </a:t>
            </a:r>
            <a:r>
              <a:rPr lang="en-US" altLang="zh-CN"/>
              <a:t>&amp; </a:t>
            </a:r>
            <a:r>
              <a:rPr lang="zh-CN" altLang="en-US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88000" y="364882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288000" y="364882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单击以编辑页标题</a:t>
            </a:r>
            <a:endParaRPr lang="zh-CN" altLang="en-US" noProof="0" dirty="0"/>
          </a:p>
        </p:txBody>
      </p:sp>
      <p:sp>
        <p:nvSpPr>
          <p:cNvPr id="9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比较左侧占位符 1"/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2"/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2" name="比较左侧占位符 2"/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输入题注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单击以编辑母版标题样式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将照片插入或拖放到此处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algn="r" rtl="0"/>
            <a:r>
              <a:rPr lang="zh-CN" altLang="en-US" noProof="0"/>
              <a:t>谢谢</a:t>
            </a:r>
            <a:endParaRPr lang="zh-CN" altLang="en-US" noProof="0"/>
          </a:p>
        </p:txBody>
      </p:sp>
      <p:sp>
        <p:nvSpPr>
          <p:cNvPr id="9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全名</a:t>
            </a:r>
            <a:endParaRPr lang="zh-CN" altLang="en-US" noProof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电话号码</a:t>
            </a:r>
            <a:endParaRPr lang="zh-CN" altLang="en-US" noProof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电子邮件或社交媒体图柄</a:t>
            </a:r>
            <a:endParaRPr lang="zh-CN" altLang="en-US" noProof="0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公司网站</a:t>
            </a:r>
            <a:endParaRPr lang="zh-CN" altLang="en-US" noProof="0"/>
          </a:p>
        </p:txBody>
      </p:sp>
      <p:sp>
        <p:nvSpPr>
          <p:cNvPr id="15" name="长方形 14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幻灯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 </a:t>
            </a:r>
            <a:br>
              <a:rPr lang="zh-CN" altLang="en-US" noProof="0" dirty="0"/>
            </a:br>
            <a:r>
              <a:rPr lang="zh-CN" altLang="en-US" noProof="0" dirty="0"/>
              <a:t>插入或拖放到此处</a:t>
            </a:r>
            <a:endParaRPr lang="zh-CN" altLang="en-US" noProof="0" dirty="0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单击以编辑节分隔线</a:t>
            </a:r>
            <a:endParaRPr lang="zh-CN" altLang="en-US" noProof="0" dirty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/>
              <a:t>“</a:t>
            </a:r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8" name="长方形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长方形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7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9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10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5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/>
              <a:t>联邦</a:t>
            </a:r>
            <a:r>
              <a:rPr lang="en-US" altLang="zh-CN" dirty="0"/>
              <a:t>&amp;</a:t>
            </a:r>
            <a:r>
              <a:rPr lang="zh-CN" altLang="en-US" dirty="0"/>
              <a:t>太极   一起守护大众健康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单击以编辑母版标题样式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0750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780184"/>
            <a:ext cx="10852237" cy="441964"/>
          </a:xfrm>
        </p:spPr>
        <p:txBody>
          <a:bodyPr lIns="90000" tIns="46800" rIns="90000" bIns="4680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1433769"/>
            <a:ext cx="10852237" cy="4758485"/>
          </a:xfrm>
        </p:spPr>
        <p:txBody>
          <a:bodyPr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/>
          </p:nvPr>
        </p:nvSpPr>
        <p:spPr>
          <a:xfrm>
            <a:off x="6870278" y="1668967"/>
            <a:ext cx="4408445" cy="1474099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图像版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文本图像版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288000" y="364882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sz="1800" noProof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任意多边形 6"/>
          <p:cNvSpPr/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zh-CN" altLang="en-US" sz="1800" noProof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任意多边形 7"/>
          <p:cNvSpPr/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zh-CN" altLang="en-US" sz="1800" noProof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图像版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单击以编辑页标题</a:t>
            </a:r>
            <a:endParaRPr lang="zh-CN" altLang="en-US" noProof="0"/>
          </a:p>
        </p:txBody>
      </p:sp>
      <p:sp>
        <p:nvSpPr>
          <p:cNvPr id="10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775785" y="175497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文本图像版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288000" y="364882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单击以编辑页标题</a:t>
            </a:r>
            <a:endParaRPr lang="zh-CN" altLang="en-US" noProof="0" dirty="0"/>
          </a:p>
        </p:txBody>
      </p:sp>
      <p:sp>
        <p:nvSpPr>
          <p:cNvPr id="9" name="副标题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sp>
        <p:nvSpPr>
          <p:cNvPr id="3" name="比较左侧占位符 1"/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2"/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2" name="比较左侧占位符 2"/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插入或拖放照片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输入题注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战略合作发布会，</a:t>
            </a:r>
            <a:r>
              <a:rPr lang="zh-CN" altLang="en-US" dirty="0"/>
              <a:t>联邦 </a:t>
            </a:r>
            <a:r>
              <a:rPr lang="en-US" altLang="zh-CN" dirty="0"/>
              <a:t>&amp; </a:t>
            </a:r>
            <a:r>
              <a:rPr lang="zh-CN" altLang="en-US" dirty="0"/>
              <a:t>高济 火力全开”。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单击以编辑母版标题样式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片占位符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将照片插入或拖放到此处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algn="r" rtl="0"/>
            <a:r>
              <a:rPr lang="zh-CN" altLang="en-US" noProof="0"/>
              <a:t>谢谢</a:t>
            </a:r>
            <a:endParaRPr lang="zh-CN" altLang="en-US" noProof="0"/>
          </a:p>
        </p:txBody>
      </p:sp>
      <p:sp>
        <p:nvSpPr>
          <p:cNvPr id="9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全名</a:t>
            </a:r>
            <a:endParaRPr lang="zh-CN" altLang="en-US" noProof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电话号码</a:t>
            </a:r>
            <a:endParaRPr lang="zh-CN" altLang="en-US" noProof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电子邮件或社交媒体图柄</a:t>
            </a:r>
            <a:endParaRPr lang="zh-CN" altLang="en-US" noProof="0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CN" altLang="en-US" noProof="0"/>
              <a:t>公司网站</a:t>
            </a:r>
            <a:endParaRPr lang="zh-CN" altLang="en-US" noProof="0"/>
          </a:p>
        </p:txBody>
      </p:sp>
      <p:sp>
        <p:nvSpPr>
          <p:cNvPr id="15" name="长方形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23" Type="http://schemas.openxmlformats.org/officeDocument/2006/relationships/image" Target="../media/image2.jpeg"/><Relationship Id="rId22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：形状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长方形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 dirty="0"/>
              <a:t>单击以编辑页标题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9869935" y="6503099"/>
            <a:ext cx="1800225" cy="25011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zh-CN" altLang="en-US" sz="1600" b="0" i="0" spc="140" noProof="0" dirty="0">
                <a:solidFill>
                  <a:srgbClr val="44B4E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三月战略发布会</a:t>
            </a:r>
            <a:endParaRPr lang="zh-CN" altLang="en-US" sz="1600" b="0" i="0" spc="140" noProof="0" dirty="0">
              <a:solidFill>
                <a:srgbClr val="44B4E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长方形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长方形 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8" name="直接连接符​​(S)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869936" y="61809"/>
            <a:ext cx="1800225" cy="76200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/>
              <a:t>“联邦 </a:t>
            </a:r>
            <a:r>
              <a:rPr lang="en-US" altLang="zh-CN" dirty="0"/>
              <a:t>&amp; </a:t>
            </a:r>
            <a:r>
              <a:rPr lang="zh-CN" altLang="en-US" dirty="0"/>
              <a:t>太极    一起守护大众健康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：形状 30"/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长方形 27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 dirty="0"/>
              <a:t>单击以编辑页标题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79148" y="6500981"/>
            <a:ext cx="1580849" cy="25011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zh-CN" altLang="en-US" sz="1100" b="0" i="0" spc="140" noProof="0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三月战略发布会</a:t>
            </a:r>
            <a:endParaRPr lang="zh-CN" altLang="en-US" sz="1100" b="0" i="0" spc="140" noProof="0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8" name="直接连接符​​(S) 17"/>
          <p:cNvCxnSpPr/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69936" y="61809"/>
            <a:ext cx="1800225" cy="76200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/>
              <a:t>“联邦 </a:t>
            </a:r>
            <a:r>
              <a:rPr lang="en-US" altLang="zh-CN" dirty="0"/>
              <a:t>&amp; </a:t>
            </a:r>
            <a:r>
              <a:rPr lang="zh-CN" altLang="en-US" dirty="0"/>
              <a:t>太极    一起守护大众健康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5" Type="http://schemas.openxmlformats.org/officeDocument/2006/relationships/slideLayout" Target="../slideLayouts/slideLayout35.xml"/><Relationship Id="rId14" Type="http://schemas.openxmlformats.org/officeDocument/2006/relationships/tags" Target="../tags/tag15.xml"/><Relationship Id="rId13" Type="http://schemas.openxmlformats.org/officeDocument/2006/relationships/image" Target="../media/image21.jpeg"/><Relationship Id="rId12" Type="http://schemas.openxmlformats.org/officeDocument/2006/relationships/image" Target="../media/image20.png"/><Relationship Id="rId11" Type="http://schemas.openxmlformats.org/officeDocument/2006/relationships/image" Target="../media/image19.jpe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335" y="1961037"/>
            <a:ext cx="5866343" cy="762001"/>
          </a:xfrm>
        </p:spPr>
        <p:txBody>
          <a:bodyPr rtlCol="0"/>
          <a:lstStyle/>
          <a:p>
            <a:pPr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战略合作产品发布会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占位符 4" descr="使用动态模糊的城市街道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6743703" y="0"/>
            <a:ext cx="5448297" cy="6858000"/>
          </a:xfr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5682" y="3101229"/>
            <a:ext cx="4563956" cy="1358153"/>
          </a:xfrm>
        </p:spPr>
        <p:txBody>
          <a:bodyPr rtlCol="0"/>
          <a:lstStyle/>
          <a:p>
            <a:pPr algn="ctr"/>
            <a:r>
              <a:rPr lang="zh-CN" altLang="en-US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联邦 </a:t>
            </a:r>
            <a:r>
              <a:rPr lang="en-US" altLang="zh-CN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&amp; </a:t>
            </a:r>
            <a:r>
              <a:rPr lang="zh-CN" altLang="en-US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太极 </a:t>
            </a:r>
            <a:endParaRPr lang="en-US" altLang="zh-CN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同心同行合力共赢</a:t>
            </a:r>
            <a:endParaRPr lang="en-US" altLang="zh-CN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一起守护大众健康</a:t>
            </a:r>
            <a:endParaRPr lang="en-US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70" y="141769"/>
            <a:ext cx="180022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574" y="966002"/>
            <a:ext cx="11340000" cy="432000"/>
          </a:xfrm>
        </p:spPr>
        <p:txBody>
          <a:bodyPr rtlCol="0"/>
          <a:lstStyle/>
          <a:p>
            <a:r>
              <a:rPr lang="zh-CN" altLang="en-US" dirty="0"/>
              <a:t>优 势 分 享：</a:t>
            </a:r>
            <a:endParaRPr lang="zh-CN" altLang="en-US" dirty="0"/>
          </a:p>
        </p:txBody>
      </p:sp>
      <p:sp>
        <p:nvSpPr>
          <p:cNvPr id="12" name="长方形 11" descr="重点标记块左对齐"/>
          <p:cNvSpPr/>
          <p:nvPr/>
        </p:nvSpPr>
        <p:spPr>
          <a:xfrm>
            <a:off x="723574" y="139800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647744" y="2195647"/>
            <a:ext cx="6158533" cy="2746106"/>
          </a:xfrm>
        </p:spPr>
        <p:txBody>
          <a:bodyPr rtlCol="0"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引入国内销售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年，累计销量超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亿粒的质量口碑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国内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首家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引入半合成青霉素直接口服、无需皮试的先进用药概念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安全</a:t>
            </a:r>
            <a:r>
              <a:rPr lang="zh-CN" altLang="en-US" b="1" i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性高的抗菌药，优选的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一线用药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首个</a:t>
            </a:r>
            <a:r>
              <a:rPr lang="zh-CN" altLang="en-US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通过仿制药一致性评价</a:t>
            </a: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拥有</a:t>
            </a:r>
            <a:r>
              <a:rPr lang="zh-CN" altLang="zh-CN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个月效期</a:t>
            </a:r>
            <a:r>
              <a:rPr lang="zh-CN" altLang="en-US" b="1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其他药企：</a:t>
            </a:r>
            <a:r>
              <a:rPr lang="zh-CN" altLang="zh-CN" noProof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个月，</a:t>
            </a:r>
            <a:r>
              <a:rPr lang="zh-CN" altLang="zh-CN" noProof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个月</a:t>
            </a:r>
            <a:endParaRPr lang="en-US" altLang="zh-CN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独特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的铝塑铝包装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，防潮、防热、避光易存放保证了药效及药品稳定性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​​(S) 10" descr="幻灯片分隔线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8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90" y="2363035"/>
            <a:ext cx="1752411" cy="133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29" y="3167125"/>
            <a:ext cx="40179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sym typeface="Arial" panose="020B0604020202020204" pitchFamily="34" charset="0"/>
              </a:rPr>
              <a:t>  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5653" y="6481937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634" y="938568"/>
            <a:ext cx="10656732" cy="4980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3"/>
          <p:cNvSpPr>
            <a:spLocks noGrp="1"/>
          </p:cNvSpPr>
          <p:nvPr>
            <p:ph type="ctrTitle"/>
          </p:nvPr>
        </p:nvSpPr>
        <p:spPr>
          <a:xfrm>
            <a:off x="1161862" y="1166654"/>
            <a:ext cx="9144000" cy="1655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47130E"/>
                </a:solidFill>
              </a:rPr>
              <a:t>联邦阿莫仙的</a:t>
            </a:r>
            <a:br>
              <a:rPr lang="zh-CN" altLang="en-US" sz="3600" dirty="0">
                <a:solidFill>
                  <a:srgbClr val="47130E"/>
                </a:solidFill>
              </a:rPr>
            </a:br>
            <a:r>
              <a:rPr lang="zh-CN" altLang="en-US" sz="3600" dirty="0">
                <a:solidFill>
                  <a:srgbClr val="47130E"/>
                </a:solidFill>
              </a:rPr>
              <a:t>优选顾客及推广方案</a:t>
            </a:r>
            <a:endParaRPr lang="zh-CN" altLang="en-US" sz="3600" dirty="0">
              <a:solidFill>
                <a:srgbClr val="47130E"/>
              </a:solidFill>
            </a:endParaRPr>
          </a:p>
        </p:txBody>
      </p:sp>
      <p:sp>
        <p:nvSpPr>
          <p:cNvPr id="1048599" name="副标题 4"/>
          <p:cNvSpPr>
            <a:spLocks noGrp="1"/>
          </p:cNvSpPr>
          <p:nvPr>
            <p:ph type="subTitle" idx="1"/>
          </p:nvPr>
        </p:nvSpPr>
        <p:spPr>
          <a:xfrm>
            <a:off x="1161862" y="3207703"/>
            <a:ext cx="9144000" cy="1655762"/>
          </a:xfrm>
        </p:spPr>
        <p:txBody>
          <a:bodyPr/>
          <a:lstStyle/>
          <a:p>
            <a:r>
              <a:rPr lang="zh-CN" altLang="en-US" dirty="0">
                <a:solidFill>
                  <a:srgbClr val="47130E"/>
                </a:solidFill>
              </a:rPr>
              <a:t>并非所有的适应症都是销售的重点</a:t>
            </a:r>
            <a:endParaRPr lang="zh-CN" altLang="en-US" dirty="0">
              <a:solidFill>
                <a:srgbClr val="47130E"/>
              </a:solidFill>
            </a:endParaRPr>
          </a:p>
          <a:p>
            <a:r>
              <a:rPr lang="zh-CN" altLang="en-US" dirty="0">
                <a:solidFill>
                  <a:srgbClr val="47130E"/>
                </a:solidFill>
              </a:rPr>
              <a:t>一线用药、首选用药、客户群体、疾病选择</a:t>
            </a:r>
            <a:endParaRPr lang="zh-CN" altLang="en-US" dirty="0">
              <a:solidFill>
                <a:srgbClr val="47130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253" y="6499866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文本框 2"/>
          <p:cNvSpPr txBox="1"/>
          <p:nvPr/>
        </p:nvSpPr>
        <p:spPr>
          <a:xfrm>
            <a:off x="1740752" y="603652"/>
            <a:ext cx="836948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购买感冒药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顾客的推广方案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40752" y="1521636"/>
          <a:ext cx="9053465" cy="4637874"/>
        </p:xfrm>
        <a:graphic>
          <a:graphicData uri="http://schemas.openxmlformats.org/drawingml/2006/table">
            <a:tbl>
              <a:tblPr/>
              <a:tblGrid>
                <a:gridCol w="2000894"/>
                <a:gridCol w="1768232"/>
                <a:gridCol w="2640716"/>
                <a:gridCol w="2643623"/>
              </a:tblGrid>
              <a:tr h="300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顾客诉求</a:t>
                      </a:r>
                      <a:endParaRPr lang="zh-CN" altLang="en-US" sz="17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建设语境</a:t>
                      </a:r>
                      <a:endParaRPr lang="zh-CN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设置需求</a:t>
                      </a:r>
                      <a:endParaRPr lang="zh-CN" altLang="en-US" sz="17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推广方案</a:t>
                      </a:r>
                      <a:endParaRPr lang="zh-CN" altLang="en-US" sz="17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</a:tr>
              <a:tr h="72678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购买感冒药       （无明确指定商品）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重点询问顾客（患者）症状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1)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发烧情况说明有细菌感染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阿莫西林是上呼吸道细菌感染首选用药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3287"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2-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发烧</a:t>
                      </a:r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37.5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度以上关联阿莫仙；</a:t>
                      </a:r>
                      <a:endParaRPr lang="zh-CN" alt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2)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使用抗生素可以</a:t>
                      </a:r>
                      <a:r>
                        <a:rPr lang="zh-CN" altLang="en-US" sz="1500" b="1" i="0" u="sng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加快痊愈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阿莫西林是普遍认可，安全性高的产品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192"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其他症状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选择对应的重点产品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3)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高烧情况必须联合抗生素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对肝肾功能影响低的抗生素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763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4)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使用抗生素可以</a:t>
                      </a:r>
                      <a:r>
                        <a:rPr lang="zh-CN" altLang="en-US" sz="1500" b="1" i="0" u="sng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避免肺炎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小儿，老人，孕妇非禁用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28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注意：并非所有感冒都需要抗菌药</a:t>
                      </a:r>
                      <a:endParaRPr lang="zh-CN" altLang="en-US" sz="1500" b="1" i="0" u="none" strike="noStrike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5-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阿莫仙在同类中质量效果口碑优秀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购买退烧药       （多父母给儿童购买）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重点询问患者疾病情况（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多儿童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   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2-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高烧反复情况</a:t>
                      </a:r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考虑增加阿莫仙；   </a:t>
                      </a:r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高烧持续不退</a:t>
                      </a:r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建议医院就诊；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               上呼吸道感冒：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细菌感染，高热，呼吸道症状，对症治疗，抗菌药控制感染</a:t>
                      </a:r>
                      <a:endParaRPr lang="zh-CN" alt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6-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联邦制药是中国抗生素行业顶级企业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sym typeface="Arial" panose="020B0604020202020204" pitchFamily="34" charset="0"/>
              </a:rPr>
              <a:t>  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2"/>
          <p:cNvSpPr txBox="1"/>
          <p:nvPr/>
        </p:nvSpPr>
        <p:spPr>
          <a:xfrm>
            <a:off x="1928511" y="971872"/>
            <a:ext cx="836948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购买治疗咽炎药品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的顾客的推广方案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48604" name="文本框 3"/>
          <p:cNvSpPr txBox="1"/>
          <p:nvPr/>
        </p:nvSpPr>
        <p:spPr>
          <a:xfrm>
            <a:off x="1312753" y="4760506"/>
            <a:ext cx="8757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提示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很多咽喉疾病痊愈比较慢，使用阿莫仙可以治疗感染，也可以预防感染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9022" y="1964199"/>
          <a:ext cx="9813955" cy="2728120"/>
        </p:xfrm>
        <a:graphic>
          <a:graphicData uri="http://schemas.openxmlformats.org/drawingml/2006/table">
            <a:tbl>
              <a:tblPr/>
              <a:tblGrid>
                <a:gridCol w="2199992"/>
                <a:gridCol w="1520982"/>
                <a:gridCol w="2299580"/>
                <a:gridCol w="3793401"/>
              </a:tblGrid>
              <a:tr h="45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顾客诉求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建设语境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设置需求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推广方案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</a:tr>
              <a:tr h="390244"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咽喉肿痛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询问是否有痰及痰的颜色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A79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）有颜色的痰，说明有细菌感染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上呼吸道感染，主要是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G+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菌感染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7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（疼痛感明显）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阿莫仙可以消除细菌，</a:t>
                      </a:r>
                      <a:r>
                        <a:rPr lang="zh-CN" alt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早日痊愈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咽喉瘙痒，咳嗽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）喉咙肿痛，容易导致细菌感染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阿莫仙可以</a:t>
                      </a:r>
                      <a:r>
                        <a:rPr lang="zh-CN" alt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预防喉咙细菌感染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438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4-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阿莫仙安全性高，效果更好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A79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78758" y="6437113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文本框 2"/>
          <p:cNvSpPr txBox="1"/>
          <p:nvPr/>
        </p:nvSpPr>
        <p:spPr>
          <a:xfrm>
            <a:off x="1976142" y="1048004"/>
            <a:ext cx="836948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购买其他阿莫西林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的顾客的推广方案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21740" y="2180298"/>
          <a:ext cx="9804904" cy="3147898"/>
        </p:xfrm>
        <a:graphic>
          <a:graphicData uri="http://schemas.openxmlformats.org/drawingml/2006/table">
            <a:tbl>
              <a:tblPr/>
              <a:tblGrid>
                <a:gridCol w="2254808"/>
                <a:gridCol w="1726485"/>
                <a:gridCol w="2347557"/>
                <a:gridCol w="3476054"/>
              </a:tblGrid>
              <a:tr h="576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顾客诉求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建设语境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设置需求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推广方案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</a:tr>
              <a:tr h="8286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我要买哪一个呢？ （正在选阿莫西林）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直接把阿莫仙拿给他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）这个（阿莫仙）效果不错；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、上市优秀企业品种，国家首个通过一致性评价的阿莫西林；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10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用这个（阿莫仙）的比较多；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、疗效好，安全性高，孕妇儿童均可使用；   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请帮我拿这个药   （当不是阿莫仙时）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您是自己用还是给家人使用呢？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顾客反馈效果不错；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、拥有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个月有效期，说明产品安全性稳定性高，是值得信赖的家中常备用药；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32547" y="6499865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文本框 2"/>
          <p:cNvSpPr txBox="1"/>
          <p:nvPr/>
        </p:nvSpPr>
        <p:spPr>
          <a:xfrm>
            <a:off x="1911259" y="820281"/>
            <a:ext cx="836948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购买其他抗菌药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的顾客的推荐语术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4935" y="1661017"/>
          <a:ext cx="10013133" cy="4254315"/>
        </p:xfrm>
        <a:graphic>
          <a:graphicData uri="http://schemas.openxmlformats.org/drawingml/2006/table">
            <a:tbl>
              <a:tblPr/>
              <a:tblGrid>
                <a:gridCol w="1790767"/>
                <a:gridCol w="2399343"/>
                <a:gridCol w="2481636"/>
                <a:gridCol w="3341387"/>
              </a:tblGrid>
              <a:tr h="476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顾客诉求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建设语境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设置需求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推广方案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</a:tr>
              <a:tr h="517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给我拿盒这个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询问为什么购买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抗菌药不同的特点，不能乱用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上呼吸道，口腔，皮肤，首选阿莫仙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不是阿莫西林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询问治疗什么炎症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抗菌药针对患者不同，谨慎选择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肝肾功能不好的，首选阿莫仙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不是阿莫仙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询问给谁买的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特殊人群建议选择阿莫仙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61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注意</a:t>
                      </a:r>
                      <a:r>
                        <a:rPr lang="zh-CN" alt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：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61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有些疾病不能替换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53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如有严重的上呼吸道感染或长期使用阿莫西林的顾客、支原体咳嗽，尿道感染，胃肠道感染等顾客要考虑使用联邦“阿奇霉素”或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新阿莫仙片”及其他药物；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0147" y="6446078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916" b="15363"/>
          <a:stretch>
            <a:fillRect/>
          </a:stretch>
        </p:blipFill>
        <p:spPr>
          <a:xfrm>
            <a:off x="2339265" y="2381403"/>
            <a:ext cx="7513469" cy="3348355"/>
          </a:xfrm>
          <a:prstGeom prst="rect">
            <a:avLst/>
          </a:prstGeom>
        </p:spPr>
      </p:pic>
      <p:sp>
        <p:nvSpPr>
          <p:cNvPr id="1048613" name="副标题 4"/>
          <p:cNvSpPr>
            <a:spLocks noGrp="1"/>
          </p:cNvSpPr>
          <p:nvPr>
            <p:ph type="subTitle" idx="1"/>
          </p:nvPr>
        </p:nvSpPr>
        <p:spPr>
          <a:xfrm>
            <a:off x="1101817" y="939118"/>
            <a:ext cx="10239375" cy="11842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zh-CN" sz="4800" b="1" i="1" dirty="0">
                <a:solidFill>
                  <a:srgbClr val="44B4E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800" b="1" i="1" dirty="0">
                <a:solidFill>
                  <a:srgbClr val="44B4E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靶向</a:t>
            </a:r>
            <a:r>
              <a:rPr lang="en-US" altLang="zh-CN" sz="4800" b="1" i="1" dirty="0">
                <a:solidFill>
                  <a:srgbClr val="44B4E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800" b="1" i="1" dirty="0">
                <a:solidFill>
                  <a:srgbClr val="44B4E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分布的抗菌药</a:t>
            </a:r>
            <a:endParaRPr lang="zh-CN" altLang="en-US" sz="4800" b="1" i="1" dirty="0">
              <a:solidFill>
                <a:srgbClr val="44B4E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800" b="1" i="1" dirty="0">
                <a:solidFill>
                  <a:srgbClr val="44B4E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治疗感染针对性强</a:t>
            </a:r>
            <a:endParaRPr lang="zh-CN" altLang="en-US" sz="4800" b="1" i="1" dirty="0">
              <a:solidFill>
                <a:srgbClr val="44B4E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394" y="6464007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5898181"/>
            <a:ext cx="6100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适应症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适用于上呼吸道感染，下呼吸道感染，皮肤及软组织感染和生殖器感染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7394" y="6464007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02022" y="1095483"/>
            <a:ext cx="8875059" cy="422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联邦赛乐欣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阿奇霉素分散片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、二代大环内酯类抗菌药，抗菌谱类似青霉素类，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可作为青霉素类抗菌药过敏患者的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重要选择；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、阿奇霉素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短程疗效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与头孢类、喹诺酮类抗生素的 5-10 天疗效相当；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阿奇霉素除抗菌作用外，同时具有抗炎作用、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调节气道分泌、免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   疫调节相关抗微生物效应、激素节省及抗病毒效应的作用；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prstClr val="black"/>
                </a:solidFill>
                <a:latin typeface="Calibri" panose="020F0502020204030204"/>
                <a:ea typeface="楷体" panose="02010609060101010101" pitchFamily="49" charset="-122"/>
                <a:sym typeface="+mn-ea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  <a:sym typeface="+mn-ea"/>
              </a:rPr>
              <a:t>、在巨噬细胞内浓度高，能将阿奇霉素转运至炎症部位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  <a:sym typeface="+mn-ea"/>
              </a:rPr>
              <a:t>（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  <a:sym typeface="+mn-ea"/>
              </a:rPr>
              <a:t>靶向分布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  <a:sym typeface="+mn-ea"/>
              </a:rPr>
              <a:t>）；</a:t>
            </a:r>
            <a:endParaRPr kumimoji="0" lang="zh-CN" altLang="en-US" sz="2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、分散片崩解迅速，吸收完全，生物利用度高；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每日1次，服药方便；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、铝塑铝包装，最大化保证药物贮存期间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安全有效。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810" y="1095483"/>
            <a:ext cx="3426249" cy="142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 Box 3"/>
          <p:cNvSpPr txBox="1">
            <a:spLocks noChangeArrowheads="1"/>
          </p:cNvSpPr>
          <p:nvPr/>
        </p:nvSpPr>
        <p:spPr bwMode="auto">
          <a:xfrm>
            <a:off x="8596432" y="6602095"/>
            <a:ext cx="3509843" cy="1835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600" dirty="0" err="1">
                <a:latin typeface="楷体" panose="02010609060101010101" pitchFamily="49" charset="-122"/>
                <a:ea typeface="楷体" panose="02010609060101010101" pitchFamily="49" charset="-122"/>
              </a:rPr>
              <a:t>Schentag</a:t>
            </a:r>
            <a:r>
              <a:rPr lang="en-US" altLang="zh-CN" sz="600" dirty="0">
                <a:latin typeface="楷体" panose="02010609060101010101" pitchFamily="49" charset="-122"/>
                <a:ea typeface="楷体" panose="02010609060101010101" pitchFamily="49" charset="-122"/>
              </a:rPr>
              <a:t> JJ: Am J Med 1991;91:5s-11s</a:t>
            </a:r>
            <a:endParaRPr lang="en-US" altLang="zh-CN" sz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23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29971" y="681248"/>
            <a:ext cx="9144000" cy="586008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阿奇霉素独特的“特洛伊木马”现象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70" name="组合 109"/>
          <p:cNvGrpSpPr/>
          <p:nvPr/>
        </p:nvGrpSpPr>
        <p:grpSpPr>
          <a:xfrm>
            <a:off x="872428" y="1957833"/>
            <a:ext cx="4453890" cy="1058545"/>
            <a:chOff x="3333" y="2428"/>
            <a:chExt cx="7014" cy="1667"/>
          </a:xfrm>
        </p:grpSpPr>
        <p:sp>
          <p:nvSpPr>
            <p:cNvPr id="1048624" name="Text Box 36"/>
            <p:cNvSpPr txBox="1">
              <a:spLocks noChangeArrowheads="1"/>
            </p:cNvSpPr>
            <p:nvPr/>
          </p:nvSpPr>
          <p:spPr bwMode="auto">
            <a:xfrm>
              <a:off x="6219" y="2778"/>
              <a:ext cx="4128" cy="52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阿奇霉素在吞噬细胞中浓集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endParaRPr>
            </a:p>
          </p:txBody>
        </p:sp>
        <p:grpSp>
          <p:nvGrpSpPr>
            <p:cNvPr id="71" name="Group 37"/>
            <p:cNvGrpSpPr/>
            <p:nvPr/>
          </p:nvGrpSpPr>
          <p:grpSpPr bwMode="auto">
            <a:xfrm>
              <a:off x="3333" y="2428"/>
              <a:ext cx="2620" cy="1667"/>
              <a:chOff x="659" y="1301"/>
              <a:chExt cx="1591" cy="838"/>
            </a:xfrm>
          </p:grpSpPr>
          <p:sp>
            <p:nvSpPr>
              <p:cNvPr id="1048625" name="Freeform 38"/>
              <p:cNvSpPr>
                <a:spLocks noChangeArrowheads="1"/>
              </p:cNvSpPr>
              <p:nvPr/>
            </p:nvSpPr>
            <p:spPr bwMode="auto">
              <a:xfrm>
                <a:off x="806" y="1802"/>
                <a:ext cx="1408" cy="187"/>
              </a:xfrm>
              <a:custGeom>
                <a:avLst/>
                <a:gdLst>
                  <a:gd name="T0" fmla="*/ 0 w 1408"/>
                  <a:gd name="T1" fmla="*/ 187 h 187"/>
                  <a:gd name="T2" fmla="*/ 530 w 1408"/>
                  <a:gd name="T3" fmla="*/ 32 h 187"/>
                  <a:gd name="T4" fmla="*/ 1024 w 1408"/>
                  <a:gd name="T5" fmla="*/ 5 h 187"/>
                  <a:gd name="T6" fmla="*/ 1408 w 1408"/>
                  <a:gd name="T7" fmla="*/ 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8" h="187">
                    <a:moveTo>
                      <a:pt x="0" y="187"/>
                    </a:moveTo>
                    <a:cubicBezTo>
                      <a:pt x="179" y="124"/>
                      <a:pt x="359" y="62"/>
                      <a:pt x="530" y="32"/>
                    </a:cubicBezTo>
                    <a:cubicBezTo>
                      <a:pt x="701" y="2"/>
                      <a:pt x="878" y="0"/>
                      <a:pt x="1024" y="5"/>
                    </a:cubicBezTo>
                    <a:cubicBezTo>
                      <a:pt x="1170" y="10"/>
                      <a:pt x="1289" y="34"/>
                      <a:pt x="1408" y="59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26" name="Freeform 39"/>
              <p:cNvSpPr>
                <a:spLocks noChangeArrowheads="1"/>
              </p:cNvSpPr>
              <p:nvPr/>
            </p:nvSpPr>
            <p:spPr bwMode="auto">
              <a:xfrm>
                <a:off x="671" y="1479"/>
                <a:ext cx="575" cy="341"/>
              </a:xfrm>
              <a:custGeom>
                <a:avLst/>
                <a:gdLst>
                  <a:gd name="T0" fmla="*/ 230 w 575"/>
                  <a:gd name="T1" fmla="*/ 321 h 341"/>
                  <a:gd name="T2" fmla="*/ 322 w 575"/>
                  <a:gd name="T3" fmla="*/ 259 h 341"/>
                  <a:gd name="T4" fmla="*/ 386 w 575"/>
                  <a:gd name="T5" fmla="*/ 225 h 341"/>
                  <a:gd name="T6" fmla="*/ 472 w 575"/>
                  <a:gd name="T7" fmla="*/ 219 h 341"/>
                  <a:gd name="T8" fmla="*/ 548 w 575"/>
                  <a:gd name="T9" fmla="*/ 193 h 341"/>
                  <a:gd name="T10" fmla="*/ 572 w 575"/>
                  <a:gd name="T11" fmla="*/ 139 h 341"/>
                  <a:gd name="T12" fmla="*/ 530 w 575"/>
                  <a:gd name="T13" fmla="*/ 87 h 341"/>
                  <a:gd name="T14" fmla="*/ 438 w 575"/>
                  <a:gd name="T15" fmla="*/ 75 h 341"/>
                  <a:gd name="T16" fmla="*/ 430 w 575"/>
                  <a:gd name="T17" fmla="*/ 21 h 341"/>
                  <a:gd name="T18" fmla="*/ 364 w 575"/>
                  <a:gd name="T19" fmla="*/ 1 h 341"/>
                  <a:gd name="T20" fmla="*/ 298 w 575"/>
                  <a:gd name="T21" fmla="*/ 17 h 341"/>
                  <a:gd name="T22" fmla="*/ 274 w 575"/>
                  <a:gd name="T23" fmla="*/ 71 h 341"/>
                  <a:gd name="T24" fmla="*/ 196 w 575"/>
                  <a:gd name="T25" fmla="*/ 87 h 341"/>
                  <a:gd name="T26" fmla="*/ 102 w 575"/>
                  <a:gd name="T27" fmla="*/ 105 h 341"/>
                  <a:gd name="T28" fmla="*/ 18 w 575"/>
                  <a:gd name="T29" fmla="*/ 181 h 341"/>
                  <a:gd name="T30" fmla="*/ 4 w 575"/>
                  <a:gd name="T31" fmla="*/ 251 h 341"/>
                  <a:gd name="T32" fmla="*/ 40 w 575"/>
                  <a:gd name="T33" fmla="*/ 303 h 341"/>
                  <a:gd name="T34" fmla="*/ 128 w 575"/>
                  <a:gd name="T35" fmla="*/ 339 h 341"/>
                  <a:gd name="T36" fmla="*/ 230 w 575"/>
                  <a:gd name="T37" fmla="*/ 32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5" h="341">
                    <a:moveTo>
                      <a:pt x="230" y="321"/>
                    </a:moveTo>
                    <a:cubicBezTo>
                      <a:pt x="262" y="308"/>
                      <a:pt x="296" y="275"/>
                      <a:pt x="322" y="259"/>
                    </a:cubicBezTo>
                    <a:cubicBezTo>
                      <a:pt x="348" y="243"/>
                      <a:pt x="361" y="232"/>
                      <a:pt x="386" y="225"/>
                    </a:cubicBezTo>
                    <a:cubicBezTo>
                      <a:pt x="411" y="218"/>
                      <a:pt x="445" y="224"/>
                      <a:pt x="472" y="219"/>
                    </a:cubicBezTo>
                    <a:cubicBezTo>
                      <a:pt x="499" y="214"/>
                      <a:pt x="531" y="206"/>
                      <a:pt x="548" y="193"/>
                    </a:cubicBezTo>
                    <a:cubicBezTo>
                      <a:pt x="565" y="180"/>
                      <a:pt x="575" y="157"/>
                      <a:pt x="572" y="139"/>
                    </a:cubicBezTo>
                    <a:cubicBezTo>
                      <a:pt x="569" y="121"/>
                      <a:pt x="552" y="98"/>
                      <a:pt x="530" y="87"/>
                    </a:cubicBezTo>
                    <a:cubicBezTo>
                      <a:pt x="508" y="76"/>
                      <a:pt x="455" y="86"/>
                      <a:pt x="438" y="75"/>
                    </a:cubicBezTo>
                    <a:cubicBezTo>
                      <a:pt x="421" y="64"/>
                      <a:pt x="442" y="33"/>
                      <a:pt x="430" y="21"/>
                    </a:cubicBezTo>
                    <a:cubicBezTo>
                      <a:pt x="418" y="9"/>
                      <a:pt x="386" y="2"/>
                      <a:pt x="364" y="1"/>
                    </a:cubicBezTo>
                    <a:cubicBezTo>
                      <a:pt x="342" y="0"/>
                      <a:pt x="313" y="5"/>
                      <a:pt x="298" y="17"/>
                    </a:cubicBezTo>
                    <a:cubicBezTo>
                      <a:pt x="283" y="29"/>
                      <a:pt x="291" y="59"/>
                      <a:pt x="274" y="71"/>
                    </a:cubicBezTo>
                    <a:cubicBezTo>
                      <a:pt x="257" y="83"/>
                      <a:pt x="225" y="81"/>
                      <a:pt x="196" y="87"/>
                    </a:cubicBezTo>
                    <a:cubicBezTo>
                      <a:pt x="167" y="93"/>
                      <a:pt x="132" y="89"/>
                      <a:pt x="102" y="105"/>
                    </a:cubicBezTo>
                    <a:cubicBezTo>
                      <a:pt x="72" y="121"/>
                      <a:pt x="34" y="157"/>
                      <a:pt x="18" y="181"/>
                    </a:cubicBezTo>
                    <a:cubicBezTo>
                      <a:pt x="2" y="205"/>
                      <a:pt x="0" y="231"/>
                      <a:pt x="4" y="251"/>
                    </a:cubicBezTo>
                    <a:cubicBezTo>
                      <a:pt x="8" y="271"/>
                      <a:pt x="19" y="288"/>
                      <a:pt x="40" y="303"/>
                    </a:cubicBezTo>
                    <a:cubicBezTo>
                      <a:pt x="61" y="318"/>
                      <a:pt x="96" y="337"/>
                      <a:pt x="128" y="339"/>
                    </a:cubicBezTo>
                    <a:cubicBezTo>
                      <a:pt x="160" y="341"/>
                      <a:pt x="198" y="334"/>
                      <a:pt x="230" y="321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27" name="Freeform 40"/>
              <p:cNvSpPr>
                <a:spLocks noChangeArrowheads="1"/>
              </p:cNvSpPr>
              <p:nvPr/>
            </p:nvSpPr>
            <p:spPr bwMode="auto">
              <a:xfrm>
                <a:off x="959" y="1904"/>
                <a:ext cx="358" cy="235"/>
              </a:xfrm>
              <a:custGeom>
                <a:avLst/>
                <a:gdLst>
                  <a:gd name="T0" fmla="*/ 352 w 358"/>
                  <a:gd name="T1" fmla="*/ 162 h 235"/>
                  <a:gd name="T2" fmla="*/ 338 w 358"/>
                  <a:gd name="T3" fmla="*/ 120 h 235"/>
                  <a:gd name="T4" fmla="*/ 322 w 358"/>
                  <a:gd name="T5" fmla="*/ 86 h 235"/>
                  <a:gd name="T6" fmla="*/ 336 w 358"/>
                  <a:gd name="T7" fmla="*/ 36 h 235"/>
                  <a:gd name="T8" fmla="*/ 312 w 358"/>
                  <a:gd name="T9" fmla="*/ 4 h 235"/>
                  <a:gd name="T10" fmla="*/ 284 w 358"/>
                  <a:gd name="T11" fmla="*/ 12 h 235"/>
                  <a:gd name="T12" fmla="*/ 242 w 358"/>
                  <a:gd name="T13" fmla="*/ 8 h 235"/>
                  <a:gd name="T14" fmla="*/ 204 w 358"/>
                  <a:gd name="T15" fmla="*/ 18 h 235"/>
                  <a:gd name="T16" fmla="*/ 188 w 358"/>
                  <a:gd name="T17" fmla="*/ 78 h 235"/>
                  <a:gd name="T18" fmla="*/ 148 w 358"/>
                  <a:gd name="T19" fmla="*/ 68 h 235"/>
                  <a:gd name="T20" fmla="*/ 120 w 358"/>
                  <a:gd name="T21" fmla="*/ 82 h 235"/>
                  <a:gd name="T22" fmla="*/ 98 w 358"/>
                  <a:gd name="T23" fmla="*/ 126 h 235"/>
                  <a:gd name="T24" fmla="*/ 50 w 358"/>
                  <a:gd name="T25" fmla="*/ 140 h 235"/>
                  <a:gd name="T26" fmla="*/ 6 w 358"/>
                  <a:gd name="T27" fmla="*/ 168 h 235"/>
                  <a:gd name="T28" fmla="*/ 12 w 358"/>
                  <a:gd name="T29" fmla="*/ 220 h 235"/>
                  <a:gd name="T30" fmla="*/ 70 w 358"/>
                  <a:gd name="T31" fmla="*/ 232 h 235"/>
                  <a:gd name="T32" fmla="*/ 172 w 358"/>
                  <a:gd name="T33" fmla="*/ 204 h 235"/>
                  <a:gd name="T34" fmla="*/ 302 w 358"/>
                  <a:gd name="T35" fmla="*/ 198 h 235"/>
                  <a:gd name="T36" fmla="*/ 352 w 358"/>
                  <a:gd name="T37" fmla="*/ 16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8" h="235">
                    <a:moveTo>
                      <a:pt x="352" y="162"/>
                    </a:moveTo>
                    <a:cubicBezTo>
                      <a:pt x="358" y="149"/>
                      <a:pt x="343" y="133"/>
                      <a:pt x="338" y="120"/>
                    </a:cubicBezTo>
                    <a:cubicBezTo>
                      <a:pt x="333" y="107"/>
                      <a:pt x="322" y="100"/>
                      <a:pt x="322" y="86"/>
                    </a:cubicBezTo>
                    <a:cubicBezTo>
                      <a:pt x="322" y="72"/>
                      <a:pt x="338" y="50"/>
                      <a:pt x="336" y="36"/>
                    </a:cubicBezTo>
                    <a:cubicBezTo>
                      <a:pt x="334" y="22"/>
                      <a:pt x="321" y="8"/>
                      <a:pt x="312" y="4"/>
                    </a:cubicBezTo>
                    <a:cubicBezTo>
                      <a:pt x="303" y="0"/>
                      <a:pt x="296" y="11"/>
                      <a:pt x="284" y="12"/>
                    </a:cubicBezTo>
                    <a:cubicBezTo>
                      <a:pt x="272" y="13"/>
                      <a:pt x="255" y="7"/>
                      <a:pt x="242" y="8"/>
                    </a:cubicBezTo>
                    <a:cubicBezTo>
                      <a:pt x="229" y="9"/>
                      <a:pt x="213" y="6"/>
                      <a:pt x="204" y="18"/>
                    </a:cubicBezTo>
                    <a:cubicBezTo>
                      <a:pt x="195" y="30"/>
                      <a:pt x="197" y="70"/>
                      <a:pt x="188" y="78"/>
                    </a:cubicBezTo>
                    <a:cubicBezTo>
                      <a:pt x="179" y="86"/>
                      <a:pt x="159" y="67"/>
                      <a:pt x="148" y="68"/>
                    </a:cubicBezTo>
                    <a:cubicBezTo>
                      <a:pt x="137" y="69"/>
                      <a:pt x="128" y="72"/>
                      <a:pt x="120" y="82"/>
                    </a:cubicBezTo>
                    <a:cubicBezTo>
                      <a:pt x="112" y="92"/>
                      <a:pt x="110" y="116"/>
                      <a:pt x="98" y="126"/>
                    </a:cubicBezTo>
                    <a:cubicBezTo>
                      <a:pt x="86" y="136"/>
                      <a:pt x="65" y="133"/>
                      <a:pt x="50" y="140"/>
                    </a:cubicBezTo>
                    <a:cubicBezTo>
                      <a:pt x="35" y="147"/>
                      <a:pt x="12" y="155"/>
                      <a:pt x="6" y="168"/>
                    </a:cubicBezTo>
                    <a:cubicBezTo>
                      <a:pt x="0" y="181"/>
                      <a:pt x="1" y="209"/>
                      <a:pt x="12" y="220"/>
                    </a:cubicBezTo>
                    <a:cubicBezTo>
                      <a:pt x="23" y="231"/>
                      <a:pt x="43" y="235"/>
                      <a:pt x="70" y="232"/>
                    </a:cubicBezTo>
                    <a:cubicBezTo>
                      <a:pt x="97" y="229"/>
                      <a:pt x="133" y="210"/>
                      <a:pt x="172" y="204"/>
                    </a:cubicBezTo>
                    <a:cubicBezTo>
                      <a:pt x="211" y="198"/>
                      <a:pt x="271" y="205"/>
                      <a:pt x="302" y="198"/>
                    </a:cubicBezTo>
                    <a:cubicBezTo>
                      <a:pt x="333" y="191"/>
                      <a:pt x="346" y="175"/>
                      <a:pt x="352" y="16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28" name="Freeform 41"/>
              <p:cNvSpPr>
                <a:spLocks noChangeArrowheads="1"/>
              </p:cNvSpPr>
              <p:nvPr/>
            </p:nvSpPr>
            <p:spPr bwMode="auto">
              <a:xfrm>
                <a:off x="1640" y="1418"/>
                <a:ext cx="605" cy="298"/>
              </a:xfrm>
              <a:custGeom>
                <a:avLst/>
                <a:gdLst>
                  <a:gd name="T0" fmla="*/ 111 w 605"/>
                  <a:gd name="T1" fmla="*/ 292 h 298"/>
                  <a:gd name="T2" fmla="*/ 193 w 605"/>
                  <a:gd name="T3" fmla="*/ 276 h 298"/>
                  <a:gd name="T4" fmla="*/ 281 w 605"/>
                  <a:gd name="T5" fmla="*/ 260 h 298"/>
                  <a:gd name="T6" fmla="*/ 387 w 605"/>
                  <a:gd name="T7" fmla="*/ 266 h 298"/>
                  <a:gd name="T8" fmla="*/ 423 w 605"/>
                  <a:gd name="T9" fmla="*/ 288 h 298"/>
                  <a:gd name="T10" fmla="*/ 525 w 605"/>
                  <a:gd name="T11" fmla="*/ 278 h 298"/>
                  <a:gd name="T12" fmla="*/ 595 w 605"/>
                  <a:gd name="T13" fmla="*/ 212 h 298"/>
                  <a:gd name="T14" fmla="*/ 583 w 605"/>
                  <a:gd name="T15" fmla="*/ 160 h 298"/>
                  <a:gd name="T16" fmla="*/ 527 w 605"/>
                  <a:gd name="T17" fmla="*/ 130 h 298"/>
                  <a:gd name="T18" fmla="*/ 499 w 605"/>
                  <a:gd name="T19" fmla="*/ 86 h 298"/>
                  <a:gd name="T20" fmla="*/ 445 w 605"/>
                  <a:gd name="T21" fmla="*/ 50 h 298"/>
                  <a:gd name="T22" fmla="*/ 405 w 605"/>
                  <a:gd name="T23" fmla="*/ 38 h 298"/>
                  <a:gd name="T24" fmla="*/ 309 w 605"/>
                  <a:gd name="T25" fmla="*/ 44 h 298"/>
                  <a:gd name="T26" fmla="*/ 213 w 605"/>
                  <a:gd name="T27" fmla="*/ 26 h 298"/>
                  <a:gd name="T28" fmla="*/ 129 w 605"/>
                  <a:gd name="T29" fmla="*/ 2 h 298"/>
                  <a:gd name="T30" fmla="*/ 21 w 605"/>
                  <a:gd name="T31" fmla="*/ 36 h 298"/>
                  <a:gd name="T32" fmla="*/ 5 w 605"/>
                  <a:gd name="T33" fmla="*/ 96 h 298"/>
                  <a:gd name="T34" fmla="*/ 39 w 605"/>
                  <a:gd name="T35" fmla="*/ 144 h 298"/>
                  <a:gd name="T36" fmla="*/ 99 w 605"/>
                  <a:gd name="T37" fmla="*/ 160 h 298"/>
                  <a:gd name="T38" fmla="*/ 97 w 605"/>
                  <a:gd name="T39" fmla="*/ 190 h 298"/>
                  <a:gd name="T40" fmla="*/ 53 w 605"/>
                  <a:gd name="T41" fmla="*/ 222 h 298"/>
                  <a:gd name="T42" fmla="*/ 43 w 605"/>
                  <a:gd name="T43" fmla="*/ 268 h 298"/>
                  <a:gd name="T44" fmla="*/ 75 w 605"/>
                  <a:gd name="T45" fmla="*/ 294 h 298"/>
                  <a:gd name="T46" fmla="*/ 111 w 605"/>
                  <a:gd name="T47" fmla="*/ 29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5" h="298">
                    <a:moveTo>
                      <a:pt x="111" y="292"/>
                    </a:moveTo>
                    <a:cubicBezTo>
                      <a:pt x="131" y="289"/>
                      <a:pt x="165" y="281"/>
                      <a:pt x="193" y="276"/>
                    </a:cubicBezTo>
                    <a:cubicBezTo>
                      <a:pt x="221" y="271"/>
                      <a:pt x="249" y="262"/>
                      <a:pt x="281" y="260"/>
                    </a:cubicBezTo>
                    <a:cubicBezTo>
                      <a:pt x="313" y="258"/>
                      <a:pt x="363" y="261"/>
                      <a:pt x="387" y="266"/>
                    </a:cubicBezTo>
                    <a:cubicBezTo>
                      <a:pt x="411" y="271"/>
                      <a:pt x="400" y="286"/>
                      <a:pt x="423" y="288"/>
                    </a:cubicBezTo>
                    <a:cubicBezTo>
                      <a:pt x="446" y="290"/>
                      <a:pt x="496" y="291"/>
                      <a:pt x="525" y="278"/>
                    </a:cubicBezTo>
                    <a:cubicBezTo>
                      <a:pt x="554" y="265"/>
                      <a:pt x="585" y="232"/>
                      <a:pt x="595" y="212"/>
                    </a:cubicBezTo>
                    <a:cubicBezTo>
                      <a:pt x="605" y="192"/>
                      <a:pt x="594" y="174"/>
                      <a:pt x="583" y="160"/>
                    </a:cubicBezTo>
                    <a:cubicBezTo>
                      <a:pt x="572" y="146"/>
                      <a:pt x="541" y="142"/>
                      <a:pt x="527" y="130"/>
                    </a:cubicBezTo>
                    <a:cubicBezTo>
                      <a:pt x="513" y="118"/>
                      <a:pt x="513" y="99"/>
                      <a:pt x="499" y="86"/>
                    </a:cubicBezTo>
                    <a:cubicBezTo>
                      <a:pt x="485" y="73"/>
                      <a:pt x="461" y="58"/>
                      <a:pt x="445" y="50"/>
                    </a:cubicBezTo>
                    <a:cubicBezTo>
                      <a:pt x="429" y="42"/>
                      <a:pt x="428" y="39"/>
                      <a:pt x="405" y="38"/>
                    </a:cubicBezTo>
                    <a:cubicBezTo>
                      <a:pt x="382" y="37"/>
                      <a:pt x="341" y="46"/>
                      <a:pt x="309" y="44"/>
                    </a:cubicBezTo>
                    <a:cubicBezTo>
                      <a:pt x="277" y="42"/>
                      <a:pt x="243" y="33"/>
                      <a:pt x="213" y="26"/>
                    </a:cubicBezTo>
                    <a:cubicBezTo>
                      <a:pt x="183" y="19"/>
                      <a:pt x="161" y="0"/>
                      <a:pt x="129" y="2"/>
                    </a:cubicBezTo>
                    <a:cubicBezTo>
                      <a:pt x="97" y="4"/>
                      <a:pt x="42" y="20"/>
                      <a:pt x="21" y="36"/>
                    </a:cubicBezTo>
                    <a:cubicBezTo>
                      <a:pt x="0" y="52"/>
                      <a:pt x="2" y="78"/>
                      <a:pt x="5" y="96"/>
                    </a:cubicBezTo>
                    <a:cubicBezTo>
                      <a:pt x="8" y="114"/>
                      <a:pt x="23" y="133"/>
                      <a:pt x="39" y="144"/>
                    </a:cubicBezTo>
                    <a:cubicBezTo>
                      <a:pt x="55" y="155"/>
                      <a:pt x="89" y="152"/>
                      <a:pt x="99" y="160"/>
                    </a:cubicBezTo>
                    <a:cubicBezTo>
                      <a:pt x="109" y="168"/>
                      <a:pt x="105" y="180"/>
                      <a:pt x="97" y="190"/>
                    </a:cubicBezTo>
                    <a:cubicBezTo>
                      <a:pt x="89" y="200"/>
                      <a:pt x="62" y="209"/>
                      <a:pt x="53" y="222"/>
                    </a:cubicBezTo>
                    <a:cubicBezTo>
                      <a:pt x="44" y="235"/>
                      <a:pt x="39" y="256"/>
                      <a:pt x="43" y="268"/>
                    </a:cubicBezTo>
                    <a:cubicBezTo>
                      <a:pt x="47" y="280"/>
                      <a:pt x="64" y="290"/>
                      <a:pt x="75" y="294"/>
                    </a:cubicBezTo>
                    <a:cubicBezTo>
                      <a:pt x="86" y="298"/>
                      <a:pt x="91" y="297"/>
                      <a:pt x="111" y="29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29" name="Text Box 42"/>
              <p:cNvSpPr txBox="1">
                <a:spLocks noChangeArrowheads="1"/>
              </p:cNvSpPr>
              <p:nvPr/>
            </p:nvSpPr>
            <p:spPr bwMode="auto">
              <a:xfrm>
                <a:off x="1198" y="1353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0" name="Text Box 43"/>
              <p:cNvSpPr txBox="1">
                <a:spLocks noChangeArrowheads="1"/>
              </p:cNvSpPr>
              <p:nvPr/>
            </p:nvSpPr>
            <p:spPr bwMode="auto">
              <a:xfrm>
                <a:off x="1382" y="1334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1" name="Text Box 44"/>
              <p:cNvSpPr txBox="1">
                <a:spLocks noChangeArrowheads="1"/>
              </p:cNvSpPr>
              <p:nvPr/>
            </p:nvSpPr>
            <p:spPr bwMode="auto">
              <a:xfrm>
                <a:off x="1307" y="1526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2" name="Text Box 45"/>
              <p:cNvSpPr txBox="1">
                <a:spLocks noChangeArrowheads="1"/>
              </p:cNvSpPr>
              <p:nvPr/>
            </p:nvSpPr>
            <p:spPr bwMode="auto">
              <a:xfrm>
                <a:off x="1427" y="1517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3" name="Text Box 46"/>
              <p:cNvSpPr txBox="1">
                <a:spLocks noChangeArrowheads="1"/>
              </p:cNvSpPr>
              <p:nvPr/>
            </p:nvSpPr>
            <p:spPr bwMode="auto">
              <a:xfrm>
                <a:off x="1382" y="1636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4" name="Text Box 47"/>
              <p:cNvSpPr txBox="1">
                <a:spLocks noChangeArrowheads="1"/>
              </p:cNvSpPr>
              <p:nvPr/>
            </p:nvSpPr>
            <p:spPr bwMode="auto">
              <a:xfrm>
                <a:off x="1014" y="1701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5" name="Text Box 48"/>
              <p:cNvSpPr txBox="1">
                <a:spLocks noChangeArrowheads="1"/>
              </p:cNvSpPr>
              <p:nvPr/>
            </p:nvSpPr>
            <p:spPr bwMode="auto">
              <a:xfrm>
                <a:off x="1829" y="1635"/>
                <a:ext cx="262" cy="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endParaRPr lang="en-US" altLang="zh-CN" sz="1400"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048636" name="Line 49"/>
              <p:cNvSpPr>
                <a:spLocks noChangeShapeType="1"/>
              </p:cNvSpPr>
              <p:nvPr/>
            </p:nvSpPr>
            <p:spPr bwMode="auto">
              <a:xfrm flipH="1">
                <a:off x="1025" y="1477"/>
                <a:ext cx="146" cy="6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37" name="Line 50"/>
              <p:cNvSpPr>
                <a:spLocks noChangeShapeType="1"/>
              </p:cNvSpPr>
              <p:nvPr/>
            </p:nvSpPr>
            <p:spPr bwMode="auto">
              <a:xfrm flipH="1" flipV="1">
                <a:off x="1153" y="1642"/>
                <a:ext cx="174" cy="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38" name="Line 51"/>
              <p:cNvSpPr>
                <a:spLocks noChangeShapeType="1"/>
              </p:cNvSpPr>
              <p:nvPr/>
            </p:nvSpPr>
            <p:spPr bwMode="auto">
              <a:xfrm>
                <a:off x="1537" y="1432"/>
                <a:ext cx="201" cy="7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39" name="Line 52"/>
              <p:cNvSpPr>
                <a:spLocks noChangeShapeType="1"/>
              </p:cNvSpPr>
              <p:nvPr/>
            </p:nvSpPr>
            <p:spPr bwMode="auto">
              <a:xfrm>
                <a:off x="1592" y="1633"/>
                <a:ext cx="366" cy="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0" name="Line 53"/>
              <p:cNvSpPr>
                <a:spLocks noChangeShapeType="1"/>
              </p:cNvSpPr>
              <p:nvPr/>
            </p:nvSpPr>
            <p:spPr bwMode="auto">
              <a:xfrm>
                <a:off x="1473" y="1825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1" name="Line 54"/>
              <p:cNvSpPr>
                <a:spLocks noChangeShapeType="1"/>
              </p:cNvSpPr>
              <p:nvPr/>
            </p:nvSpPr>
            <p:spPr bwMode="auto">
              <a:xfrm>
                <a:off x="1912" y="180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2" name="Line 55"/>
              <p:cNvSpPr>
                <a:spLocks noChangeShapeType="1"/>
              </p:cNvSpPr>
              <p:nvPr/>
            </p:nvSpPr>
            <p:spPr bwMode="auto">
              <a:xfrm>
                <a:off x="1116" y="1880"/>
                <a:ext cx="37" cy="11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stealth" w="med" len="med"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3" name="Freeform 56"/>
              <p:cNvSpPr>
                <a:spLocks noChangeArrowheads="1"/>
              </p:cNvSpPr>
              <p:nvPr/>
            </p:nvSpPr>
            <p:spPr bwMode="auto">
              <a:xfrm>
                <a:off x="659" y="1301"/>
                <a:ext cx="1591" cy="240"/>
              </a:xfrm>
              <a:custGeom>
                <a:avLst/>
                <a:gdLst>
                  <a:gd name="T0" fmla="*/ 0 w 1591"/>
                  <a:gd name="T1" fmla="*/ 240 h 240"/>
                  <a:gd name="T2" fmla="*/ 375 w 1591"/>
                  <a:gd name="T3" fmla="*/ 103 h 240"/>
                  <a:gd name="T4" fmla="*/ 896 w 1591"/>
                  <a:gd name="T5" fmla="*/ 3 h 240"/>
                  <a:gd name="T6" fmla="*/ 1591 w 1591"/>
                  <a:gd name="T7" fmla="*/ 1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1" h="240">
                    <a:moveTo>
                      <a:pt x="0" y="240"/>
                    </a:moveTo>
                    <a:cubicBezTo>
                      <a:pt x="113" y="191"/>
                      <a:pt x="226" y="142"/>
                      <a:pt x="375" y="103"/>
                    </a:cubicBezTo>
                    <a:cubicBezTo>
                      <a:pt x="524" y="64"/>
                      <a:pt x="693" y="0"/>
                      <a:pt x="896" y="3"/>
                    </a:cubicBezTo>
                    <a:cubicBezTo>
                      <a:pt x="1099" y="6"/>
                      <a:pt x="1345" y="64"/>
                      <a:pt x="1591" y="122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4" name="Oval 57"/>
              <p:cNvSpPr>
                <a:spLocks noChangeArrowheads="1"/>
              </p:cNvSpPr>
              <p:nvPr/>
            </p:nvSpPr>
            <p:spPr bwMode="auto">
              <a:xfrm>
                <a:off x="995" y="1582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5" name="Oval 58"/>
              <p:cNvSpPr>
                <a:spLocks noChangeArrowheads="1"/>
              </p:cNvSpPr>
              <p:nvPr/>
            </p:nvSpPr>
            <p:spPr bwMode="auto">
              <a:xfrm>
                <a:off x="891" y="1604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6" name="Oval 59"/>
              <p:cNvSpPr>
                <a:spLocks noChangeArrowheads="1"/>
              </p:cNvSpPr>
              <p:nvPr/>
            </p:nvSpPr>
            <p:spPr bwMode="auto">
              <a:xfrm>
                <a:off x="967" y="1656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7" name="Oval 60"/>
              <p:cNvSpPr>
                <a:spLocks noChangeArrowheads="1"/>
              </p:cNvSpPr>
              <p:nvPr/>
            </p:nvSpPr>
            <p:spPr bwMode="auto">
              <a:xfrm>
                <a:off x="1103" y="1582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8" name="Oval 61"/>
              <p:cNvSpPr>
                <a:spLocks noChangeArrowheads="1"/>
              </p:cNvSpPr>
              <p:nvPr/>
            </p:nvSpPr>
            <p:spPr bwMode="auto">
              <a:xfrm>
                <a:off x="1999" y="1506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49" name="Oval 62"/>
              <p:cNvSpPr>
                <a:spLocks noChangeArrowheads="1"/>
              </p:cNvSpPr>
              <p:nvPr/>
            </p:nvSpPr>
            <p:spPr bwMode="auto">
              <a:xfrm>
                <a:off x="2059" y="1580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0" name="Oval 63"/>
              <p:cNvSpPr>
                <a:spLocks noChangeArrowheads="1"/>
              </p:cNvSpPr>
              <p:nvPr/>
            </p:nvSpPr>
            <p:spPr bwMode="auto">
              <a:xfrm>
                <a:off x="2103" y="1630"/>
                <a:ext cx="52" cy="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1" name="Oval 64"/>
              <p:cNvSpPr>
                <a:spLocks noChangeArrowheads="1"/>
              </p:cNvSpPr>
              <p:nvPr/>
            </p:nvSpPr>
            <p:spPr bwMode="auto">
              <a:xfrm>
                <a:off x="1105" y="2010"/>
                <a:ext cx="46" cy="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2" name="Oval 65"/>
              <p:cNvSpPr>
                <a:spLocks noChangeArrowheads="1"/>
              </p:cNvSpPr>
              <p:nvPr/>
            </p:nvSpPr>
            <p:spPr bwMode="auto">
              <a:xfrm>
                <a:off x="1109" y="2058"/>
                <a:ext cx="46" cy="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3" name="Oval 66"/>
              <p:cNvSpPr>
                <a:spLocks noChangeArrowheads="1"/>
              </p:cNvSpPr>
              <p:nvPr/>
            </p:nvSpPr>
            <p:spPr bwMode="auto">
              <a:xfrm>
                <a:off x="1045" y="2036"/>
                <a:ext cx="46" cy="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4" name="Oval 67"/>
              <p:cNvSpPr>
                <a:spLocks noChangeArrowheads="1"/>
              </p:cNvSpPr>
              <p:nvPr/>
            </p:nvSpPr>
            <p:spPr bwMode="auto">
              <a:xfrm>
                <a:off x="1043" y="2082"/>
                <a:ext cx="46" cy="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5" name="Freeform 68"/>
              <p:cNvSpPr>
                <a:spLocks noChangeArrowheads="1"/>
              </p:cNvSpPr>
              <p:nvPr/>
            </p:nvSpPr>
            <p:spPr bwMode="auto">
              <a:xfrm>
                <a:off x="729" y="1686"/>
                <a:ext cx="213" cy="79"/>
              </a:xfrm>
              <a:custGeom>
                <a:avLst/>
                <a:gdLst>
                  <a:gd name="T0" fmla="*/ 76 w 213"/>
                  <a:gd name="T1" fmla="*/ 2 h 79"/>
                  <a:gd name="T2" fmla="*/ 142 w 213"/>
                  <a:gd name="T3" fmla="*/ 8 h 79"/>
                  <a:gd name="T4" fmla="*/ 204 w 213"/>
                  <a:gd name="T5" fmla="*/ 32 h 79"/>
                  <a:gd name="T6" fmla="*/ 194 w 213"/>
                  <a:gd name="T7" fmla="*/ 72 h 79"/>
                  <a:gd name="T8" fmla="*/ 162 w 213"/>
                  <a:gd name="T9" fmla="*/ 76 h 79"/>
                  <a:gd name="T10" fmla="*/ 118 w 213"/>
                  <a:gd name="T11" fmla="*/ 62 h 79"/>
                  <a:gd name="T12" fmla="*/ 48 w 213"/>
                  <a:gd name="T13" fmla="*/ 72 h 79"/>
                  <a:gd name="T14" fmla="*/ 6 w 213"/>
                  <a:gd name="T15" fmla="*/ 58 h 79"/>
                  <a:gd name="T16" fmla="*/ 12 w 213"/>
                  <a:gd name="T17" fmla="*/ 22 h 79"/>
                  <a:gd name="T18" fmla="*/ 76 w 213"/>
                  <a:gd name="T19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79">
                    <a:moveTo>
                      <a:pt x="76" y="2"/>
                    </a:moveTo>
                    <a:cubicBezTo>
                      <a:pt x="98" y="0"/>
                      <a:pt x="121" y="3"/>
                      <a:pt x="142" y="8"/>
                    </a:cubicBezTo>
                    <a:cubicBezTo>
                      <a:pt x="163" y="13"/>
                      <a:pt x="195" y="21"/>
                      <a:pt x="204" y="32"/>
                    </a:cubicBezTo>
                    <a:cubicBezTo>
                      <a:pt x="213" y="43"/>
                      <a:pt x="201" y="65"/>
                      <a:pt x="194" y="72"/>
                    </a:cubicBezTo>
                    <a:cubicBezTo>
                      <a:pt x="187" y="79"/>
                      <a:pt x="175" y="78"/>
                      <a:pt x="162" y="76"/>
                    </a:cubicBezTo>
                    <a:cubicBezTo>
                      <a:pt x="149" y="74"/>
                      <a:pt x="137" y="63"/>
                      <a:pt x="118" y="62"/>
                    </a:cubicBezTo>
                    <a:cubicBezTo>
                      <a:pt x="99" y="61"/>
                      <a:pt x="67" y="73"/>
                      <a:pt x="48" y="72"/>
                    </a:cubicBezTo>
                    <a:cubicBezTo>
                      <a:pt x="29" y="71"/>
                      <a:pt x="12" y="66"/>
                      <a:pt x="6" y="58"/>
                    </a:cubicBezTo>
                    <a:cubicBezTo>
                      <a:pt x="0" y="50"/>
                      <a:pt x="2" y="32"/>
                      <a:pt x="12" y="22"/>
                    </a:cubicBezTo>
                    <a:cubicBezTo>
                      <a:pt x="22" y="12"/>
                      <a:pt x="54" y="4"/>
                      <a:pt x="76" y="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6" name="Freeform 69"/>
              <p:cNvSpPr>
                <a:spLocks noChangeArrowheads="1"/>
              </p:cNvSpPr>
              <p:nvPr/>
            </p:nvSpPr>
            <p:spPr bwMode="auto">
              <a:xfrm>
                <a:off x="1185" y="1980"/>
                <a:ext cx="89" cy="86"/>
              </a:xfrm>
              <a:custGeom>
                <a:avLst/>
                <a:gdLst>
                  <a:gd name="T0" fmla="*/ 74 w 89"/>
                  <a:gd name="T1" fmla="*/ 80 h 86"/>
                  <a:gd name="T2" fmla="*/ 86 w 89"/>
                  <a:gd name="T3" fmla="*/ 64 h 86"/>
                  <a:gd name="T4" fmla="*/ 58 w 89"/>
                  <a:gd name="T5" fmla="*/ 50 h 86"/>
                  <a:gd name="T6" fmla="*/ 48 w 89"/>
                  <a:gd name="T7" fmla="*/ 28 h 86"/>
                  <a:gd name="T8" fmla="*/ 30 w 89"/>
                  <a:gd name="T9" fmla="*/ 2 h 86"/>
                  <a:gd name="T10" fmla="*/ 2 w 89"/>
                  <a:gd name="T11" fmla="*/ 40 h 86"/>
                  <a:gd name="T12" fmla="*/ 16 w 89"/>
                  <a:gd name="T13" fmla="*/ 78 h 86"/>
                  <a:gd name="T14" fmla="*/ 74 w 89"/>
                  <a:gd name="T15" fmla="*/ 8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86">
                    <a:moveTo>
                      <a:pt x="74" y="80"/>
                    </a:moveTo>
                    <a:cubicBezTo>
                      <a:pt x="86" y="78"/>
                      <a:pt x="89" y="69"/>
                      <a:pt x="86" y="64"/>
                    </a:cubicBezTo>
                    <a:cubicBezTo>
                      <a:pt x="83" y="59"/>
                      <a:pt x="64" y="56"/>
                      <a:pt x="58" y="50"/>
                    </a:cubicBezTo>
                    <a:cubicBezTo>
                      <a:pt x="52" y="44"/>
                      <a:pt x="53" y="36"/>
                      <a:pt x="48" y="28"/>
                    </a:cubicBezTo>
                    <a:cubicBezTo>
                      <a:pt x="43" y="20"/>
                      <a:pt x="38" y="0"/>
                      <a:pt x="30" y="2"/>
                    </a:cubicBezTo>
                    <a:cubicBezTo>
                      <a:pt x="22" y="4"/>
                      <a:pt x="4" y="27"/>
                      <a:pt x="2" y="40"/>
                    </a:cubicBezTo>
                    <a:cubicBezTo>
                      <a:pt x="0" y="53"/>
                      <a:pt x="5" y="70"/>
                      <a:pt x="16" y="78"/>
                    </a:cubicBezTo>
                    <a:cubicBezTo>
                      <a:pt x="27" y="86"/>
                      <a:pt x="62" y="82"/>
                      <a:pt x="74" y="8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57" name="Freeform 70"/>
              <p:cNvSpPr>
                <a:spLocks noChangeArrowheads="1"/>
              </p:cNvSpPr>
              <p:nvPr/>
            </p:nvSpPr>
            <p:spPr bwMode="auto">
              <a:xfrm>
                <a:off x="1776" y="1489"/>
                <a:ext cx="126" cy="123"/>
              </a:xfrm>
              <a:custGeom>
                <a:avLst/>
                <a:gdLst>
                  <a:gd name="T0" fmla="*/ 85 w 126"/>
                  <a:gd name="T1" fmla="*/ 117 h 123"/>
                  <a:gd name="T2" fmla="*/ 121 w 126"/>
                  <a:gd name="T3" fmla="*/ 95 h 123"/>
                  <a:gd name="T4" fmla="*/ 113 w 126"/>
                  <a:gd name="T5" fmla="*/ 23 h 123"/>
                  <a:gd name="T6" fmla="*/ 41 w 126"/>
                  <a:gd name="T7" fmla="*/ 1 h 123"/>
                  <a:gd name="T8" fmla="*/ 1 w 126"/>
                  <a:gd name="T9" fmla="*/ 19 h 123"/>
                  <a:gd name="T10" fmla="*/ 35 w 126"/>
                  <a:gd name="T11" fmla="*/ 73 h 123"/>
                  <a:gd name="T12" fmla="*/ 35 w 126"/>
                  <a:gd name="T13" fmla="*/ 115 h 123"/>
                  <a:gd name="T14" fmla="*/ 85 w 126"/>
                  <a:gd name="T15" fmla="*/ 11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123">
                    <a:moveTo>
                      <a:pt x="85" y="117"/>
                    </a:moveTo>
                    <a:cubicBezTo>
                      <a:pt x="99" y="114"/>
                      <a:pt x="116" y="111"/>
                      <a:pt x="121" y="95"/>
                    </a:cubicBezTo>
                    <a:cubicBezTo>
                      <a:pt x="126" y="79"/>
                      <a:pt x="126" y="39"/>
                      <a:pt x="113" y="23"/>
                    </a:cubicBezTo>
                    <a:cubicBezTo>
                      <a:pt x="100" y="7"/>
                      <a:pt x="60" y="2"/>
                      <a:pt x="41" y="1"/>
                    </a:cubicBezTo>
                    <a:cubicBezTo>
                      <a:pt x="22" y="0"/>
                      <a:pt x="2" y="7"/>
                      <a:pt x="1" y="19"/>
                    </a:cubicBezTo>
                    <a:cubicBezTo>
                      <a:pt x="0" y="31"/>
                      <a:pt x="29" y="57"/>
                      <a:pt x="35" y="73"/>
                    </a:cubicBezTo>
                    <a:cubicBezTo>
                      <a:pt x="41" y="89"/>
                      <a:pt x="28" y="107"/>
                      <a:pt x="35" y="115"/>
                    </a:cubicBezTo>
                    <a:cubicBezTo>
                      <a:pt x="42" y="123"/>
                      <a:pt x="71" y="120"/>
                      <a:pt x="85" y="1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2" name="组合 110"/>
          <p:cNvGrpSpPr/>
          <p:nvPr/>
        </p:nvGrpSpPr>
        <p:grpSpPr>
          <a:xfrm>
            <a:off x="5942544" y="2122751"/>
            <a:ext cx="3515707" cy="1196975"/>
            <a:chOff x="8546" y="4308"/>
            <a:chExt cx="7336" cy="1885"/>
          </a:xfrm>
        </p:grpSpPr>
        <p:sp>
          <p:nvSpPr>
            <p:cNvPr id="1048658" name="Text Box 71"/>
            <p:cNvSpPr txBox="1">
              <a:spLocks noChangeArrowheads="1"/>
            </p:cNvSpPr>
            <p:nvPr/>
          </p:nvSpPr>
          <p:spPr bwMode="auto">
            <a:xfrm>
              <a:off x="12037" y="4787"/>
              <a:ext cx="3845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吞噬细胞携带阿奇霉素并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向感染部位运送</a:t>
              </a:r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...</a:t>
              </a:r>
              <a:endPara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grpSp>
          <p:nvGrpSpPr>
            <p:cNvPr id="73" name="Group 72"/>
            <p:cNvGrpSpPr/>
            <p:nvPr/>
          </p:nvGrpSpPr>
          <p:grpSpPr bwMode="auto">
            <a:xfrm>
              <a:off x="8546" y="4308"/>
              <a:ext cx="2520" cy="1885"/>
              <a:chOff x="3905" y="1742"/>
              <a:chExt cx="1431" cy="887"/>
            </a:xfrm>
          </p:grpSpPr>
          <p:sp>
            <p:nvSpPr>
              <p:cNvPr id="1048659" name="Freeform 73"/>
              <p:cNvSpPr>
                <a:spLocks noChangeArrowheads="1"/>
              </p:cNvSpPr>
              <p:nvPr/>
            </p:nvSpPr>
            <p:spPr bwMode="auto">
              <a:xfrm>
                <a:off x="3977" y="2155"/>
                <a:ext cx="1322" cy="224"/>
              </a:xfrm>
              <a:custGeom>
                <a:avLst/>
                <a:gdLst>
                  <a:gd name="T0" fmla="*/ 0 w 1322"/>
                  <a:gd name="T1" fmla="*/ 224 h 224"/>
                  <a:gd name="T2" fmla="*/ 282 w 1322"/>
                  <a:gd name="T3" fmla="*/ 80 h 224"/>
                  <a:gd name="T4" fmla="*/ 674 w 1322"/>
                  <a:gd name="T5" fmla="*/ 26 h 224"/>
                  <a:gd name="T6" fmla="*/ 1046 w 1322"/>
                  <a:gd name="T7" fmla="*/ 12 h 224"/>
                  <a:gd name="T8" fmla="*/ 1322 w 1322"/>
                  <a:gd name="T9" fmla="*/ 10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2" h="224">
                    <a:moveTo>
                      <a:pt x="0" y="224"/>
                    </a:moveTo>
                    <a:cubicBezTo>
                      <a:pt x="85" y="168"/>
                      <a:pt x="170" y="113"/>
                      <a:pt x="282" y="80"/>
                    </a:cubicBezTo>
                    <a:cubicBezTo>
                      <a:pt x="394" y="47"/>
                      <a:pt x="547" y="37"/>
                      <a:pt x="674" y="26"/>
                    </a:cubicBezTo>
                    <a:cubicBezTo>
                      <a:pt x="801" y="15"/>
                      <a:pt x="938" y="0"/>
                      <a:pt x="1046" y="12"/>
                    </a:cubicBezTo>
                    <a:cubicBezTo>
                      <a:pt x="1154" y="24"/>
                      <a:pt x="1238" y="62"/>
                      <a:pt x="1322" y="100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0" name="Freeform 74"/>
              <p:cNvSpPr>
                <a:spLocks noChangeArrowheads="1"/>
              </p:cNvSpPr>
              <p:nvPr/>
            </p:nvSpPr>
            <p:spPr bwMode="auto">
              <a:xfrm>
                <a:off x="4534" y="2001"/>
                <a:ext cx="390" cy="448"/>
              </a:xfrm>
              <a:custGeom>
                <a:avLst/>
                <a:gdLst>
                  <a:gd name="T0" fmla="*/ 133 w 390"/>
                  <a:gd name="T1" fmla="*/ 396 h 448"/>
                  <a:gd name="T2" fmla="*/ 167 w 390"/>
                  <a:gd name="T3" fmla="*/ 438 h 448"/>
                  <a:gd name="T4" fmla="*/ 193 w 390"/>
                  <a:gd name="T5" fmla="*/ 436 h 448"/>
                  <a:gd name="T6" fmla="*/ 245 w 390"/>
                  <a:gd name="T7" fmla="*/ 366 h 448"/>
                  <a:gd name="T8" fmla="*/ 279 w 390"/>
                  <a:gd name="T9" fmla="*/ 320 h 448"/>
                  <a:gd name="T10" fmla="*/ 353 w 390"/>
                  <a:gd name="T11" fmla="*/ 308 h 448"/>
                  <a:gd name="T12" fmla="*/ 375 w 390"/>
                  <a:gd name="T13" fmla="*/ 230 h 448"/>
                  <a:gd name="T14" fmla="*/ 265 w 390"/>
                  <a:gd name="T15" fmla="*/ 176 h 448"/>
                  <a:gd name="T16" fmla="*/ 253 w 390"/>
                  <a:gd name="T17" fmla="*/ 148 h 448"/>
                  <a:gd name="T18" fmla="*/ 287 w 390"/>
                  <a:gd name="T19" fmla="*/ 76 h 448"/>
                  <a:gd name="T20" fmla="*/ 265 w 390"/>
                  <a:gd name="T21" fmla="*/ 18 h 448"/>
                  <a:gd name="T22" fmla="*/ 163 w 390"/>
                  <a:gd name="T23" fmla="*/ 20 h 448"/>
                  <a:gd name="T24" fmla="*/ 69 w 390"/>
                  <a:gd name="T25" fmla="*/ 136 h 448"/>
                  <a:gd name="T26" fmla="*/ 17 w 390"/>
                  <a:gd name="T27" fmla="*/ 274 h 448"/>
                  <a:gd name="T28" fmla="*/ 13 w 390"/>
                  <a:gd name="T29" fmla="*/ 382 h 448"/>
                  <a:gd name="T30" fmla="*/ 93 w 390"/>
                  <a:gd name="T31" fmla="*/ 402 h 448"/>
                  <a:gd name="T32" fmla="*/ 133 w 390"/>
                  <a:gd name="T33" fmla="*/ 39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0" h="448">
                    <a:moveTo>
                      <a:pt x="133" y="396"/>
                    </a:moveTo>
                    <a:cubicBezTo>
                      <a:pt x="145" y="402"/>
                      <a:pt x="157" y="431"/>
                      <a:pt x="167" y="438"/>
                    </a:cubicBezTo>
                    <a:cubicBezTo>
                      <a:pt x="177" y="445"/>
                      <a:pt x="180" y="448"/>
                      <a:pt x="193" y="436"/>
                    </a:cubicBezTo>
                    <a:cubicBezTo>
                      <a:pt x="206" y="424"/>
                      <a:pt x="231" y="385"/>
                      <a:pt x="245" y="366"/>
                    </a:cubicBezTo>
                    <a:cubicBezTo>
                      <a:pt x="259" y="347"/>
                      <a:pt x="261" y="330"/>
                      <a:pt x="279" y="320"/>
                    </a:cubicBezTo>
                    <a:cubicBezTo>
                      <a:pt x="297" y="310"/>
                      <a:pt x="337" y="323"/>
                      <a:pt x="353" y="308"/>
                    </a:cubicBezTo>
                    <a:cubicBezTo>
                      <a:pt x="369" y="293"/>
                      <a:pt x="390" y="252"/>
                      <a:pt x="375" y="230"/>
                    </a:cubicBezTo>
                    <a:cubicBezTo>
                      <a:pt x="360" y="208"/>
                      <a:pt x="285" y="190"/>
                      <a:pt x="265" y="176"/>
                    </a:cubicBezTo>
                    <a:cubicBezTo>
                      <a:pt x="245" y="162"/>
                      <a:pt x="249" y="165"/>
                      <a:pt x="253" y="148"/>
                    </a:cubicBezTo>
                    <a:cubicBezTo>
                      <a:pt x="257" y="131"/>
                      <a:pt x="285" y="98"/>
                      <a:pt x="287" y="76"/>
                    </a:cubicBezTo>
                    <a:cubicBezTo>
                      <a:pt x="289" y="54"/>
                      <a:pt x="286" y="27"/>
                      <a:pt x="265" y="18"/>
                    </a:cubicBezTo>
                    <a:cubicBezTo>
                      <a:pt x="244" y="9"/>
                      <a:pt x="196" y="0"/>
                      <a:pt x="163" y="20"/>
                    </a:cubicBezTo>
                    <a:cubicBezTo>
                      <a:pt x="130" y="40"/>
                      <a:pt x="93" y="94"/>
                      <a:pt x="69" y="136"/>
                    </a:cubicBezTo>
                    <a:cubicBezTo>
                      <a:pt x="45" y="178"/>
                      <a:pt x="26" y="233"/>
                      <a:pt x="17" y="274"/>
                    </a:cubicBezTo>
                    <a:cubicBezTo>
                      <a:pt x="8" y="315"/>
                      <a:pt x="0" y="361"/>
                      <a:pt x="13" y="382"/>
                    </a:cubicBezTo>
                    <a:cubicBezTo>
                      <a:pt x="26" y="403"/>
                      <a:pt x="73" y="400"/>
                      <a:pt x="93" y="402"/>
                    </a:cubicBezTo>
                    <a:cubicBezTo>
                      <a:pt x="113" y="404"/>
                      <a:pt x="121" y="390"/>
                      <a:pt x="133" y="396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1" name="Freeform 75"/>
              <p:cNvSpPr>
                <a:spLocks noChangeArrowheads="1"/>
              </p:cNvSpPr>
              <p:nvPr/>
            </p:nvSpPr>
            <p:spPr bwMode="auto">
              <a:xfrm>
                <a:off x="3971" y="2012"/>
                <a:ext cx="502" cy="218"/>
              </a:xfrm>
              <a:custGeom>
                <a:avLst/>
                <a:gdLst>
                  <a:gd name="T0" fmla="*/ 106 w 502"/>
                  <a:gd name="T1" fmla="*/ 217 h 218"/>
                  <a:gd name="T2" fmla="*/ 214 w 502"/>
                  <a:gd name="T3" fmla="*/ 167 h 218"/>
                  <a:gd name="T4" fmla="*/ 258 w 502"/>
                  <a:gd name="T5" fmla="*/ 151 h 218"/>
                  <a:gd name="T6" fmla="*/ 348 w 502"/>
                  <a:gd name="T7" fmla="*/ 159 h 218"/>
                  <a:gd name="T8" fmla="*/ 478 w 502"/>
                  <a:gd name="T9" fmla="*/ 125 h 218"/>
                  <a:gd name="T10" fmla="*/ 494 w 502"/>
                  <a:gd name="T11" fmla="*/ 85 h 218"/>
                  <a:gd name="T12" fmla="*/ 442 w 502"/>
                  <a:gd name="T13" fmla="*/ 61 h 218"/>
                  <a:gd name="T14" fmla="*/ 444 w 502"/>
                  <a:gd name="T15" fmla="*/ 43 h 218"/>
                  <a:gd name="T16" fmla="*/ 452 w 502"/>
                  <a:gd name="T17" fmla="*/ 19 h 218"/>
                  <a:gd name="T18" fmla="*/ 386 w 502"/>
                  <a:gd name="T19" fmla="*/ 1 h 218"/>
                  <a:gd name="T20" fmla="*/ 338 w 502"/>
                  <a:gd name="T21" fmla="*/ 23 h 218"/>
                  <a:gd name="T22" fmla="*/ 282 w 502"/>
                  <a:gd name="T23" fmla="*/ 9 h 218"/>
                  <a:gd name="T24" fmla="*/ 192 w 502"/>
                  <a:gd name="T25" fmla="*/ 9 h 218"/>
                  <a:gd name="T26" fmla="*/ 116 w 502"/>
                  <a:gd name="T27" fmla="*/ 23 h 218"/>
                  <a:gd name="T28" fmla="*/ 50 w 502"/>
                  <a:gd name="T29" fmla="*/ 79 h 218"/>
                  <a:gd name="T30" fmla="*/ 80 w 502"/>
                  <a:gd name="T31" fmla="*/ 103 h 218"/>
                  <a:gd name="T32" fmla="*/ 44 w 502"/>
                  <a:gd name="T33" fmla="*/ 123 h 218"/>
                  <a:gd name="T34" fmla="*/ 4 w 502"/>
                  <a:gd name="T35" fmla="*/ 161 h 218"/>
                  <a:gd name="T36" fmla="*/ 22 w 502"/>
                  <a:gd name="T37" fmla="*/ 201 h 218"/>
                  <a:gd name="T38" fmla="*/ 54 w 502"/>
                  <a:gd name="T39" fmla="*/ 215 h 218"/>
                  <a:gd name="T40" fmla="*/ 106 w 502"/>
                  <a:gd name="T4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2" h="218">
                    <a:moveTo>
                      <a:pt x="106" y="217"/>
                    </a:moveTo>
                    <a:cubicBezTo>
                      <a:pt x="137" y="213"/>
                      <a:pt x="189" y="178"/>
                      <a:pt x="214" y="167"/>
                    </a:cubicBezTo>
                    <a:cubicBezTo>
                      <a:pt x="239" y="156"/>
                      <a:pt x="236" y="152"/>
                      <a:pt x="258" y="151"/>
                    </a:cubicBezTo>
                    <a:cubicBezTo>
                      <a:pt x="280" y="150"/>
                      <a:pt x="311" y="163"/>
                      <a:pt x="348" y="159"/>
                    </a:cubicBezTo>
                    <a:cubicBezTo>
                      <a:pt x="385" y="155"/>
                      <a:pt x="454" y="137"/>
                      <a:pt x="478" y="125"/>
                    </a:cubicBezTo>
                    <a:cubicBezTo>
                      <a:pt x="502" y="113"/>
                      <a:pt x="500" y="96"/>
                      <a:pt x="494" y="85"/>
                    </a:cubicBezTo>
                    <a:cubicBezTo>
                      <a:pt x="488" y="74"/>
                      <a:pt x="450" y="68"/>
                      <a:pt x="442" y="61"/>
                    </a:cubicBezTo>
                    <a:cubicBezTo>
                      <a:pt x="434" y="54"/>
                      <a:pt x="442" y="50"/>
                      <a:pt x="444" y="43"/>
                    </a:cubicBezTo>
                    <a:cubicBezTo>
                      <a:pt x="446" y="36"/>
                      <a:pt x="462" y="26"/>
                      <a:pt x="452" y="19"/>
                    </a:cubicBezTo>
                    <a:cubicBezTo>
                      <a:pt x="442" y="12"/>
                      <a:pt x="405" y="0"/>
                      <a:pt x="386" y="1"/>
                    </a:cubicBezTo>
                    <a:cubicBezTo>
                      <a:pt x="367" y="2"/>
                      <a:pt x="355" y="22"/>
                      <a:pt x="338" y="23"/>
                    </a:cubicBezTo>
                    <a:cubicBezTo>
                      <a:pt x="321" y="24"/>
                      <a:pt x="306" y="11"/>
                      <a:pt x="282" y="9"/>
                    </a:cubicBezTo>
                    <a:cubicBezTo>
                      <a:pt x="258" y="7"/>
                      <a:pt x="220" y="7"/>
                      <a:pt x="192" y="9"/>
                    </a:cubicBezTo>
                    <a:cubicBezTo>
                      <a:pt x="164" y="11"/>
                      <a:pt x="139" y="11"/>
                      <a:pt x="116" y="23"/>
                    </a:cubicBezTo>
                    <a:cubicBezTo>
                      <a:pt x="93" y="35"/>
                      <a:pt x="56" y="66"/>
                      <a:pt x="50" y="79"/>
                    </a:cubicBezTo>
                    <a:cubicBezTo>
                      <a:pt x="44" y="92"/>
                      <a:pt x="81" y="96"/>
                      <a:pt x="80" y="103"/>
                    </a:cubicBezTo>
                    <a:cubicBezTo>
                      <a:pt x="79" y="110"/>
                      <a:pt x="57" y="113"/>
                      <a:pt x="44" y="123"/>
                    </a:cubicBezTo>
                    <a:cubicBezTo>
                      <a:pt x="31" y="133"/>
                      <a:pt x="8" y="148"/>
                      <a:pt x="4" y="161"/>
                    </a:cubicBezTo>
                    <a:cubicBezTo>
                      <a:pt x="0" y="174"/>
                      <a:pt x="14" y="192"/>
                      <a:pt x="22" y="201"/>
                    </a:cubicBezTo>
                    <a:cubicBezTo>
                      <a:pt x="30" y="210"/>
                      <a:pt x="40" y="212"/>
                      <a:pt x="54" y="215"/>
                    </a:cubicBezTo>
                    <a:cubicBezTo>
                      <a:pt x="68" y="218"/>
                      <a:pt x="95" y="217"/>
                      <a:pt x="106" y="21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2" name="Freeform 76"/>
              <p:cNvSpPr>
                <a:spLocks noChangeArrowheads="1"/>
              </p:cNvSpPr>
              <p:nvPr/>
            </p:nvSpPr>
            <p:spPr bwMode="auto">
              <a:xfrm>
                <a:off x="4903" y="2373"/>
                <a:ext cx="433" cy="256"/>
              </a:xfrm>
              <a:custGeom>
                <a:avLst/>
                <a:gdLst>
                  <a:gd name="T0" fmla="*/ 204 w 433"/>
                  <a:gd name="T1" fmla="*/ 130 h 256"/>
                  <a:gd name="T2" fmla="*/ 188 w 433"/>
                  <a:gd name="T3" fmla="*/ 182 h 256"/>
                  <a:gd name="T4" fmla="*/ 196 w 433"/>
                  <a:gd name="T5" fmla="*/ 226 h 256"/>
                  <a:gd name="T6" fmla="*/ 270 w 433"/>
                  <a:gd name="T7" fmla="*/ 254 h 256"/>
                  <a:gd name="T8" fmla="*/ 348 w 433"/>
                  <a:gd name="T9" fmla="*/ 238 h 256"/>
                  <a:gd name="T10" fmla="*/ 418 w 433"/>
                  <a:gd name="T11" fmla="*/ 176 h 256"/>
                  <a:gd name="T12" fmla="*/ 424 w 433"/>
                  <a:gd name="T13" fmla="*/ 106 h 256"/>
                  <a:gd name="T14" fmla="*/ 364 w 433"/>
                  <a:gd name="T15" fmla="*/ 94 h 256"/>
                  <a:gd name="T16" fmla="*/ 366 w 433"/>
                  <a:gd name="T17" fmla="*/ 48 h 256"/>
                  <a:gd name="T18" fmla="*/ 314 w 433"/>
                  <a:gd name="T19" fmla="*/ 36 h 256"/>
                  <a:gd name="T20" fmla="*/ 272 w 433"/>
                  <a:gd name="T21" fmla="*/ 30 h 256"/>
                  <a:gd name="T22" fmla="*/ 202 w 433"/>
                  <a:gd name="T23" fmla="*/ 6 h 256"/>
                  <a:gd name="T24" fmla="*/ 124 w 433"/>
                  <a:gd name="T25" fmla="*/ 2 h 256"/>
                  <a:gd name="T26" fmla="*/ 76 w 433"/>
                  <a:gd name="T27" fmla="*/ 18 h 256"/>
                  <a:gd name="T28" fmla="*/ 128 w 433"/>
                  <a:gd name="T29" fmla="*/ 46 h 256"/>
                  <a:gd name="T30" fmla="*/ 80 w 433"/>
                  <a:gd name="T31" fmla="*/ 64 h 256"/>
                  <a:gd name="T32" fmla="*/ 12 w 433"/>
                  <a:gd name="T33" fmla="*/ 70 h 256"/>
                  <a:gd name="T34" fmla="*/ 10 w 433"/>
                  <a:gd name="T35" fmla="*/ 114 h 256"/>
                  <a:gd name="T36" fmla="*/ 56 w 433"/>
                  <a:gd name="T37" fmla="*/ 122 h 256"/>
                  <a:gd name="T38" fmla="*/ 162 w 433"/>
                  <a:gd name="T39" fmla="*/ 106 h 256"/>
                  <a:gd name="T40" fmla="*/ 204 w 433"/>
                  <a:gd name="T41" fmla="*/ 13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3" h="256">
                    <a:moveTo>
                      <a:pt x="204" y="130"/>
                    </a:moveTo>
                    <a:cubicBezTo>
                      <a:pt x="208" y="143"/>
                      <a:pt x="189" y="166"/>
                      <a:pt x="188" y="182"/>
                    </a:cubicBezTo>
                    <a:cubicBezTo>
                      <a:pt x="187" y="198"/>
                      <a:pt x="182" y="214"/>
                      <a:pt x="196" y="226"/>
                    </a:cubicBezTo>
                    <a:cubicBezTo>
                      <a:pt x="210" y="238"/>
                      <a:pt x="245" y="252"/>
                      <a:pt x="270" y="254"/>
                    </a:cubicBezTo>
                    <a:cubicBezTo>
                      <a:pt x="295" y="256"/>
                      <a:pt x="323" y="251"/>
                      <a:pt x="348" y="238"/>
                    </a:cubicBezTo>
                    <a:cubicBezTo>
                      <a:pt x="373" y="225"/>
                      <a:pt x="405" y="198"/>
                      <a:pt x="418" y="176"/>
                    </a:cubicBezTo>
                    <a:cubicBezTo>
                      <a:pt x="431" y="154"/>
                      <a:pt x="433" y="120"/>
                      <a:pt x="424" y="106"/>
                    </a:cubicBezTo>
                    <a:cubicBezTo>
                      <a:pt x="415" y="92"/>
                      <a:pt x="374" y="104"/>
                      <a:pt x="364" y="94"/>
                    </a:cubicBezTo>
                    <a:cubicBezTo>
                      <a:pt x="354" y="84"/>
                      <a:pt x="374" y="58"/>
                      <a:pt x="366" y="48"/>
                    </a:cubicBezTo>
                    <a:cubicBezTo>
                      <a:pt x="358" y="38"/>
                      <a:pt x="330" y="39"/>
                      <a:pt x="314" y="36"/>
                    </a:cubicBezTo>
                    <a:cubicBezTo>
                      <a:pt x="298" y="33"/>
                      <a:pt x="291" y="35"/>
                      <a:pt x="272" y="30"/>
                    </a:cubicBezTo>
                    <a:cubicBezTo>
                      <a:pt x="253" y="25"/>
                      <a:pt x="227" y="11"/>
                      <a:pt x="202" y="6"/>
                    </a:cubicBezTo>
                    <a:cubicBezTo>
                      <a:pt x="177" y="1"/>
                      <a:pt x="145" y="0"/>
                      <a:pt x="124" y="2"/>
                    </a:cubicBezTo>
                    <a:cubicBezTo>
                      <a:pt x="103" y="4"/>
                      <a:pt x="75" y="11"/>
                      <a:pt x="76" y="18"/>
                    </a:cubicBezTo>
                    <a:cubicBezTo>
                      <a:pt x="77" y="25"/>
                      <a:pt x="127" y="38"/>
                      <a:pt x="128" y="46"/>
                    </a:cubicBezTo>
                    <a:cubicBezTo>
                      <a:pt x="129" y="54"/>
                      <a:pt x="99" y="60"/>
                      <a:pt x="80" y="64"/>
                    </a:cubicBezTo>
                    <a:cubicBezTo>
                      <a:pt x="61" y="68"/>
                      <a:pt x="24" y="62"/>
                      <a:pt x="12" y="70"/>
                    </a:cubicBezTo>
                    <a:cubicBezTo>
                      <a:pt x="0" y="78"/>
                      <a:pt x="3" y="105"/>
                      <a:pt x="10" y="114"/>
                    </a:cubicBezTo>
                    <a:cubicBezTo>
                      <a:pt x="17" y="123"/>
                      <a:pt x="31" y="123"/>
                      <a:pt x="56" y="122"/>
                    </a:cubicBezTo>
                    <a:cubicBezTo>
                      <a:pt x="81" y="121"/>
                      <a:pt x="137" y="104"/>
                      <a:pt x="162" y="106"/>
                    </a:cubicBezTo>
                    <a:cubicBezTo>
                      <a:pt x="187" y="108"/>
                      <a:pt x="200" y="117"/>
                      <a:pt x="204" y="13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3" name="Oval 77"/>
              <p:cNvSpPr>
                <a:spLocks noChangeArrowheads="1"/>
              </p:cNvSpPr>
              <p:nvPr/>
            </p:nvSpPr>
            <p:spPr bwMode="auto">
              <a:xfrm>
                <a:off x="4315" y="2057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4" name="Oval 78"/>
              <p:cNvSpPr>
                <a:spLocks noChangeArrowheads="1"/>
              </p:cNvSpPr>
              <p:nvPr/>
            </p:nvSpPr>
            <p:spPr bwMode="auto">
              <a:xfrm>
                <a:off x="4355" y="2097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5" name="Oval 79"/>
              <p:cNvSpPr>
                <a:spLocks noChangeArrowheads="1"/>
              </p:cNvSpPr>
              <p:nvPr/>
            </p:nvSpPr>
            <p:spPr bwMode="auto">
              <a:xfrm>
                <a:off x="4281" y="2105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6" name="Oval 80"/>
              <p:cNvSpPr>
                <a:spLocks noChangeArrowheads="1"/>
              </p:cNvSpPr>
              <p:nvPr/>
            </p:nvSpPr>
            <p:spPr bwMode="auto">
              <a:xfrm>
                <a:off x="4615" y="2333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7" name="Oval 81"/>
              <p:cNvSpPr>
                <a:spLocks noChangeArrowheads="1"/>
              </p:cNvSpPr>
              <p:nvPr/>
            </p:nvSpPr>
            <p:spPr bwMode="auto">
              <a:xfrm>
                <a:off x="4675" y="2303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8" name="Oval 82"/>
              <p:cNvSpPr>
                <a:spLocks noChangeArrowheads="1"/>
              </p:cNvSpPr>
              <p:nvPr/>
            </p:nvSpPr>
            <p:spPr bwMode="auto">
              <a:xfrm>
                <a:off x="4749" y="2299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69" name="Oval 83"/>
              <p:cNvSpPr>
                <a:spLocks noChangeArrowheads="1"/>
              </p:cNvSpPr>
              <p:nvPr/>
            </p:nvSpPr>
            <p:spPr bwMode="auto">
              <a:xfrm>
                <a:off x="4723" y="2337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70" name="Oval 84"/>
              <p:cNvSpPr>
                <a:spLocks noChangeArrowheads="1"/>
              </p:cNvSpPr>
              <p:nvPr/>
            </p:nvSpPr>
            <p:spPr bwMode="auto">
              <a:xfrm>
                <a:off x="4669" y="2351"/>
                <a:ext cx="38" cy="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71" name="Freeform 85"/>
              <p:cNvSpPr>
                <a:spLocks noChangeArrowheads="1"/>
              </p:cNvSpPr>
              <p:nvPr/>
            </p:nvSpPr>
            <p:spPr bwMode="auto">
              <a:xfrm>
                <a:off x="4083" y="2099"/>
                <a:ext cx="146" cy="73"/>
              </a:xfrm>
              <a:custGeom>
                <a:avLst/>
                <a:gdLst>
                  <a:gd name="T0" fmla="*/ 86 w 146"/>
                  <a:gd name="T1" fmla="*/ 56 h 73"/>
                  <a:gd name="T2" fmla="*/ 124 w 146"/>
                  <a:gd name="T3" fmla="*/ 54 h 73"/>
                  <a:gd name="T4" fmla="*/ 144 w 146"/>
                  <a:gd name="T5" fmla="*/ 28 h 73"/>
                  <a:gd name="T6" fmla="*/ 112 w 146"/>
                  <a:gd name="T7" fmla="*/ 4 h 73"/>
                  <a:gd name="T8" fmla="*/ 44 w 146"/>
                  <a:gd name="T9" fmla="*/ 6 h 73"/>
                  <a:gd name="T10" fmla="*/ 8 w 146"/>
                  <a:gd name="T11" fmla="*/ 38 h 73"/>
                  <a:gd name="T12" fmla="*/ 8 w 146"/>
                  <a:gd name="T13" fmla="*/ 68 h 73"/>
                  <a:gd name="T14" fmla="*/ 56 w 146"/>
                  <a:gd name="T15" fmla="*/ 68 h 73"/>
                  <a:gd name="T16" fmla="*/ 86 w 146"/>
                  <a:gd name="T1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73">
                    <a:moveTo>
                      <a:pt x="86" y="56"/>
                    </a:moveTo>
                    <a:cubicBezTo>
                      <a:pt x="97" y="54"/>
                      <a:pt x="114" y="59"/>
                      <a:pt x="124" y="54"/>
                    </a:cubicBezTo>
                    <a:cubicBezTo>
                      <a:pt x="134" y="49"/>
                      <a:pt x="146" y="36"/>
                      <a:pt x="144" y="28"/>
                    </a:cubicBezTo>
                    <a:cubicBezTo>
                      <a:pt x="142" y="20"/>
                      <a:pt x="129" y="8"/>
                      <a:pt x="112" y="4"/>
                    </a:cubicBezTo>
                    <a:cubicBezTo>
                      <a:pt x="95" y="0"/>
                      <a:pt x="61" y="0"/>
                      <a:pt x="44" y="6"/>
                    </a:cubicBezTo>
                    <a:cubicBezTo>
                      <a:pt x="27" y="12"/>
                      <a:pt x="14" y="28"/>
                      <a:pt x="8" y="38"/>
                    </a:cubicBezTo>
                    <a:cubicBezTo>
                      <a:pt x="2" y="48"/>
                      <a:pt x="0" y="63"/>
                      <a:pt x="8" y="68"/>
                    </a:cubicBezTo>
                    <a:cubicBezTo>
                      <a:pt x="16" y="73"/>
                      <a:pt x="43" y="70"/>
                      <a:pt x="56" y="68"/>
                    </a:cubicBezTo>
                    <a:cubicBezTo>
                      <a:pt x="69" y="66"/>
                      <a:pt x="75" y="58"/>
                      <a:pt x="86" y="5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72" name="Freeform 86"/>
              <p:cNvSpPr>
                <a:spLocks noChangeArrowheads="1"/>
              </p:cNvSpPr>
              <p:nvPr/>
            </p:nvSpPr>
            <p:spPr bwMode="auto">
              <a:xfrm>
                <a:off x="4634" y="2141"/>
                <a:ext cx="84" cy="120"/>
              </a:xfrm>
              <a:custGeom>
                <a:avLst/>
                <a:gdLst>
                  <a:gd name="T0" fmla="*/ 81 w 84"/>
                  <a:gd name="T1" fmla="*/ 100 h 120"/>
                  <a:gd name="T2" fmla="*/ 77 w 84"/>
                  <a:gd name="T3" fmla="*/ 22 h 120"/>
                  <a:gd name="T4" fmla="*/ 41 w 84"/>
                  <a:gd name="T5" fmla="*/ 4 h 120"/>
                  <a:gd name="T6" fmla="*/ 13 w 84"/>
                  <a:gd name="T7" fmla="*/ 48 h 120"/>
                  <a:gd name="T8" fmla="*/ 1 w 84"/>
                  <a:gd name="T9" fmla="*/ 98 h 120"/>
                  <a:gd name="T10" fmla="*/ 21 w 84"/>
                  <a:gd name="T11" fmla="*/ 116 h 120"/>
                  <a:gd name="T12" fmla="*/ 39 w 84"/>
                  <a:gd name="T13" fmla="*/ 104 h 120"/>
                  <a:gd name="T14" fmla="*/ 57 w 84"/>
                  <a:gd name="T15" fmla="*/ 116 h 120"/>
                  <a:gd name="T16" fmla="*/ 77 w 84"/>
                  <a:gd name="T17" fmla="*/ 118 h 120"/>
                  <a:gd name="T18" fmla="*/ 81 w 84"/>
                  <a:gd name="T19" fmla="*/ 10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120">
                    <a:moveTo>
                      <a:pt x="81" y="100"/>
                    </a:moveTo>
                    <a:cubicBezTo>
                      <a:pt x="81" y="84"/>
                      <a:pt x="84" y="38"/>
                      <a:pt x="77" y="22"/>
                    </a:cubicBezTo>
                    <a:cubicBezTo>
                      <a:pt x="70" y="6"/>
                      <a:pt x="52" y="0"/>
                      <a:pt x="41" y="4"/>
                    </a:cubicBezTo>
                    <a:cubicBezTo>
                      <a:pt x="30" y="8"/>
                      <a:pt x="20" y="32"/>
                      <a:pt x="13" y="48"/>
                    </a:cubicBezTo>
                    <a:cubicBezTo>
                      <a:pt x="6" y="64"/>
                      <a:pt x="0" y="87"/>
                      <a:pt x="1" y="98"/>
                    </a:cubicBezTo>
                    <a:cubicBezTo>
                      <a:pt x="2" y="109"/>
                      <a:pt x="15" y="115"/>
                      <a:pt x="21" y="116"/>
                    </a:cubicBezTo>
                    <a:cubicBezTo>
                      <a:pt x="27" y="117"/>
                      <a:pt x="33" y="104"/>
                      <a:pt x="39" y="104"/>
                    </a:cubicBezTo>
                    <a:cubicBezTo>
                      <a:pt x="45" y="104"/>
                      <a:pt x="51" y="114"/>
                      <a:pt x="57" y="116"/>
                    </a:cubicBezTo>
                    <a:cubicBezTo>
                      <a:pt x="63" y="118"/>
                      <a:pt x="73" y="120"/>
                      <a:pt x="77" y="118"/>
                    </a:cubicBezTo>
                    <a:cubicBezTo>
                      <a:pt x="81" y="116"/>
                      <a:pt x="81" y="116"/>
                      <a:pt x="81" y="1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73" name="Freeform 87"/>
              <p:cNvSpPr>
                <a:spLocks noChangeArrowheads="1"/>
              </p:cNvSpPr>
              <p:nvPr/>
            </p:nvSpPr>
            <p:spPr bwMode="auto">
              <a:xfrm>
                <a:off x="5108" y="2419"/>
                <a:ext cx="135" cy="96"/>
              </a:xfrm>
              <a:custGeom>
                <a:avLst/>
                <a:gdLst>
                  <a:gd name="T0" fmla="*/ 27 w 135"/>
                  <a:gd name="T1" fmla="*/ 58 h 96"/>
                  <a:gd name="T2" fmla="*/ 57 w 135"/>
                  <a:gd name="T3" fmla="*/ 66 h 96"/>
                  <a:gd name="T4" fmla="*/ 61 w 135"/>
                  <a:gd name="T5" fmla="*/ 92 h 96"/>
                  <a:gd name="T6" fmla="*/ 107 w 135"/>
                  <a:gd name="T7" fmla="*/ 90 h 96"/>
                  <a:gd name="T8" fmla="*/ 103 w 135"/>
                  <a:gd name="T9" fmla="*/ 76 h 96"/>
                  <a:gd name="T10" fmla="*/ 129 w 135"/>
                  <a:gd name="T11" fmla="*/ 66 h 96"/>
                  <a:gd name="T12" fmla="*/ 131 w 135"/>
                  <a:gd name="T13" fmla="*/ 44 h 96"/>
                  <a:gd name="T14" fmla="*/ 105 w 135"/>
                  <a:gd name="T15" fmla="*/ 52 h 96"/>
                  <a:gd name="T16" fmla="*/ 87 w 135"/>
                  <a:gd name="T17" fmla="*/ 26 h 96"/>
                  <a:gd name="T18" fmla="*/ 41 w 135"/>
                  <a:gd name="T19" fmla="*/ 2 h 96"/>
                  <a:gd name="T20" fmla="*/ 3 w 135"/>
                  <a:gd name="T21" fmla="*/ 16 h 96"/>
                  <a:gd name="T22" fmla="*/ 27 w 135"/>
                  <a:gd name="T23" fmla="*/ 5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96">
                    <a:moveTo>
                      <a:pt x="27" y="58"/>
                    </a:moveTo>
                    <a:cubicBezTo>
                      <a:pt x="36" y="66"/>
                      <a:pt x="51" y="60"/>
                      <a:pt x="57" y="66"/>
                    </a:cubicBezTo>
                    <a:cubicBezTo>
                      <a:pt x="63" y="72"/>
                      <a:pt x="53" y="88"/>
                      <a:pt x="61" y="92"/>
                    </a:cubicBezTo>
                    <a:cubicBezTo>
                      <a:pt x="69" y="96"/>
                      <a:pt x="100" y="93"/>
                      <a:pt x="107" y="90"/>
                    </a:cubicBezTo>
                    <a:cubicBezTo>
                      <a:pt x="114" y="87"/>
                      <a:pt x="99" y="80"/>
                      <a:pt x="103" y="76"/>
                    </a:cubicBezTo>
                    <a:cubicBezTo>
                      <a:pt x="107" y="72"/>
                      <a:pt x="124" y="71"/>
                      <a:pt x="129" y="66"/>
                    </a:cubicBezTo>
                    <a:cubicBezTo>
                      <a:pt x="134" y="61"/>
                      <a:pt x="135" y="46"/>
                      <a:pt x="131" y="44"/>
                    </a:cubicBezTo>
                    <a:cubicBezTo>
                      <a:pt x="127" y="42"/>
                      <a:pt x="112" y="55"/>
                      <a:pt x="105" y="52"/>
                    </a:cubicBezTo>
                    <a:cubicBezTo>
                      <a:pt x="98" y="49"/>
                      <a:pt x="98" y="34"/>
                      <a:pt x="87" y="26"/>
                    </a:cubicBezTo>
                    <a:cubicBezTo>
                      <a:pt x="76" y="18"/>
                      <a:pt x="55" y="4"/>
                      <a:pt x="41" y="2"/>
                    </a:cubicBezTo>
                    <a:cubicBezTo>
                      <a:pt x="27" y="0"/>
                      <a:pt x="6" y="8"/>
                      <a:pt x="3" y="16"/>
                    </a:cubicBezTo>
                    <a:cubicBezTo>
                      <a:pt x="0" y="24"/>
                      <a:pt x="18" y="50"/>
                      <a:pt x="27" y="5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674" name="Freeform 88"/>
              <p:cNvSpPr>
                <a:spLocks noChangeArrowheads="1"/>
              </p:cNvSpPr>
              <p:nvPr/>
            </p:nvSpPr>
            <p:spPr bwMode="auto">
              <a:xfrm>
                <a:off x="3905" y="1742"/>
                <a:ext cx="1330" cy="229"/>
              </a:xfrm>
              <a:custGeom>
                <a:avLst/>
                <a:gdLst>
                  <a:gd name="T0" fmla="*/ 0 w 1330"/>
                  <a:gd name="T1" fmla="*/ 229 h 229"/>
                  <a:gd name="T2" fmla="*/ 452 w 1330"/>
                  <a:gd name="T3" fmla="*/ 51 h 229"/>
                  <a:gd name="T4" fmla="*/ 902 w 1330"/>
                  <a:gd name="T5" fmla="*/ 7 h 229"/>
                  <a:gd name="T6" fmla="*/ 1330 w 1330"/>
                  <a:gd name="T7" fmla="*/ 9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0" h="229">
                    <a:moveTo>
                      <a:pt x="0" y="229"/>
                    </a:moveTo>
                    <a:cubicBezTo>
                      <a:pt x="151" y="158"/>
                      <a:pt x="302" y="88"/>
                      <a:pt x="452" y="51"/>
                    </a:cubicBezTo>
                    <a:cubicBezTo>
                      <a:pt x="602" y="14"/>
                      <a:pt x="756" y="0"/>
                      <a:pt x="902" y="7"/>
                    </a:cubicBezTo>
                    <a:cubicBezTo>
                      <a:pt x="1048" y="14"/>
                      <a:pt x="1189" y="54"/>
                      <a:pt x="1330" y="95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4" name="组合 112"/>
          <p:cNvGrpSpPr/>
          <p:nvPr/>
        </p:nvGrpSpPr>
        <p:grpSpPr>
          <a:xfrm>
            <a:off x="7119004" y="3479510"/>
            <a:ext cx="4030744" cy="1090498"/>
            <a:chOff x="11426" y="6683"/>
            <a:chExt cx="6348" cy="1717"/>
          </a:xfrm>
        </p:grpSpPr>
        <p:sp>
          <p:nvSpPr>
            <p:cNvPr id="1048675" name="Text Box 3"/>
            <p:cNvSpPr txBox="1">
              <a:spLocks noChangeArrowheads="1"/>
            </p:cNvSpPr>
            <p:nvPr/>
          </p:nvSpPr>
          <p:spPr bwMode="auto">
            <a:xfrm>
              <a:off x="13606" y="6683"/>
              <a:ext cx="4168" cy="5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在感染部位释放出阿奇霉素</a:t>
              </a:r>
              <a:endParaRPr lang="zh-CN" altLang="en-US" sz="1600" baseline="30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5" name="组合 111"/>
            <p:cNvGrpSpPr/>
            <p:nvPr/>
          </p:nvGrpSpPr>
          <p:grpSpPr>
            <a:xfrm>
              <a:off x="11426" y="6683"/>
              <a:ext cx="4482" cy="1717"/>
              <a:chOff x="11426" y="6683"/>
              <a:chExt cx="4482" cy="1717"/>
            </a:xfrm>
          </p:grpSpPr>
          <p:grpSp>
            <p:nvGrpSpPr>
              <p:cNvPr id="76" name="Group 4"/>
              <p:cNvGrpSpPr/>
              <p:nvPr/>
            </p:nvGrpSpPr>
            <p:grpSpPr bwMode="auto">
              <a:xfrm>
                <a:off x="11426" y="6683"/>
                <a:ext cx="1745" cy="1657"/>
                <a:chOff x="1941" y="2645"/>
                <a:chExt cx="1648" cy="1166"/>
              </a:xfrm>
            </p:grpSpPr>
            <p:sp>
              <p:nvSpPr>
                <p:cNvPr id="1048676" name="Freeform 5"/>
                <p:cNvSpPr>
                  <a:spLocks noChangeArrowheads="1"/>
                </p:cNvSpPr>
                <p:nvPr/>
              </p:nvSpPr>
              <p:spPr bwMode="auto">
                <a:xfrm>
                  <a:off x="2094" y="2645"/>
                  <a:ext cx="402" cy="389"/>
                </a:xfrm>
                <a:custGeom>
                  <a:avLst/>
                  <a:gdLst>
                    <a:gd name="T0" fmla="*/ 0 w 402"/>
                    <a:gd name="T1" fmla="*/ 0 h 389"/>
                    <a:gd name="T2" fmla="*/ 12 w 402"/>
                    <a:gd name="T3" fmla="*/ 132 h 389"/>
                    <a:gd name="T4" fmla="*/ 27 w 402"/>
                    <a:gd name="T5" fmla="*/ 261 h 389"/>
                    <a:gd name="T6" fmla="*/ 72 w 402"/>
                    <a:gd name="T7" fmla="*/ 342 h 389"/>
                    <a:gd name="T8" fmla="*/ 165 w 402"/>
                    <a:gd name="T9" fmla="*/ 381 h 389"/>
                    <a:gd name="T10" fmla="*/ 288 w 402"/>
                    <a:gd name="T11" fmla="*/ 381 h 389"/>
                    <a:gd name="T12" fmla="*/ 360 w 402"/>
                    <a:gd name="T13" fmla="*/ 330 h 389"/>
                    <a:gd name="T14" fmla="*/ 396 w 402"/>
                    <a:gd name="T15" fmla="*/ 225 h 389"/>
                    <a:gd name="T16" fmla="*/ 396 w 402"/>
                    <a:gd name="T17" fmla="*/ 111 h 389"/>
                    <a:gd name="T18" fmla="*/ 387 w 402"/>
                    <a:gd name="T1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389">
                      <a:moveTo>
                        <a:pt x="0" y="0"/>
                      </a:moveTo>
                      <a:cubicBezTo>
                        <a:pt x="4" y="44"/>
                        <a:pt x="8" y="89"/>
                        <a:pt x="12" y="132"/>
                      </a:cubicBezTo>
                      <a:cubicBezTo>
                        <a:pt x="16" y="175"/>
                        <a:pt x="17" y="226"/>
                        <a:pt x="27" y="261"/>
                      </a:cubicBezTo>
                      <a:cubicBezTo>
                        <a:pt x="37" y="296"/>
                        <a:pt x="49" y="322"/>
                        <a:pt x="72" y="342"/>
                      </a:cubicBezTo>
                      <a:cubicBezTo>
                        <a:pt x="95" y="362"/>
                        <a:pt x="129" y="375"/>
                        <a:pt x="165" y="381"/>
                      </a:cubicBezTo>
                      <a:cubicBezTo>
                        <a:pt x="201" y="387"/>
                        <a:pt x="256" y="389"/>
                        <a:pt x="288" y="381"/>
                      </a:cubicBezTo>
                      <a:cubicBezTo>
                        <a:pt x="320" y="373"/>
                        <a:pt x="342" y="356"/>
                        <a:pt x="360" y="330"/>
                      </a:cubicBezTo>
                      <a:cubicBezTo>
                        <a:pt x="378" y="304"/>
                        <a:pt x="390" y="261"/>
                        <a:pt x="396" y="225"/>
                      </a:cubicBezTo>
                      <a:cubicBezTo>
                        <a:pt x="402" y="189"/>
                        <a:pt x="397" y="148"/>
                        <a:pt x="396" y="111"/>
                      </a:cubicBezTo>
                      <a:cubicBezTo>
                        <a:pt x="395" y="74"/>
                        <a:pt x="391" y="37"/>
                        <a:pt x="387" y="0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77" name="Oval 6" descr="球体"/>
                <p:cNvSpPr>
                  <a:spLocks noChangeArrowheads="1"/>
                </p:cNvSpPr>
                <p:nvPr/>
              </p:nvSpPr>
              <p:spPr bwMode="auto">
                <a:xfrm>
                  <a:off x="2694" y="3056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78" name="Oval 7" descr="球体"/>
                <p:cNvSpPr>
                  <a:spLocks noChangeArrowheads="1"/>
                </p:cNvSpPr>
                <p:nvPr/>
              </p:nvSpPr>
              <p:spPr bwMode="auto">
                <a:xfrm rot="-3151758">
                  <a:off x="2826" y="3053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79" name="Oval 8" descr="球体"/>
                <p:cNvSpPr>
                  <a:spLocks noChangeArrowheads="1"/>
                </p:cNvSpPr>
                <p:nvPr/>
              </p:nvSpPr>
              <p:spPr bwMode="auto">
                <a:xfrm rot="3427959">
                  <a:off x="2619" y="3173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rot="10800000"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0" name="Oval 9" descr="球体"/>
                <p:cNvSpPr>
                  <a:spLocks noChangeArrowheads="1"/>
                </p:cNvSpPr>
                <p:nvPr/>
              </p:nvSpPr>
              <p:spPr bwMode="auto">
                <a:xfrm rot="7121322">
                  <a:off x="2721" y="3167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rot="10800000"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1" name="Oval 10" descr="球体"/>
                <p:cNvSpPr>
                  <a:spLocks noChangeArrowheads="1"/>
                </p:cNvSpPr>
                <p:nvPr/>
              </p:nvSpPr>
              <p:spPr bwMode="auto">
                <a:xfrm rot="-5586716">
                  <a:off x="2841" y="3221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2" name="Oval 11" descr="球体"/>
                <p:cNvSpPr>
                  <a:spLocks noChangeArrowheads="1"/>
                </p:cNvSpPr>
                <p:nvPr/>
              </p:nvSpPr>
              <p:spPr bwMode="auto">
                <a:xfrm rot="2794989">
                  <a:off x="2835" y="3158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rot="10800000"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3" name="Oval 12" descr="球体"/>
                <p:cNvSpPr>
                  <a:spLocks noChangeArrowheads="1"/>
                </p:cNvSpPr>
                <p:nvPr/>
              </p:nvSpPr>
              <p:spPr bwMode="auto">
                <a:xfrm rot="-5454950">
                  <a:off x="2691" y="3236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4" name="Oval 13" descr="球体"/>
                <p:cNvSpPr>
                  <a:spLocks noChangeArrowheads="1"/>
                </p:cNvSpPr>
                <p:nvPr/>
              </p:nvSpPr>
              <p:spPr bwMode="auto">
                <a:xfrm rot="-5268431">
                  <a:off x="2790" y="3101"/>
                  <a:ext cx="42" cy="108"/>
                </a:xfrm>
                <a:prstGeom prst="ellipse">
                  <a:avLst/>
                </a:prstGeom>
                <a:pattFill prst="spher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5" name="Oval 14"/>
                <p:cNvSpPr>
                  <a:spLocks noChangeArrowheads="1"/>
                </p:cNvSpPr>
                <p:nvPr/>
              </p:nvSpPr>
              <p:spPr bwMode="auto">
                <a:xfrm>
                  <a:off x="2253" y="3110"/>
                  <a:ext cx="44" cy="2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6" name="Freeform 15"/>
                <p:cNvSpPr>
                  <a:spLocks noChangeArrowheads="1"/>
                </p:cNvSpPr>
                <p:nvPr/>
              </p:nvSpPr>
              <p:spPr bwMode="auto">
                <a:xfrm>
                  <a:off x="1941" y="3037"/>
                  <a:ext cx="610" cy="342"/>
                </a:xfrm>
                <a:custGeom>
                  <a:avLst/>
                  <a:gdLst>
                    <a:gd name="T0" fmla="*/ 252 w 610"/>
                    <a:gd name="T1" fmla="*/ 319 h 342"/>
                    <a:gd name="T2" fmla="*/ 336 w 610"/>
                    <a:gd name="T3" fmla="*/ 283 h 342"/>
                    <a:gd name="T4" fmla="*/ 408 w 610"/>
                    <a:gd name="T5" fmla="*/ 268 h 342"/>
                    <a:gd name="T6" fmla="*/ 471 w 610"/>
                    <a:gd name="T7" fmla="*/ 292 h 342"/>
                    <a:gd name="T8" fmla="*/ 516 w 610"/>
                    <a:gd name="T9" fmla="*/ 274 h 342"/>
                    <a:gd name="T10" fmla="*/ 510 w 610"/>
                    <a:gd name="T11" fmla="*/ 211 h 342"/>
                    <a:gd name="T12" fmla="*/ 567 w 610"/>
                    <a:gd name="T13" fmla="*/ 199 h 342"/>
                    <a:gd name="T14" fmla="*/ 606 w 610"/>
                    <a:gd name="T15" fmla="*/ 172 h 342"/>
                    <a:gd name="T16" fmla="*/ 543 w 610"/>
                    <a:gd name="T17" fmla="*/ 121 h 342"/>
                    <a:gd name="T18" fmla="*/ 459 w 610"/>
                    <a:gd name="T19" fmla="*/ 106 h 342"/>
                    <a:gd name="T20" fmla="*/ 441 w 610"/>
                    <a:gd name="T21" fmla="*/ 52 h 342"/>
                    <a:gd name="T22" fmla="*/ 411 w 610"/>
                    <a:gd name="T23" fmla="*/ 4 h 342"/>
                    <a:gd name="T24" fmla="*/ 321 w 610"/>
                    <a:gd name="T25" fmla="*/ 31 h 342"/>
                    <a:gd name="T26" fmla="*/ 285 w 610"/>
                    <a:gd name="T27" fmla="*/ 85 h 342"/>
                    <a:gd name="T28" fmla="*/ 234 w 610"/>
                    <a:gd name="T29" fmla="*/ 94 h 342"/>
                    <a:gd name="T30" fmla="*/ 162 w 610"/>
                    <a:gd name="T31" fmla="*/ 97 h 342"/>
                    <a:gd name="T32" fmla="*/ 87 w 610"/>
                    <a:gd name="T33" fmla="*/ 130 h 342"/>
                    <a:gd name="T34" fmla="*/ 33 w 610"/>
                    <a:gd name="T35" fmla="*/ 181 h 342"/>
                    <a:gd name="T36" fmla="*/ 0 w 610"/>
                    <a:gd name="T37" fmla="*/ 235 h 342"/>
                    <a:gd name="T38" fmla="*/ 33 w 610"/>
                    <a:gd name="T39" fmla="*/ 310 h 342"/>
                    <a:gd name="T40" fmla="*/ 111 w 610"/>
                    <a:gd name="T41" fmla="*/ 340 h 342"/>
                    <a:gd name="T42" fmla="*/ 252 w 610"/>
                    <a:gd name="T43" fmla="*/ 319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0" h="342">
                      <a:moveTo>
                        <a:pt x="252" y="319"/>
                      </a:moveTo>
                      <a:cubicBezTo>
                        <a:pt x="289" y="310"/>
                        <a:pt x="310" y="292"/>
                        <a:pt x="336" y="283"/>
                      </a:cubicBezTo>
                      <a:cubicBezTo>
                        <a:pt x="362" y="274"/>
                        <a:pt x="386" y="267"/>
                        <a:pt x="408" y="268"/>
                      </a:cubicBezTo>
                      <a:cubicBezTo>
                        <a:pt x="430" y="269"/>
                        <a:pt x="453" y="291"/>
                        <a:pt x="471" y="292"/>
                      </a:cubicBezTo>
                      <a:cubicBezTo>
                        <a:pt x="489" y="293"/>
                        <a:pt x="510" y="287"/>
                        <a:pt x="516" y="274"/>
                      </a:cubicBezTo>
                      <a:cubicBezTo>
                        <a:pt x="522" y="261"/>
                        <a:pt x="502" y="223"/>
                        <a:pt x="510" y="211"/>
                      </a:cubicBezTo>
                      <a:cubicBezTo>
                        <a:pt x="518" y="199"/>
                        <a:pt x="551" y="206"/>
                        <a:pt x="567" y="199"/>
                      </a:cubicBezTo>
                      <a:cubicBezTo>
                        <a:pt x="583" y="192"/>
                        <a:pt x="610" y="185"/>
                        <a:pt x="606" y="172"/>
                      </a:cubicBezTo>
                      <a:cubicBezTo>
                        <a:pt x="602" y="159"/>
                        <a:pt x="567" y="132"/>
                        <a:pt x="543" y="121"/>
                      </a:cubicBezTo>
                      <a:cubicBezTo>
                        <a:pt x="519" y="110"/>
                        <a:pt x="476" y="117"/>
                        <a:pt x="459" y="106"/>
                      </a:cubicBezTo>
                      <a:cubicBezTo>
                        <a:pt x="442" y="95"/>
                        <a:pt x="449" y="69"/>
                        <a:pt x="441" y="52"/>
                      </a:cubicBezTo>
                      <a:cubicBezTo>
                        <a:pt x="433" y="35"/>
                        <a:pt x="431" y="8"/>
                        <a:pt x="411" y="4"/>
                      </a:cubicBezTo>
                      <a:cubicBezTo>
                        <a:pt x="391" y="0"/>
                        <a:pt x="342" y="18"/>
                        <a:pt x="321" y="31"/>
                      </a:cubicBezTo>
                      <a:cubicBezTo>
                        <a:pt x="300" y="44"/>
                        <a:pt x="299" y="75"/>
                        <a:pt x="285" y="85"/>
                      </a:cubicBezTo>
                      <a:cubicBezTo>
                        <a:pt x="271" y="95"/>
                        <a:pt x="254" y="92"/>
                        <a:pt x="234" y="94"/>
                      </a:cubicBezTo>
                      <a:cubicBezTo>
                        <a:pt x="214" y="96"/>
                        <a:pt x="186" y="91"/>
                        <a:pt x="162" y="97"/>
                      </a:cubicBezTo>
                      <a:cubicBezTo>
                        <a:pt x="138" y="103"/>
                        <a:pt x="108" y="116"/>
                        <a:pt x="87" y="130"/>
                      </a:cubicBezTo>
                      <a:cubicBezTo>
                        <a:pt x="66" y="144"/>
                        <a:pt x="47" y="164"/>
                        <a:pt x="33" y="181"/>
                      </a:cubicBezTo>
                      <a:cubicBezTo>
                        <a:pt x="19" y="198"/>
                        <a:pt x="0" y="214"/>
                        <a:pt x="0" y="235"/>
                      </a:cubicBezTo>
                      <a:cubicBezTo>
                        <a:pt x="0" y="256"/>
                        <a:pt x="15" y="293"/>
                        <a:pt x="33" y="310"/>
                      </a:cubicBezTo>
                      <a:cubicBezTo>
                        <a:pt x="51" y="327"/>
                        <a:pt x="76" y="338"/>
                        <a:pt x="111" y="340"/>
                      </a:cubicBezTo>
                      <a:cubicBezTo>
                        <a:pt x="146" y="342"/>
                        <a:pt x="215" y="328"/>
                        <a:pt x="252" y="31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7" name="Oval 16"/>
                <p:cNvSpPr>
                  <a:spLocks noChangeArrowheads="1"/>
                </p:cNvSpPr>
                <p:nvPr/>
              </p:nvSpPr>
              <p:spPr bwMode="auto">
                <a:xfrm>
                  <a:off x="2322" y="3128"/>
                  <a:ext cx="44" cy="2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8" name="Oval 17"/>
                <p:cNvSpPr>
                  <a:spLocks noChangeArrowheads="1"/>
                </p:cNvSpPr>
                <p:nvPr/>
              </p:nvSpPr>
              <p:spPr bwMode="auto">
                <a:xfrm>
                  <a:off x="2358" y="3221"/>
                  <a:ext cx="44" cy="2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89" name="Freeform 18"/>
                <p:cNvSpPr>
                  <a:spLocks noChangeArrowheads="1"/>
                </p:cNvSpPr>
                <p:nvPr/>
              </p:nvSpPr>
              <p:spPr bwMode="auto">
                <a:xfrm>
                  <a:off x="2920" y="3041"/>
                  <a:ext cx="669" cy="394"/>
                </a:xfrm>
                <a:custGeom>
                  <a:avLst/>
                  <a:gdLst>
                    <a:gd name="T0" fmla="*/ 659 w 669"/>
                    <a:gd name="T1" fmla="*/ 342 h 394"/>
                    <a:gd name="T2" fmla="*/ 659 w 669"/>
                    <a:gd name="T3" fmla="*/ 261 h 394"/>
                    <a:gd name="T4" fmla="*/ 614 w 669"/>
                    <a:gd name="T5" fmla="*/ 210 h 394"/>
                    <a:gd name="T6" fmla="*/ 575 w 669"/>
                    <a:gd name="T7" fmla="*/ 180 h 394"/>
                    <a:gd name="T8" fmla="*/ 512 w 669"/>
                    <a:gd name="T9" fmla="*/ 177 h 394"/>
                    <a:gd name="T10" fmla="*/ 461 w 669"/>
                    <a:gd name="T11" fmla="*/ 144 h 394"/>
                    <a:gd name="T12" fmla="*/ 440 w 669"/>
                    <a:gd name="T13" fmla="*/ 60 h 394"/>
                    <a:gd name="T14" fmla="*/ 401 w 669"/>
                    <a:gd name="T15" fmla="*/ 9 h 394"/>
                    <a:gd name="T16" fmla="*/ 302 w 669"/>
                    <a:gd name="T17" fmla="*/ 9 h 394"/>
                    <a:gd name="T18" fmla="*/ 230 w 669"/>
                    <a:gd name="T19" fmla="*/ 45 h 394"/>
                    <a:gd name="T20" fmla="*/ 245 w 669"/>
                    <a:gd name="T21" fmla="*/ 111 h 394"/>
                    <a:gd name="T22" fmla="*/ 224 w 669"/>
                    <a:gd name="T23" fmla="*/ 153 h 394"/>
                    <a:gd name="T24" fmla="*/ 200 w 669"/>
                    <a:gd name="T25" fmla="*/ 183 h 394"/>
                    <a:gd name="T26" fmla="*/ 218 w 669"/>
                    <a:gd name="T27" fmla="*/ 237 h 394"/>
                    <a:gd name="T28" fmla="*/ 182 w 669"/>
                    <a:gd name="T29" fmla="*/ 243 h 394"/>
                    <a:gd name="T30" fmla="*/ 110 w 669"/>
                    <a:gd name="T31" fmla="*/ 231 h 394"/>
                    <a:gd name="T32" fmla="*/ 50 w 669"/>
                    <a:gd name="T33" fmla="*/ 222 h 394"/>
                    <a:gd name="T34" fmla="*/ 11 w 669"/>
                    <a:gd name="T35" fmla="*/ 252 h 394"/>
                    <a:gd name="T36" fmla="*/ 17 w 669"/>
                    <a:gd name="T37" fmla="*/ 285 h 394"/>
                    <a:gd name="T38" fmla="*/ 53 w 669"/>
                    <a:gd name="T39" fmla="*/ 318 h 394"/>
                    <a:gd name="T40" fmla="*/ 2 w 669"/>
                    <a:gd name="T41" fmla="*/ 369 h 394"/>
                    <a:gd name="T42" fmla="*/ 65 w 669"/>
                    <a:gd name="T43" fmla="*/ 390 h 394"/>
                    <a:gd name="T44" fmla="*/ 167 w 669"/>
                    <a:gd name="T45" fmla="*/ 372 h 394"/>
                    <a:gd name="T46" fmla="*/ 272 w 669"/>
                    <a:gd name="T47" fmla="*/ 327 h 394"/>
                    <a:gd name="T48" fmla="*/ 389 w 669"/>
                    <a:gd name="T49" fmla="*/ 342 h 394"/>
                    <a:gd name="T50" fmla="*/ 515 w 669"/>
                    <a:gd name="T51" fmla="*/ 387 h 394"/>
                    <a:gd name="T52" fmla="*/ 596 w 669"/>
                    <a:gd name="T53" fmla="*/ 384 h 394"/>
                    <a:gd name="T54" fmla="*/ 659 w 669"/>
                    <a:gd name="T55" fmla="*/ 342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9" h="394">
                      <a:moveTo>
                        <a:pt x="659" y="342"/>
                      </a:moveTo>
                      <a:cubicBezTo>
                        <a:pt x="669" y="322"/>
                        <a:pt x="666" y="283"/>
                        <a:pt x="659" y="261"/>
                      </a:cubicBezTo>
                      <a:cubicBezTo>
                        <a:pt x="652" y="239"/>
                        <a:pt x="628" y="223"/>
                        <a:pt x="614" y="210"/>
                      </a:cubicBezTo>
                      <a:cubicBezTo>
                        <a:pt x="600" y="197"/>
                        <a:pt x="592" y="185"/>
                        <a:pt x="575" y="180"/>
                      </a:cubicBezTo>
                      <a:cubicBezTo>
                        <a:pt x="558" y="175"/>
                        <a:pt x="531" y="183"/>
                        <a:pt x="512" y="177"/>
                      </a:cubicBezTo>
                      <a:cubicBezTo>
                        <a:pt x="493" y="171"/>
                        <a:pt x="473" y="164"/>
                        <a:pt x="461" y="144"/>
                      </a:cubicBezTo>
                      <a:cubicBezTo>
                        <a:pt x="449" y="124"/>
                        <a:pt x="450" y="82"/>
                        <a:pt x="440" y="60"/>
                      </a:cubicBezTo>
                      <a:cubicBezTo>
                        <a:pt x="430" y="38"/>
                        <a:pt x="424" y="18"/>
                        <a:pt x="401" y="9"/>
                      </a:cubicBezTo>
                      <a:cubicBezTo>
                        <a:pt x="378" y="0"/>
                        <a:pt x="331" y="3"/>
                        <a:pt x="302" y="9"/>
                      </a:cubicBezTo>
                      <a:cubicBezTo>
                        <a:pt x="273" y="15"/>
                        <a:pt x="240" y="28"/>
                        <a:pt x="230" y="45"/>
                      </a:cubicBezTo>
                      <a:cubicBezTo>
                        <a:pt x="220" y="62"/>
                        <a:pt x="246" y="93"/>
                        <a:pt x="245" y="111"/>
                      </a:cubicBezTo>
                      <a:cubicBezTo>
                        <a:pt x="244" y="129"/>
                        <a:pt x="232" y="141"/>
                        <a:pt x="224" y="153"/>
                      </a:cubicBezTo>
                      <a:cubicBezTo>
                        <a:pt x="216" y="165"/>
                        <a:pt x="201" y="169"/>
                        <a:pt x="200" y="183"/>
                      </a:cubicBezTo>
                      <a:cubicBezTo>
                        <a:pt x="199" y="197"/>
                        <a:pt x="221" y="227"/>
                        <a:pt x="218" y="237"/>
                      </a:cubicBezTo>
                      <a:cubicBezTo>
                        <a:pt x="215" y="247"/>
                        <a:pt x="200" y="244"/>
                        <a:pt x="182" y="243"/>
                      </a:cubicBezTo>
                      <a:cubicBezTo>
                        <a:pt x="164" y="242"/>
                        <a:pt x="132" y="234"/>
                        <a:pt x="110" y="231"/>
                      </a:cubicBezTo>
                      <a:cubicBezTo>
                        <a:pt x="88" y="228"/>
                        <a:pt x="66" y="219"/>
                        <a:pt x="50" y="222"/>
                      </a:cubicBezTo>
                      <a:cubicBezTo>
                        <a:pt x="34" y="225"/>
                        <a:pt x="16" y="242"/>
                        <a:pt x="11" y="252"/>
                      </a:cubicBezTo>
                      <a:cubicBezTo>
                        <a:pt x="6" y="262"/>
                        <a:pt x="10" y="274"/>
                        <a:pt x="17" y="285"/>
                      </a:cubicBezTo>
                      <a:cubicBezTo>
                        <a:pt x="24" y="296"/>
                        <a:pt x="55" y="304"/>
                        <a:pt x="53" y="318"/>
                      </a:cubicBezTo>
                      <a:cubicBezTo>
                        <a:pt x="51" y="332"/>
                        <a:pt x="0" y="357"/>
                        <a:pt x="2" y="369"/>
                      </a:cubicBezTo>
                      <a:cubicBezTo>
                        <a:pt x="4" y="381"/>
                        <a:pt x="38" y="390"/>
                        <a:pt x="65" y="390"/>
                      </a:cubicBezTo>
                      <a:cubicBezTo>
                        <a:pt x="92" y="390"/>
                        <a:pt x="133" y="382"/>
                        <a:pt x="167" y="372"/>
                      </a:cubicBezTo>
                      <a:cubicBezTo>
                        <a:pt x="201" y="362"/>
                        <a:pt x="235" y="332"/>
                        <a:pt x="272" y="327"/>
                      </a:cubicBezTo>
                      <a:cubicBezTo>
                        <a:pt x="309" y="322"/>
                        <a:pt x="349" y="332"/>
                        <a:pt x="389" y="342"/>
                      </a:cubicBezTo>
                      <a:cubicBezTo>
                        <a:pt x="429" y="352"/>
                        <a:pt x="481" y="380"/>
                        <a:pt x="515" y="387"/>
                      </a:cubicBezTo>
                      <a:cubicBezTo>
                        <a:pt x="549" y="394"/>
                        <a:pt x="573" y="391"/>
                        <a:pt x="596" y="384"/>
                      </a:cubicBezTo>
                      <a:cubicBezTo>
                        <a:pt x="619" y="377"/>
                        <a:pt x="649" y="362"/>
                        <a:pt x="659" y="34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0" name="Oval 19"/>
                <p:cNvSpPr>
                  <a:spLocks noChangeArrowheads="1"/>
                </p:cNvSpPr>
                <p:nvPr/>
              </p:nvSpPr>
              <p:spPr bwMode="auto">
                <a:xfrm>
                  <a:off x="3063" y="3302"/>
                  <a:ext cx="44" cy="2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1" name="Oval 20"/>
                <p:cNvSpPr>
                  <a:spLocks noChangeArrowheads="1"/>
                </p:cNvSpPr>
                <p:nvPr/>
              </p:nvSpPr>
              <p:spPr bwMode="auto">
                <a:xfrm>
                  <a:off x="3123" y="3335"/>
                  <a:ext cx="44" cy="2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2" name="Freeform 21"/>
                <p:cNvSpPr>
                  <a:spLocks noChangeArrowheads="1"/>
                </p:cNvSpPr>
                <p:nvPr/>
              </p:nvSpPr>
              <p:spPr bwMode="auto">
                <a:xfrm>
                  <a:off x="1991" y="3175"/>
                  <a:ext cx="217" cy="147"/>
                </a:xfrm>
                <a:custGeom>
                  <a:avLst/>
                  <a:gdLst>
                    <a:gd name="T0" fmla="*/ 46 w 217"/>
                    <a:gd name="T1" fmla="*/ 142 h 147"/>
                    <a:gd name="T2" fmla="*/ 142 w 217"/>
                    <a:gd name="T3" fmla="*/ 94 h 147"/>
                    <a:gd name="T4" fmla="*/ 211 w 217"/>
                    <a:gd name="T5" fmla="*/ 82 h 147"/>
                    <a:gd name="T6" fmla="*/ 181 w 217"/>
                    <a:gd name="T7" fmla="*/ 49 h 147"/>
                    <a:gd name="T8" fmla="*/ 181 w 217"/>
                    <a:gd name="T9" fmla="*/ 10 h 147"/>
                    <a:gd name="T10" fmla="*/ 151 w 217"/>
                    <a:gd name="T11" fmla="*/ 4 h 147"/>
                    <a:gd name="T12" fmla="*/ 112 w 217"/>
                    <a:gd name="T13" fmla="*/ 37 h 147"/>
                    <a:gd name="T14" fmla="*/ 67 w 217"/>
                    <a:gd name="T15" fmla="*/ 52 h 147"/>
                    <a:gd name="T16" fmla="*/ 10 w 217"/>
                    <a:gd name="T17" fmla="*/ 79 h 147"/>
                    <a:gd name="T18" fmla="*/ 7 w 217"/>
                    <a:gd name="T19" fmla="*/ 127 h 147"/>
                    <a:gd name="T20" fmla="*/ 46 w 217"/>
                    <a:gd name="T21" fmla="*/ 142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47">
                      <a:moveTo>
                        <a:pt x="46" y="142"/>
                      </a:moveTo>
                      <a:cubicBezTo>
                        <a:pt x="68" y="137"/>
                        <a:pt x="114" y="104"/>
                        <a:pt x="142" y="94"/>
                      </a:cubicBezTo>
                      <a:cubicBezTo>
                        <a:pt x="170" y="84"/>
                        <a:pt x="205" y="89"/>
                        <a:pt x="211" y="82"/>
                      </a:cubicBezTo>
                      <a:cubicBezTo>
                        <a:pt x="217" y="75"/>
                        <a:pt x="186" y="61"/>
                        <a:pt x="181" y="49"/>
                      </a:cubicBezTo>
                      <a:cubicBezTo>
                        <a:pt x="176" y="37"/>
                        <a:pt x="186" y="18"/>
                        <a:pt x="181" y="10"/>
                      </a:cubicBezTo>
                      <a:cubicBezTo>
                        <a:pt x="176" y="2"/>
                        <a:pt x="162" y="0"/>
                        <a:pt x="151" y="4"/>
                      </a:cubicBezTo>
                      <a:cubicBezTo>
                        <a:pt x="140" y="8"/>
                        <a:pt x="126" y="29"/>
                        <a:pt x="112" y="37"/>
                      </a:cubicBezTo>
                      <a:cubicBezTo>
                        <a:pt x="98" y="45"/>
                        <a:pt x="84" y="45"/>
                        <a:pt x="67" y="52"/>
                      </a:cubicBezTo>
                      <a:cubicBezTo>
                        <a:pt x="50" y="59"/>
                        <a:pt x="20" y="67"/>
                        <a:pt x="10" y="79"/>
                      </a:cubicBezTo>
                      <a:cubicBezTo>
                        <a:pt x="0" y="91"/>
                        <a:pt x="2" y="118"/>
                        <a:pt x="7" y="127"/>
                      </a:cubicBezTo>
                      <a:cubicBezTo>
                        <a:pt x="12" y="136"/>
                        <a:pt x="24" y="147"/>
                        <a:pt x="46" y="14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3" name="Freeform 22"/>
                <p:cNvSpPr>
                  <a:spLocks noChangeArrowheads="1"/>
                </p:cNvSpPr>
                <p:nvPr/>
              </p:nvSpPr>
              <p:spPr bwMode="auto">
                <a:xfrm>
                  <a:off x="3278" y="3248"/>
                  <a:ext cx="197" cy="134"/>
                </a:xfrm>
                <a:custGeom>
                  <a:avLst/>
                  <a:gdLst>
                    <a:gd name="T0" fmla="*/ 190 w 197"/>
                    <a:gd name="T1" fmla="*/ 129 h 134"/>
                    <a:gd name="T2" fmla="*/ 193 w 197"/>
                    <a:gd name="T3" fmla="*/ 96 h 134"/>
                    <a:gd name="T4" fmla="*/ 166 w 197"/>
                    <a:gd name="T5" fmla="*/ 66 h 134"/>
                    <a:gd name="T6" fmla="*/ 142 w 197"/>
                    <a:gd name="T7" fmla="*/ 18 h 134"/>
                    <a:gd name="T8" fmla="*/ 76 w 197"/>
                    <a:gd name="T9" fmla="*/ 0 h 134"/>
                    <a:gd name="T10" fmla="*/ 49 w 197"/>
                    <a:gd name="T11" fmla="*/ 21 h 134"/>
                    <a:gd name="T12" fmla="*/ 61 w 197"/>
                    <a:gd name="T13" fmla="*/ 45 h 134"/>
                    <a:gd name="T14" fmla="*/ 88 w 197"/>
                    <a:gd name="T15" fmla="*/ 57 h 134"/>
                    <a:gd name="T16" fmla="*/ 70 w 197"/>
                    <a:gd name="T17" fmla="*/ 63 h 134"/>
                    <a:gd name="T18" fmla="*/ 10 w 197"/>
                    <a:gd name="T19" fmla="*/ 57 h 134"/>
                    <a:gd name="T20" fmla="*/ 7 w 197"/>
                    <a:gd name="T21" fmla="*/ 87 h 134"/>
                    <a:gd name="T22" fmla="*/ 46 w 197"/>
                    <a:gd name="T23" fmla="*/ 108 h 134"/>
                    <a:gd name="T24" fmla="*/ 121 w 197"/>
                    <a:gd name="T25" fmla="*/ 99 h 134"/>
                    <a:gd name="T26" fmla="*/ 172 w 197"/>
                    <a:gd name="T27" fmla="*/ 126 h 134"/>
                    <a:gd name="T28" fmla="*/ 190 w 197"/>
                    <a:gd name="T29" fmla="*/ 12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7" h="134">
                      <a:moveTo>
                        <a:pt x="190" y="129"/>
                      </a:moveTo>
                      <a:cubicBezTo>
                        <a:pt x="193" y="124"/>
                        <a:pt x="197" y="106"/>
                        <a:pt x="193" y="96"/>
                      </a:cubicBezTo>
                      <a:cubicBezTo>
                        <a:pt x="189" y="86"/>
                        <a:pt x="175" y="79"/>
                        <a:pt x="166" y="66"/>
                      </a:cubicBezTo>
                      <a:cubicBezTo>
                        <a:pt x="157" y="53"/>
                        <a:pt x="157" y="29"/>
                        <a:pt x="142" y="18"/>
                      </a:cubicBezTo>
                      <a:cubicBezTo>
                        <a:pt x="127" y="7"/>
                        <a:pt x="91" y="0"/>
                        <a:pt x="76" y="0"/>
                      </a:cubicBezTo>
                      <a:cubicBezTo>
                        <a:pt x="61" y="0"/>
                        <a:pt x="51" y="14"/>
                        <a:pt x="49" y="21"/>
                      </a:cubicBezTo>
                      <a:cubicBezTo>
                        <a:pt x="47" y="28"/>
                        <a:pt x="54" y="39"/>
                        <a:pt x="61" y="45"/>
                      </a:cubicBezTo>
                      <a:cubicBezTo>
                        <a:pt x="68" y="51"/>
                        <a:pt x="87" y="54"/>
                        <a:pt x="88" y="57"/>
                      </a:cubicBezTo>
                      <a:cubicBezTo>
                        <a:pt x="89" y="60"/>
                        <a:pt x="83" y="63"/>
                        <a:pt x="70" y="63"/>
                      </a:cubicBezTo>
                      <a:cubicBezTo>
                        <a:pt x="57" y="63"/>
                        <a:pt x="20" y="53"/>
                        <a:pt x="10" y="57"/>
                      </a:cubicBezTo>
                      <a:cubicBezTo>
                        <a:pt x="0" y="61"/>
                        <a:pt x="1" y="79"/>
                        <a:pt x="7" y="87"/>
                      </a:cubicBezTo>
                      <a:cubicBezTo>
                        <a:pt x="13" y="95"/>
                        <a:pt x="27" y="106"/>
                        <a:pt x="46" y="108"/>
                      </a:cubicBezTo>
                      <a:cubicBezTo>
                        <a:pt x="65" y="110"/>
                        <a:pt x="100" y="96"/>
                        <a:pt x="121" y="99"/>
                      </a:cubicBezTo>
                      <a:cubicBezTo>
                        <a:pt x="142" y="102"/>
                        <a:pt x="160" y="122"/>
                        <a:pt x="172" y="126"/>
                      </a:cubicBezTo>
                      <a:cubicBezTo>
                        <a:pt x="184" y="130"/>
                        <a:pt x="187" y="134"/>
                        <a:pt x="190" y="12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4" name="Freeform 23"/>
                <p:cNvSpPr>
                  <a:spLocks noChangeArrowheads="1"/>
                </p:cNvSpPr>
                <p:nvPr/>
              </p:nvSpPr>
              <p:spPr bwMode="auto">
                <a:xfrm>
                  <a:off x="2529" y="2645"/>
                  <a:ext cx="402" cy="389"/>
                </a:xfrm>
                <a:custGeom>
                  <a:avLst/>
                  <a:gdLst>
                    <a:gd name="T0" fmla="*/ 0 w 402"/>
                    <a:gd name="T1" fmla="*/ 0 h 389"/>
                    <a:gd name="T2" fmla="*/ 12 w 402"/>
                    <a:gd name="T3" fmla="*/ 132 h 389"/>
                    <a:gd name="T4" fmla="*/ 27 w 402"/>
                    <a:gd name="T5" fmla="*/ 261 h 389"/>
                    <a:gd name="T6" fmla="*/ 72 w 402"/>
                    <a:gd name="T7" fmla="*/ 342 h 389"/>
                    <a:gd name="T8" fmla="*/ 165 w 402"/>
                    <a:gd name="T9" fmla="*/ 381 h 389"/>
                    <a:gd name="T10" fmla="*/ 288 w 402"/>
                    <a:gd name="T11" fmla="*/ 381 h 389"/>
                    <a:gd name="T12" fmla="*/ 360 w 402"/>
                    <a:gd name="T13" fmla="*/ 330 h 389"/>
                    <a:gd name="T14" fmla="*/ 396 w 402"/>
                    <a:gd name="T15" fmla="*/ 225 h 389"/>
                    <a:gd name="T16" fmla="*/ 396 w 402"/>
                    <a:gd name="T17" fmla="*/ 111 h 389"/>
                    <a:gd name="T18" fmla="*/ 387 w 402"/>
                    <a:gd name="T1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389">
                      <a:moveTo>
                        <a:pt x="0" y="0"/>
                      </a:moveTo>
                      <a:cubicBezTo>
                        <a:pt x="4" y="44"/>
                        <a:pt x="8" y="89"/>
                        <a:pt x="12" y="132"/>
                      </a:cubicBezTo>
                      <a:cubicBezTo>
                        <a:pt x="16" y="175"/>
                        <a:pt x="17" y="226"/>
                        <a:pt x="27" y="261"/>
                      </a:cubicBezTo>
                      <a:cubicBezTo>
                        <a:pt x="37" y="296"/>
                        <a:pt x="49" y="322"/>
                        <a:pt x="72" y="342"/>
                      </a:cubicBezTo>
                      <a:cubicBezTo>
                        <a:pt x="95" y="362"/>
                        <a:pt x="129" y="375"/>
                        <a:pt x="165" y="381"/>
                      </a:cubicBezTo>
                      <a:cubicBezTo>
                        <a:pt x="201" y="387"/>
                        <a:pt x="256" y="389"/>
                        <a:pt x="288" y="381"/>
                      </a:cubicBezTo>
                      <a:cubicBezTo>
                        <a:pt x="320" y="373"/>
                        <a:pt x="342" y="356"/>
                        <a:pt x="360" y="330"/>
                      </a:cubicBezTo>
                      <a:cubicBezTo>
                        <a:pt x="378" y="304"/>
                        <a:pt x="390" y="261"/>
                        <a:pt x="396" y="225"/>
                      </a:cubicBezTo>
                      <a:cubicBezTo>
                        <a:pt x="402" y="189"/>
                        <a:pt x="397" y="148"/>
                        <a:pt x="396" y="111"/>
                      </a:cubicBezTo>
                      <a:cubicBezTo>
                        <a:pt x="395" y="74"/>
                        <a:pt x="391" y="37"/>
                        <a:pt x="387" y="0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5" name="Freeform 24"/>
                <p:cNvSpPr>
                  <a:spLocks noChangeArrowheads="1"/>
                </p:cNvSpPr>
                <p:nvPr/>
              </p:nvSpPr>
              <p:spPr bwMode="auto">
                <a:xfrm>
                  <a:off x="2973" y="2645"/>
                  <a:ext cx="402" cy="389"/>
                </a:xfrm>
                <a:custGeom>
                  <a:avLst/>
                  <a:gdLst>
                    <a:gd name="T0" fmla="*/ 0 w 402"/>
                    <a:gd name="T1" fmla="*/ 0 h 389"/>
                    <a:gd name="T2" fmla="*/ 12 w 402"/>
                    <a:gd name="T3" fmla="*/ 132 h 389"/>
                    <a:gd name="T4" fmla="*/ 27 w 402"/>
                    <a:gd name="T5" fmla="*/ 261 h 389"/>
                    <a:gd name="T6" fmla="*/ 72 w 402"/>
                    <a:gd name="T7" fmla="*/ 342 h 389"/>
                    <a:gd name="T8" fmla="*/ 165 w 402"/>
                    <a:gd name="T9" fmla="*/ 381 h 389"/>
                    <a:gd name="T10" fmla="*/ 288 w 402"/>
                    <a:gd name="T11" fmla="*/ 381 h 389"/>
                    <a:gd name="T12" fmla="*/ 360 w 402"/>
                    <a:gd name="T13" fmla="*/ 330 h 389"/>
                    <a:gd name="T14" fmla="*/ 396 w 402"/>
                    <a:gd name="T15" fmla="*/ 225 h 389"/>
                    <a:gd name="T16" fmla="*/ 396 w 402"/>
                    <a:gd name="T17" fmla="*/ 111 h 389"/>
                    <a:gd name="T18" fmla="*/ 387 w 402"/>
                    <a:gd name="T1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389">
                      <a:moveTo>
                        <a:pt x="0" y="0"/>
                      </a:moveTo>
                      <a:cubicBezTo>
                        <a:pt x="4" y="44"/>
                        <a:pt x="8" y="89"/>
                        <a:pt x="12" y="132"/>
                      </a:cubicBezTo>
                      <a:cubicBezTo>
                        <a:pt x="16" y="175"/>
                        <a:pt x="17" y="226"/>
                        <a:pt x="27" y="261"/>
                      </a:cubicBezTo>
                      <a:cubicBezTo>
                        <a:pt x="37" y="296"/>
                        <a:pt x="49" y="322"/>
                        <a:pt x="72" y="342"/>
                      </a:cubicBezTo>
                      <a:cubicBezTo>
                        <a:pt x="95" y="362"/>
                        <a:pt x="129" y="375"/>
                        <a:pt x="165" y="381"/>
                      </a:cubicBezTo>
                      <a:cubicBezTo>
                        <a:pt x="201" y="387"/>
                        <a:pt x="256" y="389"/>
                        <a:pt x="288" y="381"/>
                      </a:cubicBezTo>
                      <a:cubicBezTo>
                        <a:pt x="320" y="373"/>
                        <a:pt x="342" y="356"/>
                        <a:pt x="360" y="330"/>
                      </a:cubicBezTo>
                      <a:cubicBezTo>
                        <a:pt x="378" y="304"/>
                        <a:pt x="390" y="261"/>
                        <a:pt x="396" y="225"/>
                      </a:cubicBezTo>
                      <a:cubicBezTo>
                        <a:pt x="402" y="189"/>
                        <a:pt x="397" y="148"/>
                        <a:pt x="396" y="111"/>
                      </a:cubicBezTo>
                      <a:cubicBezTo>
                        <a:pt x="395" y="74"/>
                        <a:pt x="391" y="37"/>
                        <a:pt x="387" y="0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43" y="3083"/>
                  <a:ext cx="216" cy="99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7" name="Line 26"/>
                <p:cNvSpPr>
                  <a:spLocks noChangeShapeType="1"/>
                </p:cNvSpPr>
                <p:nvPr/>
              </p:nvSpPr>
              <p:spPr bwMode="auto">
                <a:xfrm>
                  <a:off x="2400" y="3278"/>
                  <a:ext cx="165" cy="63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821" y="3353"/>
                  <a:ext cx="215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699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057" y="3137"/>
                  <a:ext cx="183" cy="87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00" name="Freeform 29"/>
                <p:cNvSpPr>
                  <a:spLocks noChangeArrowheads="1"/>
                </p:cNvSpPr>
                <p:nvPr/>
              </p:nvSpPr>
              <p:spPr bwMode="auto">
                <a:xfrm flipV="1">
                  <a:off x="2094" y="3422"/>
                  <a:ext cx="402" cy="389"/>
                </a:xfrm>
                <a:custGeom>
                  <a:avLst/>
                  <a:gdLst>
                    <a:gd name="T0" fmla="*/ 0 w 402"/>
                    <a:gd name="T1" fmla="*/ 0 h 389"/>
                    <a:gd name="T2" fmla="*/ 12 w 402"/>
                    <a:gd name="T3" fmla="*/ 132 h 389"/>
                    <a:gd name="T4" fmla="*/ 27 w 402"/>
                    <a:gd name="T5" fmla="*/ 261 h 389"/>
                    <a:gd name="T6" fmla="*/ 72 w 402"/>
                    <a:gd name="T7" fmla="*/ 342 h 389"/>
                    <a:gd name="T8" fmla="*/ 165 w 402"/>
                    <a:gd name="T9" fmla="*/ 381 h 389"/>
                    <a:gd name="T10" fmla="*/ 288 w 402"/>
                    <a:gd name="T11" fmla="*/ 381 h 389"/>
                    <a:gd name="T12" fmla="*/ 360 w 402"/>
                    <a:gd name="T13" fmla="*/ 330 h 389"/>
                    <a:gd name="T14" fmla="*/ 396 w 402"/>
                    <a:gd name="T15" fmla="*/ 225 h 389"/>
                    <a:gd name="T16" fmla="*/ 396 w 402"/>
                    <a:gd name="T17" fmla="*/ 111 h 389"/>
                    <a:gd name="T18" fmla="*/ 387 w 402"/>
                    <a:gd name="T1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389">
                      <a:moveTo>
                        <a:pt x="0" y="0"/>
                      </a:moveTo>
                      <a:cubicBezTo>
                        <a:pt x="4" y="44"/>
                        <a:pt x="8" y="89"/>
                        <a:pt x="12" y="132"/>
                      </a:cubicBezTo>
                      <a:cubicBezTo>
                        <a:pt x="16" y="175"/>
                        <a:pt x="17" y="226"/>
                        <a:pt x="27" y="261"/>
                      </a:cubicBezTo>
                      <a:cubicBezTo>
                        <a:pt x="37" y="296"/>
                        <a:pt x="49" y="322"/>
                        <a:pt x="72" y="342"/>
                      </a:cubicBezTo>
                      <a:cubicBezTo>
                        <a:pt x="95" y="362"/>
                        <a:pt x="129" y="375"/>
                        <a:pt x="165" y="381"/>
                      </a:cubicBezTo>
                      <a:cubicBezTo>
                        <a:pt x="201" y="387"/>
                        <a:pt x="256" y="389"/>
                        <a:pt x="288" y="381"/>
                      </a:cubicBezTo>
                      <a:cubicBezTo>
                        <a:pt x="320" y="373"/>
                        <a:pt x="342" y="356"/>
                        <a:pt x="360" y="330"/>
                      </a:cubicBezTo>
                      <a:cubicBezTo>
                        <a:pt x="378" y="304"/>
                        <a:pt x="390" y="261"/>
                        <a:pt x="396" y="225"/>
                      </a:cubicBezTo>
                      <a:cubicBezTo>
                        <a:pt x="402" y="189"/>
                        <a:pt x="397" y="148"/>
                        <a:pt x="396" y="111"/>
                      </a:cubicBezTo>
                      <a:cubicBezTo>
                        <a:pt x="395" y="74"/>
                        <a:pt x="391" y="37"/>
                        <a:pt x="387" y="0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01" name="Freeform 30"/>
                <p:cNvSpPr>
                  <a:spLocks noChangeArrowheads="1"/>
                </p:cNvSpPr>
                <p:nvPr/>
              </p:nvSpPr>
              <p:spPr bwMode="auto">
                <a:xfrm flipV="1">
                  <a:off x="2547" y="3422"/>
                  <a:ext cx="402" cy="389"/>
                </a:xfrm>
                <a:custGeom>
                  <a:avLst/>
                  <a:gdLst>
                    <a:gd name="T0" fmla="*/ 0 w 402"/>
                    <a:gd name="T1" fmla="*/ 0 h 389"/>
                    <a:gd name="T2" fmla="*/ 12 w 402"/>
                    <a:gd name="T3" fmla="*/ 132 h 389"/>
                    <a:gd name="T4" fmla="*/ 27 w 402"/>
                    <a:gd name="T5" fmla="*/ 261 h 389"/>
                    <a:gd name="T6" fmla="*/ 72 w 402"/>
                    <a:gd name="T7" fmla="*/ 342 h 389"/>
                    <a:gd name="T8" fmla="*/ 165 w 402"/>
                    <a:gd name="T9" fmla="*/ 381 h 389"/>
                    <a:gd name="T10" fmla="*/ 288 w 402"/>
                    <a:gd name="T11" fmla="*/ 381 h 389"/>
                    <a:gd name="T12" fmla="*/ 360 w 402"/>
                    <a:gd name="T13" fmla="*/ 330 h 389"/>
                    <a:gd name="T14" fmla="*/ 396 w 402"/>
                    <a:gd name="T15" fmla="*/ 225 h 389"/>
                    <a:gd name="T16" fmla="*/ 396 w 402"/>
                    <a:gd name="T17" fmla="*/ 111 h 389"/>
                    <a:gd name="T18" fmla="*/ 387 w 402"/>
                    <a:gd name="T1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389">
                      <a:moveTo>
                        <a:pt x="0" y="0"/>
                      </a:moveTo>
                      <a:cubicBezTo>
                        <a:pt x="4" y="44"/>
                        <a:pt x="8" y="89"/>
                        <a:pt x="12" y="132"/>
                      </a:cubicBezTo>
                      <a:cubicBezTo>
                        <a:pt x="16" y="175"/>
                        <a:pt x="17" y="226"/>
                        <a:pt x="27" y="261"/>
                      </a:cubicBezTo>
                      <a:cubicBezTo>
                        <a:pt x="37" y="296"/>
                        <a:pt x="49" y="322"/>
                        <a:pt x="72" y="342"/>
                      </a:cubicBezTo>
                      <a:cubicBezTo>
                        <a:pt x="95" y="362"/>
                        <a:pt x="129" y="375"/>
                        <a:pt x="165" y="381"/>
                      </a:cubicBezTo>
                      <a:cubicBezTo>
                        <a:pt x="201" y="387"/>
                        <a:pt x="256" y="389"/>
                        <a:pt x="288" y="381"/>
                      </a:cubicBezTo>
                      <a:cubicBezTo>
                        <a:pt x="320" y="373"/>
                        <a:pt x="342" y="356"/>
                        <a:pt x="360" y="330"/>
                      </a:cubicBezTo>
                      <a:cubicBezTo>
                        <a:pt x="378" y="304"/>
                        <a:pt x="390" y="261"/>
                        <a:pt x="396" y="225"/>
                      </a:cubicBezTo>
                      <a:cubicBezTo>
                        <a:pt x="402" y="189"/>
                        <a:pt x="397" y="148"/>
                        <a:pt x="396" y="111"/>
                      </a:cubicBezTo>
                      <a:cubicBezTo>
                        <a:pt x="395" y="74"/>
                        <a:pt x="391" y="37"/>
                        <a:pt x="387" y="0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02" name="Freeform 31"/>
                <p:cNvSpPr>
                  <a:spLocks noChangeArrowheads="1"/>
                </p:cNvSpPr>
                <p:nvPr/>
              </p:nvSpPr>
              <p:spPr bwMode="auto">
                <a:xfrm flipV="1">
                  <a:off x="3000" y="3422"/>
                  <a:ext cx="402" cy="389"/>
                </a:xfrm>
                <a:custGeom>
                  <a:avLst/>
                  <a:gdLst>
                    <a:gd name="T0" fmla="*/ 0 w 402"/>
                    <a:gd name="T1" fmla="*/ 0 h 389"/>
                    <a:gd name="T2" fmla="*/ 12 w 402"/>
                    <a:gd name="T3" fmla="*/ 132 h 389"/>
                    <a:gd name="T4" fmla="*/ 27 w 402"/>
                    <a:gd name="T5" fmla="*/ 261 h 389"/>
                    <a:gd name="T6" fmla="*/ 72 w 402"/>
                    <a:gd name="T7" fmla="*/ 342 h 389"/>
                    <a:gd name="T8" fmla="*/ 165 w 402"/>
                    <a:gd name="T9" fmla="*/ 381 h 389"/>
                    <a:gd name="T10" fmla="*/ 288 w 402"/>
                    <a:gd name="T11" fmla="*/ 381 h 389"/>
                    <a:gd name="T12" fmla="*/ 360 w 402"/>
                    <a:gd name="T13" fmla="*/ 330 h 389"/>
                    <a:gd name="T14" fmla="*/ 396 w 402"/>
                    <a:gd name="T15" fmla="*/ 225 h 389"/>
                    <a:gd name="T16" fmla="*/ 396 w 402"/>
                    <a:gd name="T17" fmla="*/ 111 h 389"/>
                    <a:gd name="T18" fmla="*/ 387 w 402"/>
                    <a:gd name="T1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2" h="389">
                      <a:moveTo>
                        <a:pt x="0" y="0"/>
                      </a:moveTo>
                      <a:cubicBezTo>
                        <a:pt x="4" y="44"/>
                        <a:pt x="8" y="89"/>
                        <a:pt x="12" y="132"/>
                      </a:cubicBezTo>
                      <a:cubicBezTo>
                        <a:pt x="16" y="175"/>
                        <a:pt x="17" y="226"/>
                        <a:pt x="27" y="261"/>
                      </a:cubicBezTo>
                      <a:cubicBezTo>
                        <a:pt x="37" y="296"/>
                        <a:pt x="49" y="322"/>
                        <a:pt x="72" y="342"/>
                      </a:cubicBezTo>
                      <a:cubicBezTo>
                        <a:pt x="95" y="362"/>
                        <a:pt x="129" y="375"/>
                        <a:pt x="165" y="381"/>
                      </a:cubicBezTo>
                      <a:cubicBezTo>
                        <a:pt x="201" y="387"/>
                        <a:pt x="256" y="389"/>
                        <a:pt x="288" y="381"/>
                      </a:cubicBezTo>
                      <a:cubicBezTo>
                        <a:pt x="320" y="373"/>
                        <a:pt x="342" y="356"/>
                        <a:pt x="360" y="330"/>
                      </a:cubicBezTo>
                      <a:cubicBezTo>
                        <a:pt x="378" y="304"/>
                        <a:pt x="390" y="261"/>
                        <a:pt x="396" y="225"/>
                      </a:cubicBezTo>
                      <a:cubicBezTo>
                        <a:pt x="402" y="189"/>
                        <a:pt x="397" y="148"/>
                        <a:pt x="396" y="111"/>
                      </a:cubicBezTo>
                      <a:cubicBezTo>
                        <a:pt x="395" y="74"/>
                        <a:pt x="391" y="37"/>
                        <a:pt x="387" y="0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0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514" y="3245"/>
                  <a:ext cx="289" cy="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A</a:t>
                  </a:r>
                  <a:endPara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04870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23" y="2988"/>
                  <a:ext cx="289" cy="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A</a:t>
                  </a:r>
                  <a:endPara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04870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686" y="3246"/>
                  <a:ext cx="289" cy="3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A</a:t>
                  </a:r>
                  <a:endParaRPr lang="en-US" altLang="zh-CN" sz="1400"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77" name="Group 91"/>
              <p:cNvGrpSpPr/>
              <p:nvPr/>
            </p:nvGrpSpPr>
            <p:grpSpPr bwMode="auto">
              <a:xfrm>
                <a:off x="13686" y="7070"/>
                <a:ext cx="2222" cy="1330"/>
                <a:chOff x="805" y="3167"/>
                <a:chExt cx="740" cy="532"/>
              </a:xfrm>
            </p:grpSpPr>
            <p:sp>
              <p:nvSpPr>
                <p:cNvPr id="104870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805" y="3167"/>
                  <a:ext cx="716" cy="2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</a:rPr>
                    <a:t>A = </a:t>
                  </a:r>
                  <a:r>
                    <a:rPr lang="zh-CN" altLang="en-US" sz="1600" dirty="0">
                      <a:latin typeface="楷体" panose="02010609060101010101" pitchFamily="49" charset="-122"/>
                      <a:ea typeface="楷体" panose="02010609060101010101" pitchFamily="49" charset="-122"/>
                      <a:cs typeface="楷体" panose="02010609060101010101" pitchFamily="49" charset="-122"/>
                    </a:rPr>
                    <a:t>阿奇霉素</a:t>
                  </a:r>
                  <a:endParaRPr lang="zh-CN" altLang="en-US" sz="1600" baseline="30000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04870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814" y="3316"/>
                  <a:ext cx="731" cy="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1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zh-CN" altLang="zh-CN" sz="16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感染的组织</a:t>
                  </a:r>
                  <a:endParaRPr lang="zh-CN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110000"/>
                    </a:lnSpc>
                  </a:pPr>
                  <a:endParaRPr lang="zh-CN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08" name="Rectangle 94"/>
                <p:cNvSpPr>
                  <a:spLocks noChangeArrowheads="1"/>
                </p:cNvSpPr>
                <p:nvPr/>
              </p:nvSpPr>
              <p:spPr bwMode="auto">
                <a:xfrm>
                  <a:off x="839" y="3557"/>
                  <a:ext cx="73" cy="91"/>
                </a:xfrm>
                <a:prstGeom prst="rect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/>
                  <a:endParaRPr lang="zh-CN" alt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09" name="Rectangle 95"/>
                <p:cNvSpPr>
                  <a:spLocks noChangeArrowheads="1"/>
                </p:cNvSpPr>
                <p:nvPr/>
              </p:nvSpPr>
              <p:spPr bwMode="auto">
                <a:xfrm>
                  <a:off x="839" y="3377"/>
                  <a:ext cx="73" cy="91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endParaRPr lang="zh-CN" altLang="en-US" sz="1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871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894" y="3486"/>
                  <a:ext cx="624" cy="2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16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病原菌</a:t>
                  </a:r>
                  <a:endParaRPr lang="zh-CN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1048712" name="文本框 15"/>
          <p:cNvSpPr txBox="1"/>
          <p:nvPr/>
        </p:nvSpPr>
        <p:spPr>
          <a:xfrm>
            <a:off x="467252" y="3406291"/>
            <a:ext cx="5314275" cy="1077218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阿奇霉素导致细菌非致死性损伤或持续性与靶位结合，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显著延长了细菌的恢复再生长的时间；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此外与细菌接触后，使得菌体变形，易被吞噬细胞识别，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促进杀菌物质的释放，增大细胞损伤程度，延长修复时间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3145728" name="曲线连接符 113"/>
          <p:cNvCxnSpPr/>
          <p:nvPr/>
        </p:nvCxnSpPr>
        <p:spPr>
          <a:xfrm>
            <a:off x="7784809" y="1735780"/>
            <a:ext cx="4368800" cy="1574800"/>
          </a:xfrm>
          <a:prstGeom prst="curvedConnector3">
            <a:avLst>
              <a:gd name="adj1" fmla="val 56119"/>
            </a:avLst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359574" y="6475343"/>
            <a:ext cx="92888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22463" y="5283593"/>
            <a:ext cx="8999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意义：有效保证抗菌疗效的同时，缩短抗菌药暴露时间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放有计算机、手机、图书等的办公桌。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0" y="-8884"/>
            <a:ext cx="9780588" cy="6371351"/>
          </a:xfr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096000" y="2204792"/>
            <a:ext cx="6096000" cy="1944000"/>
          </a:xfrm>
        </p:spPr>
        <p:txBody>
          <a:bodyPr rtlCol="0"/>
          <a:lstStyle/>
          <a:p>
            <a:r>
              <a:rPr lang="zh-CN" altLang="en-US" dirty="0"/>
              <a:t>企业简介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096000" y="4148860"/>
            <a:ext cx="6096000" cy="1100565"/>
          </a:xfrm>
        </p:spPr>
        <p:txBody>
          <a:bodyPr rtlCol="0"/>
          <a:lstStyle/>
          <a:p>
            <a:r>
              <a:rPr lang="zh-CN" altLang="en-US" dirty="0"/>
              <a:t>联邦制药国际控股有限公司</a:t>
            </a:r>
            <a:endParaRPr lang="zh-CN" altLang="en-US" dirty="0"/>
          </a:p>
          <a:p>
            <a:r>
              <a:rPr lang="en-US" altLang="zh-CN" dirty="0"/>
              <a:t>United Laboratories International Holdings Limited</a:t>
            </a:r>
            <a:endParaRPr lang="en-US" altLang="zh-CN" dirty="0"/>
          </a:p>
          <a:p>
            <a:pPr rt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 txBox="1"/>
          <p:nvPr/>
        </p:nvSpPr>
        <p:spPr>
          <a:xfrm>
            <a:off x="216848" y="6438048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216848" y="6503489"/>
            <a:ext cx="6199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内容占位符 2"/>
          <p:cNvSpPr>
            <a:spLocks noGrp="1"/>
          </p:cNvSpPr>
          <p:nvPr>
            <p:ph idx="4294967295"/>
          </p:nvPr>
        </p:nvSpPr>
        <p:spPr>
          <a:xfrm>
            <a:off x="674593" y="1036478"/>
            <a:ext cx="9166411" cy="50624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阿奇霉素为以下疾病的优选用药：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阿奇霉素对革兰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阳性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细菌有很好的抑制作用，常见于血溶性感染以及流感病症之中，还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眼部细菌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感染有很好的疗效；且阿奇霉素能达到较高的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扁桃体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浓度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肺炎支原体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首选阿奇霉素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治疗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非重症急性鼻窦炎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，微生物反应好，耐受性好，依从性高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慢性鼻窦炎急性发作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，可口服阿奇（疗程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天）；可与克拉霉素联用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急慢性盆腔炎（性传播感染）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口服阿奇或配伍甲硝唑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替硝唑（非性传播感染轻中度口服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强力阿莫仙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阿奇霉素治疗使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哮喘发作持续时间缩短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43%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48716" name="文本框 99"/>
          <p:cNvSpPr txBox="1"/>
          <p:nvPr/>
        </p:nvSpPr>
        <p:spPr>
          <a:xfrm>
            <a:off x="5467873" y="5884908"/>
            <a:ext cx="5842000" cy="21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（熊学敏，邵荣昌等</a:t>
            </a:r>
            <a:r>
              <a:rPr lang="en-US" sz="8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大剂量维</a:t>
            </a:r>
            <a:r>
              <a:rPr lang="en-US" sz="800" b="0" dirty="0"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联合罗红霉素对小儿肺炎支原体肺炎的疗效</a:t>
            </a:r>
            <a:r>
              <a:rPr lang="en-US" sz="800" b="0" dirty="0">
                <a:latin typeface="Calibri" panose="020F0502020204030204" charset="0"/>
                <a:ea typeface="宋体" panose="02010600030101010101" pitchFamily="2" charset="-122"/>
              </a:rPr>
              <a:t>[J].</a:t>
            </a:r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西北药学杂志，</a:t>
            </a:r>
            <a:r>
              <a:rPr lang="en-US" sz="800" b="0" dirty="0">
                <a:latin typeface="Calibri" panose="020F0502020204030204" charset="0"/>
                <a:ea typeface="宋体" panose="02010600030101010101" pitchFamily="2" charset="-122"/>
              </a:rPr>
              <a:t>2020</a:t>
            </a:r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sz="800" b="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）：</a:t>
            </a:r>
            <a:r>
              <a:rPr lang="en-US" sz="800" b="0" dirty="0">
                <a:latin typeface="Calibri" panose="020F0502020204030204" charset="0"/>
                <a:ea typeface="宋体" panose="02010600030101010101" pitchFamily="2" charset="-122"/>
              </a:rPr>
              <a:t>121~122</a:t>
            </a:r>
            <a:r>
              <a:rPr lang="zh-CN" sz="800" b="0" dirty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endParaRPr lang="zh-CN" altLang="en-US" sz="800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582" y="6455042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副标题 4"/>
          <p:cNvSpPr>
            <a:spLocks noGrp="1"/>
          </p:cNvSpPr>
          <p:nvPr>
            <p:ph type="subTitle" idx="1"/>
          </p:nvPr>
        </p:nvSpPr>
        <p:spPr>
          <a:xfrm>
            <a:off x="1221740" y="1221909"/>
            <a:ext cx="9894570" cy="1655445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731E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联邦缓士芬，让疼痛无需忍耐</a:t>
            </a:r>
            <a:endParaRPr lang="zh-CN" altLang="en-US" sz="5400" b="1" dirty="0">
              <a:solidFill>
                <a:srgbClr val="731E5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22" name="文本框 99"/>
          <p:cNvSpPr txBox="1"/>
          <p:nvPr/>
        </p:nvSpPr>
        <p:spPr>
          <a:xfrm>
            <a:off x="389090" y="5746108"/>
            <a:ext cx="666613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1400" b="1" dirty="0">
                <a:ea typeface="宋体" panose="02010600030101010101" pitchFamily="2" charset="-122"/>
              </a:rPr>
              <a:t>【适应症】</a:t>
            </a:r>
            <a:r>
              <a:rPr lang="zh-CN" sz="1200" b="1" dirty="0">
                <a:ea typeface="宋体" panose="02010600030101010101" pitchFamily="2" charset="-122"/>
              </a:rPr>
              <a:t>用于缓解轻至中度疼痛如头痛、关节痛、偏头痛、牙痛、肌肉痛、神经痛、痛经。</a:t>
            </a:r>
            <a:r>
              <a:rPr lang="en-US" altLang="zh-CN" sz="1200" b="1" dirty="0">
                <a:ea typeface="宋体" panose="02010600030101010101" pitchFamily="2" charset="-122"/>
              </a:rPr>
              <a:t>  </a:t>
            </a:r>
            <a:r>
              <a:rPr lang="zh-CN" sz="1200" b="1" dirty="0">
                <a:ea typeface="宋体" panose="02010600030101010101" pitchFamily="2" charset="-122"/>
              </a:rPr>
              <a:t>也用于普通感冒或流行性感冒引起的发热</a:t>
            </a:r>
            <a:r>
              <a:rPr lang="zh-CN" altLang="en-US" sz="1200" b="1" dirty="0">
                <a:ea typeface="宋体" panose="02010600030101010101" pitchFamily="2" charset="-122"/>
              </a:rPr>
              <a:t>。</a:t>
            </a:r>
            <a:endParaRPr lang="zh-CN" altLang="en-US" sz="1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25280" y="6462385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lang="zh-CN" altLang="en-US" dirty="0"/>
          </a:p>
        </p:txBody>
      </p:sp>
      <p:pic>
        <p:nvPicPr>
          <p:cNvPr id="2" name="图片 1" descr="7567c8e5e8f2833fc7211b69e838e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521" y="2055570"/>
            <a:ext cx="5617882" cy="36905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文本框 4"/>
          <p:cNvSpPr txBox="1"/>
          <p:nvPr/>
        </p:nvSpPr>
        <p:spPr>
          <a:xfrm>
            <a:off x="2791012" y="608338"/>
            <a:ext cx="7233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联邦缓士芬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优选顾客及推广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方案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85769" y="1231602"/>
          <a:ext cx="9402184" cy="4827360"/>
        </p:xfrm>
        <a:graphic>
          <a:graphicData uri="http://schemas.openxmlformats.org/drawingml/2006/table">
            <a:tbl>
              <a:tblPr/>
              <a:tblGrid>
                <a:gridCol w="1613647"/>
                <a:gridCol w="3808207"/>
                <a:gridCol w="3980330"/>
              </a:tblGrid>
              <a:tr h="2819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顾客诉求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建设语境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推广方案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购买其他成分非甾体抗炎药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）缓士芬服用后</a:t>
                      </a:r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24h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</a:t>
                      </a:r>
                      <a:r>
                        <a:rPr lang="en-US" altLang="zh-CN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100%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排出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缓士芬对胃肠</a:t>
                      </a:r>
                      <a:r>
                        <a:rPr lang="zh-CN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不良反应小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09640"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）布洛芬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不会对消化道黏膜造成损害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心血管事件</a:t>
                      </a:r>
                      <a:r>
                        <a:rPr lang="zh-CN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风险相对较小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419195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购买其他布洛芬成分止痛药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缓释芬的粘结剂辅料分子量较小，粘度较低，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释放药物速度较快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止痛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效果好起效</a:t>
                      </a:r>
                      <a:r>
                        <a:rPr lang="zh-CN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更快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购买外用止痛药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询问疼痛程度，是否影响正常行动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严重疼痛</a:t>
                      </a:r>
                      <a:r>
                        <a:rPr lang="zh-CN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可关联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口服止痛药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096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购买治疗痛经类药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）经期疼痛感剧烈可合理使用止痛药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、与乌鸡白凤丸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益母草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定坤丹等</a:t>
                      </a:r>
                      <a:r>
                        <a:rPr lang="zh-CN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关联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361"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）快速止痛，提高生活质量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、关联暖宫贴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4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、缓士芬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+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维生素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B6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（原发性痛经）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购买治疗牙痛类药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无论是“上火”还是牙齿“损坏”引发的疼痛，治本也要治标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缓士芬可以快速缓解疼痛症状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1336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缓释剂型可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小时持续止痛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13361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购买对乙酰氨基酚退热药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）对乙酰氨基酚几乎无抗炎作用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体温下降明显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退热维持时间长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5028"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）与对乙酰氨基酚相比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,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布洛芬与蛋白质的结合率相对更高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,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降温维持时间相对更长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,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降温效果更理想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布洛芬缓释胶囊平稳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退热不反复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95"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注意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：退热药不可与具有退热效果的化学感冒药进行关联使用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布洛芬服用剂量少，</a:t>
                      </a:r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毒副作用小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95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5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提示</a:t>
                      </a:r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：布洛芬使患者退热过程大量排汗，注意水分补充</a:t>
                      </a:r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360" marR="8360" marT="8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0476" y="6517795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副标题 4"/>
          <p:cNvSpPr>
            <a:spLocks noGrp="1"/>
          </p:cNvSpPr>
          <p:nvPr>
            <p:ph type="subTitle" idx="1"/>
          </p:nvPr>
        </p:nvSpPr>
        <p:spPr>
          <a:xfrm>
            <a:off x="1465019" y="1122418"/>
            <a:ext cx="9606392" cy="1655445"/>
          </a:xfrm>
        </p:spPr>
        <p:txBody>
          <a:bodyPr/>
          <a:lstStyle/>
          <a:p>
            <a:pPr algn="dist"/>
            <a:r>
              <a:rPr lang="zh-CN" altLang="en-US" sz="5400" b="1" dirty="0">
                <a:ln w="12700" cmpd="sng">
                  <a:solidFill>
                    <a:srgbClr val="96D845"/>
                  </a:solidFill>
                  <a:prstDash val="solid"/>
                </a:ln>
                <a:solidFill>
                  <a:srgbClr val="92D23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过敏奇</a:t>
            </a:r>
            <a:r>
              <a:rPr lang="zh-CN" altLang="en-US" sz="7200" b="1" dirty="0">
                <a:ln w="12700" cmpd="sng">
                  <a:solidFill>
                    <a:srgbClr val="96D845"/>
                  </a:solidFill>
                  <a:prstDash val="solid"/>
                </a:ln>
                <a:solidFill>
                  <a:srgbClr val="BB472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痒</a:t>
            </a:r>
            <a:r>
              <a:rPr lang="zh-CN" altLang="en-US" sz="5400" b="1" dirty="0">
                <a:ln w="12700" cmpd="sng">
                  <a:solidFill>
                    <a:srgbClr val="96D845"/>
                  </a:solidFill>
                  <a:prstDash val="solid"/>
                </a:ln>
                <a:solidFill>
                  <a:srgbClr val="92D23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难耐，选用联邦刻免</a:t>
            </a:r>
            <a:endParaRPr lang="zh-CN" altLang="en-US" sz="5400" b="1" dirty="0">
              <a:ln w="12700" cmpd="sng">
                <a:solidFill>
                  <a:srgbClr val="96D845"/>
                </a:solidFill>
                <a:prstDash val="solid"/>
              </a:ln>
              <a:solidFill>
                <a:srgbClr val="92D23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87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236" b="11727"/>
          <a:stretch>
            <a:fillRect/>
          </a:stretch>
        </p:blipFill>
        <p:spPr>
          <a:xfrm>
            <a:off x="2110590" y="2135767"/>
            <a:ext cx="7701915" cy="3599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3935" y="6488668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5958236"/>
            <a:ext cx="6932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适应症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用于治疗各种过敏性疾患，包括过敏性鼻炎、荨麻疹、过敏性结膜炎、皮肤瘙痒症等。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内容占位符 2"/>
          <p:cNvSpPr>
            <a:spLocks noGrp="1"/>
          </p:cNvSpPr>
          <p:nvPr>
            <p:ph idx="4294967295"/>
          </p:nvPr>
        </p:nvSpPr>
        <p:spPr>
          <a:xfrm>
            <a:off x="633803" y="858381"/>
            <a:ext cx="9890761" cy="4457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抗过敏为什么要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推荐联邦刻免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盐酸曲普利啶胶囊）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从效果上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、刻免有中枢抑制作用，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迅速缓解瘙痒和烦躁症状</a:t>
            </a:r>
            <a:r>
              <a:rPr lang="zh-CN" altLang="en-US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且更利于晚上高发过敏疾病的治疗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如荨麻疹；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、刻免体内分布广泛，脱敏作用以肺、鼻、眼及皮肤等组织部位最强，全力针对皮肤和粘膜；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从不良反应上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抗过敏药都有关于肝肾功能的限制，而刻免没有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。刻免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不干扰心脏传到功能、无增肥作用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 无肝脏代谢；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2.刻免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服用剂量小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（成人每次2.5mg-5mg，每日2次），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其他产品都是10mg；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从外观上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小胶囊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，工艺要求高，且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解决患者吞咽困难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的问题；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2.铝塑铝包装，防潮、防热、避光易存放。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12" descr="皮肤瘙痒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16601" y="4175107"/>
            <a:ext cx="1749171" cy="1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9794" y="6508372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副标题 4"/>
          <p:cNvSpPr>
            <a:spLocks noGrp="1"/>
          </p:cNvSpPr>
          <p:nvPr>
            <p:ph type="subTitle" idx="1"/>
          </p:nvPr>
        </p:nvSpPr>
        <p:spPr>
          <a:xfrm>
            <a:off x="2175830" y="1007687"/>
            <a:ext cx="7466849" cy="1655445"/>
          </a:xfrm>
        </p:spPr>
        <p:txBody>
          <a:bodyPr/>
          <a:lstStyle/>
          <a:p>
            <a:pPr algn="dist"/>
            <a:r>
              <a:rPr lang="zh-CN" altLang="en-US" sz="6600" b="1" i="1" dirty="0">
                <a:ln w="12700" cmpd="sng">
                  <a:solidFill>
                    <a:srgbClr val="E12A1D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直接喝的充足的</a:t>
            </a:r>
            <a:r>
              <a:rPr lang="en-US" altLang="zh-CN" sz="6600" b="1" i="1" dirty="0">
                <a:ln w="12700" cmpd="sng">
                  <a:solidFill>
                    <a:srgbClr val="E12A1D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VC</a:t>
            </a:r>
            <a:endParaRPr lang="en-US" altLang="zh-CN" sz="6600" b="1" i="1" dirty="0">
              <a:ln w="12700" cmpd="sng">
                <a:solidFill>
                  <a:srgbClr val="E12A1D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92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44" t="9160" r="26335" b="8291"/>
          <a:stretch>
            <a:fillRect/>
          </a:stretch>
        </p:blipFill>
        <p:spPr>
          <a:xfrm rot="900000">
            <a:off x="7289432" y="2431175"/>
            <a:ext cx="2089077" cy="3203367"/>
          </a:xfrm>
          <a:prstGeom prst="rect">
            <a:avLst/>
          </a:prstGeom>
        </p:spPr>
      </p:pic>
      <p:pic>
        <p:nvPicPr>
          <p:cNvPr id="2097193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410" t="9649" r="25012" b="11224"/>
          <a:stretch>
            <a:fillRect/>
          </a:stretch>
        </p:blipFill>
        <p:spPr>
          <a:xfrm rot="20940000">
            <a:off x="2810624" y="2637222"/>
            <a:ext cx="2189046" cy="2949667"/>
          </a:xfrm>
          <a:prstGeom prst="rect">
            <a:avLst/>
          </a:prstGeom>
        </p:spPr>
      </p:pic>
      <p:pic>
        <p:nvPicPr>
          <p:cNvPr id="8" name="内容占位符 8" descr="t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973" y="3245225"/>
            <a:ext cx="1649505" cy="111387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4947" y="6472972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6004288"/>
            <a:ext cx="11060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适应症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】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1.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增强机体抵抗力，用于预防和治疗各种急、慢性传染性疾病或其他疾病。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2.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用于病后恢复期，创伤愈合期及过敏性疾病的辅助治疗。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3.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用于预防和治疗坏血病。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11" descr="重点标记块左对齐"/>
          <p:cNvSpPr/>
          <p:nvPr/>
        </p:nvSpPr>
        <p:spPr>
          <a:xfrm>
            <a:off x="329453" y="118746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本占位符 5"/>
          <p:cNvSpPr txBox="1"/>
          <p:nvPr/>
        </p:nvSpPr>
        <p:spPr>
          <a:xfrm>
            <a:off x="497785" y="1528228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3" name="标题 1"/>
          <p:cNvSpPr txBox="1"/>
          <p:nvPr/>
        </p:nvSpPr>
        <p:spPr>
          <a:xfrm>
            <a:off x="-2853337" y="736837"/>
            <a:ext cx="96384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/>
              <a:t>香港联邦</a:t>
            </a:r>
            <a:r>
              <a:rPr lang="en-US" altLang="zh-CN" sz="3200" dirty="0"/>
              <a:t>VC</a:t>
            </a:r>
            <a:r>
              <a:rPr lang="zh-CN" altLang="en-US" sz="3200" dirty="0"/>
              <a:t>泡腾片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61950" y="1730217"/>
            <a:ext cx="7460876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含量高，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每片</a:t>
            </a:r>
            <a:r>
              <a:rPr kumimoji="0" lang="en-US" altLang="zh-CN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1000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毫克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补充充足量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VC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增强机体抵抗力，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预防和治疗各种急慢性传染性疾病；</a:t>
            </a:r>
            <a:endParaRPr kumimoji="0" lang="en-US" altLang="zh-CN" sz="16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绿色</a:t>
            </a:r>
            <a:r>
              <a:rPr kumimoji="0" lang="en-US" altLang="zh-CN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OTC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标识百搭产品，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欧盟认证、英国药典标准，</a:t>
            </a:r>
            <a:r>
              <a:rPr kumimoji="0" lang="zh-CN" altLang="en-US" sz="1600" b="0" i="0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香港原装进口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、品质保证；</a:t>
            </a:r>
            <a:endParaRPr lang="en-US" altLang="zh-CN" sz="1600" noProof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1600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同类产品辅料成分最少，更安全，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特别添加</a:t>
            </a: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β-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胡萝卜素，增强</a:t>
            </a: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VC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抗氧化；</a:t>
            </a:r>
            <a:endParaRPr lang="en-US" altLang="zh-CN" sz="16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>
              <a:spcBef>
                <a:spcPts val="1000"/>
              </a:spcBef>
              <a:buNone/>
              <a:defRPr/>
            </a:pP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、在保健品刷卡受限的情况下，联邦</a:t>
            </a: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VC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药准字，符合医保政策；</a:t>
            </a:r>
            <a:endParaRPr lang="en-US" altLang="zh-CN" sz="16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1000"/>
              </a:spcBef>
              <a:defRPr/>
            </a:pP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、口感酸甜原生态鲜橙味、黑加仑味两种口味，可广泛关联百搭感冒药、抗生素、妇科用药、抗过敏药、皮肤用药、儿童用药等一起联合用药；</a:t>
            </a:r>
            <a:endParaRPr lang="en-US" altLang="zh-CN" sz="16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1000"/>
              </a:spcBef>
              <a:defRPr/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VC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为水溶性维生素，泡腾片剂型服用</a:t>
            </a:r>
            <a:r>
              <a:rPr lang="zh-CN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吸收更充分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16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1000"/>
              </a:spcBef>
              <a:defRPr/>
            </a:pP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16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全家老少均可服用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，家中常备用药。成人一天一片，儿童一天半片，温水冰水</a:t>
            </a:r>
            <a:endParaRPr lang="en-US" altLang="zh-CN" sz="16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1000"/>
              </a:spcBef>
              <a:defRPr/>
            </a:pPr>
            <a:r>
              <a:rPr lang="en-US" altLang="zh-CN" sz="1600" noProof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noProof="1">
                <a:latin typeface="楷体" panose="02010609060101010101" pitchFamily="49" charset="-122"/>
                <a:ea typeface="楷体" panose="02010609060101010101" pitchFamily="49" charset="-122"/>
              </a:rPr>
              <a:t>均可。</a:t>
            </a:r>
            <a:endParaRPr lang="en-US" altLang="zh-CN" sz="16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一天一片联邦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VC,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增强免疫力、健康有活力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8957" y="2716306"/>
            <a:ext cx="2956816" cy="301214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453" y="6431858"/>
            <a:ext cx="7525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副标题 4"/>
          <p:cNvSpPr>
            <a:spLocks noGrp="1"/>
          </p:cNvSpPr>
          <p:nvPr>
            <p:ph type="subTitle" idx="1"/>
          </p:nvPr>
        </p:nvSpPr>
        <p:spPr>
          <a:xfrm>
            <a:off x="1932156" y="822343"/>
            <a:ext cx="7209790" cy="1655445"/>
          </a:xfrm>
        </p:spPr>
        <p:txBody>
          <a:bodyPr/>
          <a:lstStyle/>
          <a:p>
            <a:pPr algn="dist"/>
            <a:r>
              <a:rPr lang="zh-CN" altLang="en-US" sz="6000" b="1" i="1" dirty="0">
                <a:ln w="12700" cmpd="sng">
                  <a:solidFill>
                    <a:srgbClr val="E1A02C"/>
                  </a:solidFill>
                  <a:prstDash val="solid"/>
                </a:ln>
                <a:solidFill>
                  <a:srgbClr val="E7AC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可以擦的止痛药</a:t>
            </a:r>
            <a:endParaRPr lang="zh-CN" altLang="en-US" sz="6000" b="1" i="1" dirty="0">
              <a:ln w="12700" cmpd="sng">
                <a:solidFill>
                  <a:srgbClr val="E1A02C"/>
                </a:solidFill>
                <a:prstDash val="solid"/>
              </a:ln>
              <a:solidFill>
                <a:srgbClr val="E7AC2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73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0320" y="2015208"/>
            <a:ext cx="6503595" cy="3776813"/>
          </a:xfrm>
          <a:prstGeom prst="rect">
            <a:avLst/>
          </a:prstGeom>
        </p:spPr>
      </p:pic>
      <p:sp>
        <p:nvSpPr>
          <p:cNvPr id="1048725" name="文本框 99"/>
          <p:cNvSpPr txBox="1"/>
          <p:nvPr/>
        </p:nvSpPr>
        <p:spPr>
          <a:xfrm>
            <a:off x="68357" y="5940545"/>
            <a:ext cx="8367432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400" b="1" dirty="0">
                <a:ea typeface="宋体" panose="02010600030101010101" pitchFamily="2" charset="-122"/>
              </a:rPr>
              <a:t>【适应症】</a:t>
            </a:r>
            <a:r>
              <a:rPr lang="zh-CN" sz="1100" b="1" dirty="0">
                <a:ea typeface="宋体" panose="02010600030101010101" pitchFamily="2" charset="-122"/>
              </a:rPr>
              <a:t>用于缓解扭伤、挫伤、拉伤、劳损等引起的肌肉、筋膜炎，创伤性关节滑膜炎及韧带损伤等引起的局部肿胀和疼痛。</a:t>
            </a:r>
            <a:endParaRPr lang="zh-CN" altLang="en-US" sz="1100" b="1" dirty="0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688" y="6428148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2747" y="2646381"/>
            <a:ext cx="2118680" cy="1891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33" y="2759147"/>
            <a:ext cx="2003388" cy="1778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2" name="图片 8"/>
          <p:cNvPicPr>
            <a:picLocks noChangeAspect="1"/>
          </p:cNvPicPr>
          <p:nvPr/>
        </p:nvPicPr>
        <p:blipFill rotWithShape="1">
          <a:blip r:embed="rId3"/>
          <a:srcRect l="20690" t="22892" r="5861" b="10049"/>
          <a:stretch>
            <a:fillRect/>
          </a:stretch>
        </p:blipFill>
        <p:spPr>
          <a:xfrm>
            <a:off x="6595781" y="2510938"/>
            <a:ext cx="1794112" cy="2459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3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2890" y="2766129"/>
            <a:ext cx="1346560" cy="1821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727" name="文本框 10"/>
          <p:cNvSpPr txBox="1"/>
          <p:nvPr/>
        </p:nvSpPr>
        <p:spPr>
          <a:xfrm>
            <a:off x="565461" y="4696319"/>
            <a:ext cx="2225966" cy="103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肩颈疼痛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8" name="文本框 11"/>
          <p:cNvSpPr txBox="1"/>
          <p:nvPr/>
        </p:nvSpPr>
        <p:spPr>
          <a:xfrm>
            <a:off x="3515185" y="4696319"/>
            <a:ext cx="2225966" cy="103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腰背疼痛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9" name="文本框 12"/>
          <p:cNvSpPr txBox="1"/>
          <p:nvPr/>
        </p:nvSpPr>
        <p:spPr>
          <a:xfrm>
            <a:off x="6450850" y="4696319"/>
            <a:ext cx="2225966" cy="103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腿部疼痛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0" name="文本框 13"/>
          <p:cNvSpPr txBox="1"/>
          <p:nvPr/>
        </p:nvSpPr>
        <p:spPr>
          <a:xfrm>
            <a:off x="9013516" y="4696319"/>
            <a:ext cx="2225966" cy="103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关节疼痛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4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2769" y="1028517"/>
            <a:ext cx="9079118" cy="1467257"/>
          </a:xfrm>
          <a:prstGeom prst="rect">
            <a:avLst/>
          </a:prstGeom>
          <a:ln w="15875">
            <a:solidFill>
              <a:srgbClr val="E1AD38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42592" y="6461330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内容占位符 2"/>
          <p:cNvSpPr>
            <a:spLocks noGrp="1"/>
          </p:cNvSpPr>
          <p:nvPr>
            <p:ph idx="4294967295"/>
          </p:nvPr>
        </p:nvSpPr>
        <p:spPr>
          <a:xfrm>
            <a:off x="2062779" y="639035"/>
            <a:ext cx="9359228" cy="458897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600" b="1" dirty="0"/>
              <a:t>联邦正通高优势</a:t>
            </a:r>
            <a:endParaRPr lang="en-US" altLang="zh-CN" sz="2600" b="1" dirty="0"/>
          </a:p>
          <a:p>
            <a:pPr marL="0" indent="0">
              <a:buNone/>
            </a:pPr>
            <a:endParaRPr lang="zh-CN" altLang="en-US" sz="26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/>
              <a:t>四种功效成分协同止痛，</a:t>
            </a:r>
            <a:r>
              <a:rPr lang="zh-CN" altLang="en-US" dirty="0">
                <a:solidFill>
                  <a:srgbClr val="FF0000"/>
                </a:solidFill>
              </a:rPr>
              <a:t>止痛效果好</a:t>
            </a:r>
            <a:endParaRPr lang="zh-CN" altLang="en-US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/>
              <a:t>辅料采用按摩霜成分基质，</a:t>
            </a:r>
            <a:r>
              <a:rPr lang="zh-CN" altLang="en-US" dirty="0">
                <a:solidFill>
                  <a:srgbClr val="FF0000"/>
                </a:solidFill>
              </a:rPr>
              <a:t>可用于按摩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刮痧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推拿</a:t>
            </a:r>
            <a:r>
              <a:rPr lang="zh-CN" altLang="en-US" dirty="0"/>
              <a:t>，止痛效果佳</a:t>
            </a:r>
            <a:endParaRPr lang="zh-CN" altLang="en-US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促进血液循环</a:t>
            </a:r>
            <a:r>
              <a:rPr lang="zh-CN" altLang="en-US" dirty="0"/>
              <a:t>，提升局部温度，更适合关节疼痛的患者</a:t>
            </a:r>
            <a:endParaRPr lang="zh-CN" altLang="en-US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/>
              <a:t>经检测</a:t>
            </a:r>
            <a:r>
              <a:rPr lang="zh-CN" altLang="en-US" dirty="0">
                <a:sym typeface="+mn-ea"/>
              </a:rPr>
              <a:t>无毒性、局部刺激性和致敏性</a:t>
            </a:r>
            <a:r>
              <a:rPr lang="zh-CN" altLang="en-US" dirty="0"/>
              <a:t>，无激素成分，</a:t>
            </a:r>
            <a:r>
              <a:rPr lang="zh-CN" altLang="en-US" dirty="0">
                <a:solidFill>
                  <a:srgbClr val="FF0000"/>
                </a:solidFill>
              </a:rPr>
              <a:t>可长期使用</a:t>
            </a:r>
            <a:endParaRPr lang="zh-CN" altLang="en-US" dirty="0">
              <a:solidFill>
                <a:srgbClr val="FF0000"/>
              </a:solidFill>
            </a:endParaRPr>
          </a:p>
          <a:p>
            <a:pPr indent="-457200" algn="l">
              <a:lnSpc>
                <a:spcPct val="150000"/>
              </a:lnSpc>
              <a:buClrTx/>
              <a:buSzTx/>
              <a:buAutoNum type="arabicPeriod"/>
            </a:pPr>
            <a:r>
              <a:rPr lang="zh-CN" altLang="en-US" dirty="0">
                <a:sym typeface="+mn-ea"/>
              </a:rPr>
              <a:t>优质铝塑复合软管包装，反复挤压使用，不会管体破裂，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方便携带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 indent="-457200" algn="l">
              <a:lnSpc>
                <a:spcPct val="150000"/>
              </a:lnSpc>
              <a:buClrTx/>
              <a:buSzTx/>
              <a:buAutoNum type="arabicPeriod"/>
            </a:pPr>
            <a:r>
              <a:rPr lang="zh-CN" altLang="en-US" dirty="0">
                <a:sym typeface="+mn-ea"/>
              </a:rPr>
              <a:t>优质铝塑复合软管包装，开盖后无药物溢出，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不会造成浪费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097176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314" y="5178741"/>
            <a:ext cx="1099465" cy="1099465"/>
          </a:xfrm>
          <a:prstGeom prst="rect">
            <a:avLst/>
          </a:prstGeom>
        </p:spPr>
      </p:pic>
      <p:pic>
        <p:nvPicPr>
          <p:cNvPr id="2097177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688" y="5188915"/>
            <a:ext cx="1531471" cy="1014082"/>
          </a:xfrm>
          <a:prstGeom prst="rect">
            <a:avLst/>
          </a:prstGeom>
        </p:spPr>
      </p:pic>
      <p:pic>
        <p:nvPicPr>
          <p:cNvPr id="2097178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>
                  <a:alpha val="100000"/>
                </a:srgbClr>
              </a:clrFrom>
              <a:clrTo>
                <a:srgbClr val="FDFF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407" y="5072752"/>
            <a:ext cx="1721218" cy="1143001"/>
          </a:xfrm>
          <a:prstGeom prst="rect">
            <a:avLst/>
          </a:prstGeom>
        </p:spPr>
      </p:pic>
      <p:pic>
        <p:nvPicPr>
          <p:cNvPr id="2097179" name="图片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704" r="20185" b="37047"/>
          <a:stretch>
            <a:fillRect/>
          </a:stretch>
        </p:blipFill>
        <p:spPr>
          <a:xfrm>
            <a:off x="9703520" y="5072751"/>
            <a:ext cx="1339241" cy="10137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447" y="6464007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897353" y="1295973"/>
            <a:ext cx="5180897" cy="2999426"/>
          </a:xfrm>
        </p:spPr>
        <p:txBody>
          <a:bodyPr rtlCol="0"/>
          <a:lstStyle/>
          <a:p>
            <a:pPr marL="0" indent="0">
              <a:buNone/>
            </a:pPr>
            <a:r>
              <a:rPr lang="zh-CN" altLang="en-US" sz="2800" dirty="0"/>
              <a:t>联邦制药国际控股有限公司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1600" dirty="0"/>
              <a:t>United Laboratories International Holdings Limited</a:t>
            </a:r>
            <a:endParaRPr lang="zh-CN" altLang="en-US" sz="1600" dirty="0"/>
          </a:p>
          <a:p>
            <a:endParaRPr lang="en-US" altLang="zh-CN" dirty="0"/>
          </a:p>
          <a:p>
            <a:r>
              <a:rPr lang="zh-CN" altLang="en-US" dirty="0"/>
              <a:t>创始人：蔡金乐先生</a:t>
            </a:r>
            <a:endParaRPr lang="zh-CN" altLang="en-US" dirty="0"/>
          </a:p>
        </p:txBody>
      </p:sp>
      <p:sp>
        <p:nvSpPr>
          <p:cNvPr id="20" name="长方形 19" descr="重点标记块"/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111800" y="3802899"/>
            <a:ext cx="4648200" cy="985000"/>
          </a:xfrm>
        </p:spPr>
        <p:txBody>
          <a:bodyPr rtlCol="0"/>
          <a:lstStyle/>
          <a:p>
            <a:pPr rtl="0"/>
            <a:r>
              <a:rPr lang="zh-CN" altLang="en-US"/>
              <a:t>关于我们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7111800" y="4787900"/>
            <a:ext cx="4648200" cy="1162800"/>
          </a:xfrm>
        </p:spPr>
        <p:txBody>
          <a:bodyPr rtlCol="0"/>
          <a:lstStyle/>
          <a:p>
            <a:pPr rtl="0"/>
            <a:r>
              <a:rPr lang="en-US" altLang="zh-CN" sz="1700"/>
              <a:t>Lorem ipsum dolor sit amet, consectetur adipiscing elit.Etiam aliquet eu mi quis lacinia.Ut fermentum a magna ut.</a:t>
            </a:r>
            <a:endParaRPr lang="zh-CN" altLang="en-US" sz="17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pic>
        <p:nvPicPr>
          <p:cNvPr id="10" name="Picture 2" descr="http://i3.sinaimg.cn/cj/pc/2011-12-20/32/U2450P31T32D86244F1538DT20111220120816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2155"/>
          <a:stretch>
            <a:fillRect/>
          </a:stretch>
        </p:blipFill>
        <p:spPr>
          <a:xfrm>
            <a:off x="6096000" y="0"/>
            <a:ext cx="6096000" cy="6370638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7" y="2932906"/>
            <a:ext cx="552450" cy="504825"/>
          </a:xfrm>
          <a:prstGeom prst="rect">
            <a:avLst/>
          </a:prstGeom>
        </p:spPr>
      </p:pic>
      <p:sp>
        <p:nvSpPr>
          <p:cNvPr id="9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18587" y="6457883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6688" y="6428148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938716" y="1473249"/>
          <a:ext cx="10087871" cy="450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21"/>
                <a:gridCol w="2590990"/>
                <a:gridCol w="2926731"/>
                <a:gridCol w="2533329"/>
              </a:tblGrid>
              <a:tr h="43493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顾客诉求</a:t>
                      </a:r>
                      <a:endParaRPr lang="zh-CN" altLang="en-US" sz="22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建设语境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设置需求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推广方案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  <a:tr h="210181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购买膏药（替换）</a:t>
                      </a:r>
                      <a:endParaRPr lang="en-US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重点询问顾客发病时间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1.膏药贴剂引起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皮肤过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敏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（瘙痒，尤其是膏药边缘处）</a:t>
                      </a:r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                                 </a:t>
                      </a:r>
                      <a:endParaRPr 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2.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长时间及温度较热时贴膏药易引起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毛囊发炎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                   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3.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连续贴膏药，反复撕拉破坏皮肤表层，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影响药物吸收</a:t>
                      </a:r>
                      <a:endParaRPr lang="zh-CN" sz="1800" b="0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4.如果疼痛部位活动受限，贴膏药只能止痛，而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不能缓解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活动受限的状态</a:t>
                      </a:r>
                      <a:endParaRPr lang="en-US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1-正通高是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纯天然植物成分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可以擦的止痛药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，四种功效成分，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止痛效果好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；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                            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2-辅料为按摩霜基质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，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促进吸收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，可用于按摩及刮痧，作为润滑剂使用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；</a:t>
                      </a:r>
                      <a:endParaRPr lang="en-US" altLang="zh-CN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3-软管管体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方便携带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，且味道消散快</a:t>
                      </a:r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；</a:t>
                      </a:r>
                      <a:r>
                        <a:rPr 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                   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4-正通高可以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改善关节活动受限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患者的不适症状，</a:t>
                      </a:r>
                      <a:r>
                        <a:rPr lang="zh-CN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提高生活质量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。</a:t>
                      </a:r>
                      <a:endParaRPr lang="en-US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681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</a:t>
                      </a:r>
                      <a:r>
                        <a:rPr lang="zh-CN" sz="1800" b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购买膏药（关联）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如果疼痛处为关节，询问是否有影响肢体活动范围，如肩周炎患者，是否外展等动作受限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720764" y="72953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购买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膏药顾客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的推荐话术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6688" y="6428148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80634" y="1242807"/>
          <a:ext cx="10097719" cy="480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917"/>
                <a:gridCol w="2317442"/>
                <a:gridCol w="2474839"/>
                <a:gridCol w="3133521"/>
              </a:tblGrid>
              <a:tr h="4246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顾客诉求</a:t>
                      </a:r>
                      <a:endParaRPr lang="zh-CN" altLang="en-US" sz="22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建设语境</a:t>
                      </a:r>
                      <a:endParaRPr lang="zh-CN" altLang="en-US" sz="22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设置需求</a:t>
                      </a:r>
                      <a:endParaRPr lang="zh-CN" altLang="en-US" sz="22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2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推广方案</a:t>
                      </a:r>
                      <a:endParaRPr lang="zh-CN" altLang="en-US" sz="2200" b="1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  <a:tr h="2160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购买其他外用止</a:t>
                      </a: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痛药</a:t>
                      </a: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   </a:t>
                      </a:r>
                      <a:r>
                        <a:rPr 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（处方</a:t>
                      </a: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/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广告</a:t>
                      </a: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/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习惯）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询问：之前是否用过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1-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顾客反复用药说明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存在慢性疼痛</a:t>
                      </a:r>
                      <a:endParaRPr lang="zh-CN" altLang="en-US" sz="1800" b="0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zh-CN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2-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喜欢使用并不等于适应</a:t>
                      </a:r>
                      <a:endParaRPr lang="zh-CN" altLang="en-US" sz="1800" b="0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1-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正通高四种功效成分，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止痛效果好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（一般外用止痛药为单一成分）；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2-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正通高可以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促进血液循环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，使患处体感温度升高，利于疼痛症状的改善，尤其针对关节疼痛的患者；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3-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按摩霜基质辅料，使药物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停留更持久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；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4-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正通高可以促进乳酸消除，有效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缓解肌肉酸胀痛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的感觉；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199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  </a:t>
                      </a:r>
                      <a:r>
                        <a:rPr lang="zh-CN" sz="1800" b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购买风湿</a:t>
                      </a: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/</a:t>
                      </a:r>
                      <a:r>
                        <a:rPr lang="zh-CN" altLang="en-US" sz="1800" b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类风湿性关节炎类药</a:t>
                      </a:r>
                      <a:endParaRPr lang="zh-CN" altLang="en-US" sz="1800" b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）询问是否有影响肢体活动范围，如肩周炎患者，是否外展等活动受限；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）询问疼痛程度，发病时疼痛明显可关联外用止痛药；</a:t>
                      </a:r>
                      <a:endParaRPr lang="zh-CN" altLang="en-US" sz="1800" b="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温度对关节炎患者影响很大，提升关节炎温度有利于患者改善不适症状，用正通高可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减少发病次数，降低发病疼痛程度</a:t>
                      </a:r>
                      <a:endParaRPr lang="en-US" altLang="zh-CN" sz="1800" b="0" dirty="0">
                        <a:solidFill>
                          <a:srgbClr val="FF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53672" y="498431"/>
            <a:ext cx="867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购买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外用止痛药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关节炎类药顾客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的推荐话术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使用动态模糊的城市街道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6678706" y="61637"/>
            <a:ext cx="5448297" cy="6858000"/>
          </a:xfr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2175057"/>
            <a:ext cx="6221506" cy="3490637"/>
          </a:xfrm>
        </p:spPr>
        <p:txBody>
          <a:bodyPr rtlCol="0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联邦 </a:t>
            </a:r>
            <a:r>
              <a:rPr lang="en-US" altLang="zh-CN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&amp; </a:t>
            </a:r>
            <a:r>
              <a:rPr lang="zh-CN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太极 </a:t>
            </a:r>
            <a:endParaRPr lang="en-US" altLang="zh-CN" sz="4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400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同心同行合力共赢</a:t>
            </a:r>
            <a:endParaRPr lang="en-US" altLang="zh-CN" sz="4400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400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anose="020B0604020202020204" pitchFamily="34" charset="0"/>
              </a:rPr>
              <a:t>一起守护大众健康</a:t>
            </a:r>
            <a:endParaRPr lang="en-US" sz="4400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349"/>
            <a:ext cx="180022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5496" y="1224770"/>
            <a:ext cx="8140700" cy="2338388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645496" y="3819515"/>
            <a:ext cx="8140700" cy="2382838"/>
          </a:xfrm>
        </p:spPr>
        <p:txBody>
          <a:bodyPr/>
          <a:lstStyle/>
          <a:p>
            <a:pPr defTabSz="685800">
              <a:defRPr/>
            </a:pP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“祖国的富裕是每一位华侨魂牵梦绕的。所以，当自己有能力为祖国做点贡献的时候，‘爱我中华、报效祖国’，是我一切经营活动的根本。”</a:t>
            </a:r>
            <a:b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</a:b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“我们不是要分到份额，是要把外国人的产品赶出去。我们要以最好的产品，最好的服务，最便宜的价格把外国的产品赶出中国。”</a:t>
            </a:r>
            <a:br>
              <a:rPr sz="20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</a:br>
            <a:endParaRPr sz="2000" dirty="0">
              <a:sym typeface="微软雅黑" panose="020B0503020204020204" pitchFamily="34" charset="-122"/>
            </a:endParaRPr>
          </a:p>
        </p:txBody>
      </p:sp>
      <p:sp>
        <p:nvSpPr>
          <p:cNvPr id="5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432000" y="6458711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2911" r="2911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288000" y="3956595"/>
            <a:ext cx="5472000" cy="1529805"/>
          </a:xfrm>
        </p:spPr>
        <p:txBody>
          <a:bodyPr rtlCol="0"/>
          <a:lstStyle/>
          <a:p>
            <a:pPr marL="0" indent="0">
              <a:buNone/>
            </a:pPr>
            <a:r>
              <a:rPr lang="zh-CN" altLang="en-US" sz="2800" dirty="0"/>
              <a:t>在香港成功上市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dirty="0"/>
              <a:t>2007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日，联邦制药国际控股有限公司在香港成功上市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316006" y="6457883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拥有六家生产企业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32"/>
          </p:nvPr>
        </p:nvSpPr>
        <p:spPr>
          <a:xfrm>
            <a:off x="636487" y="1342656"/>
            <a:ext cx="11339513" cy="360000"/>
          </a:xfrm>
        </p:spPr>
        <p:txBody>
          <a:bodyPr rtlCol="0"/>
          <a:lstStyle/>
          <a:p>
            <a:r>
              <a:rPr lang="zh-CN" altLang="en-US" dirty="0"/>
              <a:t>完善的垂直一体化管理</a:t>
            </a:r>
            <a:endParaRPr lang="zh-CN" altLang="en-US" dirty="0"/>
          </a:p>
        </p:txBody>
      </p:sp>
      <p:cxnSp>
        <p:nvCxnSpPr>
          <p:cNvPr id="11" name="直接连接符​​(S) 10" descr="幻灯片分隔线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长方形 12" descr="重点标记栏右对齐&#10;"/>
          <p:cNvSpPr/>
          <p:nvPr/>
        </p:nvSpPr>
        <p:spPr>
          <a:xfrm>
            <a:off x="2643782" y="2005340"/>
            <a:ext cx="2422076" cy="1334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814112" y="2398936"/>
            <a:ext cx="5472000" cy="358775"/>
          </a:xfrm>
        </p:spPr>
        <p:txBody>
          <a:bodyPr rtlCol="0"/>
          <a:lstStyle/>
          <a:p>
            <a:r>
              <a:rPr lang="zh-CN" altLang="en-US" dirty="0"/>
              <a:t>六家生产企业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2814112" y="3060395"/>
            <a:ext cx="6079682" cy="2196041"/>
          </a:xfrm>
        </p:spPr>
        <p:txBody>
          <a:bodyPr rtlCol="0"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联邦制药厂有限公司（香港）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1990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kumimoji="1"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广东开平金亿胶囊厂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1"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珠海联邦制药股份有限公司</a:t>
            </a:r>
            <a:r>
              <a:rPr kumimoji="1"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kumimoji="1"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kumimoji="1"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1"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珠海联邦制药股份有限公司中山分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kumimoji="1"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1"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联邦制药（内蒙古）有限公司</a:t>
            </a:r>
            <a:r>
              <a:rPr kumimoji="1"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kumimoji="1"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kumimoji="1"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内蒙古联邦动保药品有限公司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9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24970" y="6466760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4740527" y="2176464"/>
            <a:ext cx="2697163" cy="2725737"/>
            <a:chOff x="22107485" y="1404218"/>
            <a:chExt cx="6120000" cy="61200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5983364" y="5435505"/>
              <a:ext cx="673597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95" name="组合 7"/>
            <p:cNvGrpSpPr/>
            <p:nvPr/>
          </p:nvGrpSpPr>
          <p:grpSpPr bwMode="auto">
            <a:xfrm>
              <a:off x="22107485" y="1404218"/>
              <a:ext cx="6120000" cy="6120000"/>
              <a:chOff x="1466361" y="1812715"/>
              <a:chExt cx="2149762" cy="226641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466361" y="1812715"/>
                <a:ext cx="2149762" cy="2266416"/>
              </a:xfrm>
              <a:prstGeom prst="ellipse">
                <a:avLst/>
              </a:prstGeom>
              <a:blipFill dpi="0" rotWithShape="1">
                <a:blip r:embed="rId1"/>
                <a:srcRect/>
                <a:stretch>
                  <a:fillRect l="-1000" t="-16000"/>
                </a:stretch>
              </a:blip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845954" y="2212670"/>
                <a:ext cx="1390576" cy="14665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pic>
            <p:nvPicPr>
              <p:cNvPr id="40000" name="Picture 2" descr="D:\联邦制药LOGO\标致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524" y="2743164"/>
                <a:ext cx="1367187" cy="40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组合 11"/>
          <p:cNvGrpSpPr/>
          <p:nvPr/>
        </p:nvGrpSpPr>
        <p:grpSpPr bwMode="auto">
          <a:xfrm>
            <a:off x="4016626" y="1173163"/>
            <a:ext cx="1333500" cy="1270000"/>
            <a:chOff x="2254926" y="863600"/>
            <a:chExt cx="1651074" cy="1620000"/>
          </a:xfrm>
        </p:grpSpPr>
        <p:sp>
          <p:nvSpPr>
            <p:cNvPr id="13" name="椭圆 12"/>
            <p:cNvSpPr/>
            <p:nvPr/>
          </p:nvSpPr>
          <p:spPr>
            <a:xfrm>
              <a:off x="2286375" y="863600"/>
              <a:ext cx="1619625" cy="16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180" noProof="1"/>
            </a:p>
          </p:txBody>
        </p:sp>
        <p:pic>
          <p:nvPicPr>
            <p:cNvPr id="39992" name="Picture 2" descr="http://www.tul.com.cn/upload/image/20171129/151194197715469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922" y="1106955"/>
              <a:ext cx="854799" cy="60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54926" y="1748524"/>
              <a:ext cx="1637316" cy="217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510" noProof="1"/>
                <a:t>口服抗菌药</a:t>
              </a:r>
              <a:endParaRPr lang="zh-CN" altLang="en-US" sz="510" noProof="1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6421690" y="1144588"/>
            <a:ext cx="1476375" cy="1046162"/>
            <a:chOff x="14592998" y="675627"/>
            <a:chExt cx="2617263" cy="2516529"/>
          </a:xfrm>
        </p:grpSpPr>
        <p:grpSp>
          <p:nvGrpSpPr>
            <p:cNvPr id="39987" name="组合 27"/>
            <p:cNvGrpSpPr/>
            <p:nvPr/>
          </p:nvGrpSpPr>
          <p:grpSpPr bwMode="auto">
            <a:xfrm>
              <a:off x="14592998" y="675627"/>
              <a:ext cx="2617263" cy="2516529"/>
              <a:chOff x="2269774" y="863599"/>
              <a:chExt cx="1638300" cy="174291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285628" y="863599"/>
                <a:ext cx="1576644" cy="17429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69774" y="1815722"/>
                <a:ext cx="1638300" cy="4153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糖尿病</a:t>
                </a:r>
                <a:br>
                  <a:rPr lang="en-US" altLang="zh-CN" sz="510" dirty="0"/>
                </a:br>
                <a:r>
                  <a:rPr lang="zh-CN" altLang="en-US" sz="510" noProof="1"/>
                  <a:t>用药</a:t>
                </a:r>
                <a:endParaRPr lang="zh-CN" altLang="en-US" sz="510" noProof="1"/>
              </a:p>
            </p:txBody>
          </p:sp>
        </p:grpSp>
        <p:pic>
          <p:nvPicPr>
            <p:cNvPr id="39988" name="Picture 8" descr="http://www.tul.com.cn/img/pic-3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8631" y="1035312"/>
              <a:ext cx="2484000" cy="116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3281615" y="2946401"/>
            <a:ext cx="1138237" cy="1179513"/>
            <a:chOff x="20068222" y="4247644"/>
            <a:chExt cx="2419147" cy="2342039"/>
          </a:xfrm>
        </p:grpSpPr>
        <p:grpSp>
          <p:nvGrpSpPr>
            <p:cNvPr id="39983" name="组合 53"/>
            <p:cNvGrpSpPr/>
            <p:nvPr/>
          </p:nvGrpSpPr>
          <p:grpSpPr bwMode="auto">
            <a:xfrm>
              <a:off x="20068222" y="4247644"/>
              <a:ext cx="2419147" cy="2342039"/>
              <a:chOff x="2265030" y="863600"/>
              <a:chExt cx="1741793" cy="16200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2284464" y="863600"/>
                <a:ext cx="1622759" cy="162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65030" y="1663789"/>
                <a:ext cx="1741793" cy="3423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注射用</a:t>
                </a:r>
                <a:br>
                  <a:rPr lang="en-US" altLang="zh-CN" sz="510" dirty="0"/>
                </a:br>
                <a:r>
                  <a:rPr lang="zh-CN" altLang="en-US" sz="510" noProof="1"/>
                  <a:t>抗菌药</a:t>
                </a:r>
                <a:endParaRPr lang="en-US" altLang="zh-CN" sz="510" noProof="1"/>
              </a:p>
            </p:txBody>
          </p:sp>
        </p:grpSp>
        <p:pic>
          <p:nvPicPr>
            <p:cNvPr id="39984" name="Picture 6" descr="http://www.tul.com.cn/upload/image/20171129/151194580610073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4638" y="4665504"/>
              <a:ext cx="1194492" cy="84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组合 65"/>
          <p:cNvGrpSpPr/>
          <p:nvPr/>
        </p:nvGrpSpPr>
        <p:grpSpPr bwMode="auto">
          <a:xfrm>
            <a:off x="7529764" y="2949575"/>
            <a:ext cx="1185862" cy="1035050"/>
            <a:chOff x="27844736" y="4779047"/>
            <a:chExt cx="2617263" cy="2517853"/>
          </a:xfrm>
        </p:grpSpPr>
        <p:grpSp>
          <p:nvGrpSpPr>
            <p:cNvPr id="39979" name="组合 59"/>
            <p:cNvGrpSpPr/>
            <p:nvPr/>
          </p:nvGrpSpPr>
          <p:grpSpPr bwMode="auto">
            <a:xfrm>
              <a:off x="27844736" y="4779047"/>
              <a:ext cx="2617263" cy="2517853"/>
              <a:chOff x="2269774" y="863599"/>
              <a:chExt cx="1638300" cy="1743831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285126" y="863599"/>
                <a:ext cx="1576893" cy="17438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69774" y="1818428"/>
                <a:ext cx="1638300" cy="4200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神经系统</a:t>
                </a:r>
                <a:br>
                  <a:rPr lang="en-US" altLang="zh-CN" sz="510" dirty="0"/>
                </a:br>
                <a:r>
                  <a:rPr lang="zh-CN" altLang="en-US" sz="510" noProof="1"/>
                  <a:t>用药</a:t>
                </a:r>
                <a:endParaRPr lang="zh-CN" altLang="en-US" sz="510" noProof="1"/>
              </a:p>
            </p:txBody>
          </p:sp>
        </p:grpSp>
        <p:pic>
          <p:nvPicPr>
            <p:cNvPr id="39980" name="Picture 14" descr="http://www.tul.com.cn/upload/image/20171129/151194397513370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" t="13544" r="6470" b="9433"/>
            <a:stretch>
              <a:fillRect/>
            </a:stretch>
          </p:blipFill>
          <p:spPr bwMode="auto">
            <a:xfrm>
              <a:off x="28408372" y="5126142"/>
              <a:ext cx="1439614" cy="97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4105526" y="4560889"/>
            <a:ext cx="1162050" cy="1163637"/>
            <a:chOff x="19658534" y="5868714"/>
            <a:chExt cx="2895108" cy="2339359"/>
          </a:xfrm>
        </p:grpSpPr>
        <p:grpSp>
          <p:nvGrpSpPr>
            <p:cNvPr id="39975" name="组合 60"/>
            <p:cNvGrpSpPr/>
            <p:nvPr/>
          </p:nvGrpSpPr>
          <p:grpSpPr bwMode="auto">
            <a:xfrm>
              <a:off x="19658534" y="5868714"/>
              <a:ext cx="2895108" cy="2339359"/>
              <a:chOff x="2244060" y="863600"/>
              <a:chExt cx="2084486" cy="1618146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2286776" y="863600"/>
                <a:ext cx="2041770" cy="161814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44060" y="1848175"/>
                <a:ext cx="1742767" cy="2375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抗乙肝药</a:t>
                </a:r>
                <a:endParaRPr lang="en-US" altLang="zh-CN" sz="510" noProof="1"/>
              </a:p>
            </p:txBody>
          </p:sp>
        </p:grpSp>
        <p:pic>
          <p:nvPicPr>
            <p:cNvPr id="39976" name="Picture 2" descr="http://www.tul.com.cn/upload/image/20171129/151193770012285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6" t="17949" r="3432" b="24809"/>
            <a:stretch>
              <a:fillRect/>
            </a:stretch>
          </p:blipFill>
          <p:spPr bwMode="auto">
            <a:xfrm>
              <a:off x="20090959" y="6485536"/>
              <a:ext cx="1554296" cy="70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2514851" y="1508126"/>
            <a:ext cx="1301750" cy="1171575"/>
            <a:chOff x="16346166" y="937082"/>
            <a:chExt cx="2293148" cy="2342040"/>
          </a:xfrm>
        </p:grpSpPr>
        <p:grpSp>
          <p:nvGrpSpPr>
            <p:cNvPr id="39971" name="组合 75"/>
            <p:cNvGrpSpPr/>
            <p:nvPr/>
          </p:nvGrpSpPr>
          <p:grpSpPr bwMode="auto">
            <a:xfrm>
              <a:off x="16346166" y="937082"/>
              <a:ext cx="2293148" cy="2342040"/>
              <a:chOff x="2254926" y="863600"/>
              <a:chExt cx="1651074" cy="16200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287142" y="863600"/>
                <a:ext cx="1618858" cy="162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54926" y="1746039"/>
                <a:ext cx="1636980" cy="2361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抗感冒止咳</a:t>
                </a:r>
                <a:endParaRPr lang="zh-CN" altLang="en-US" sz="510" noProof="1"/>
              </a:p>
            </p:txBody>
          </p:sp>
        </p:grpSp>
        <p:pic>
          <p:nvPicPr>
            <p:cNvPr id="39972" name="Picture 4" descr="http://www.tul.com.cn/upload/image/20171129/1511937430155516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6" r="20709"/>
            <a:stretch>
              <a:fillRect/>
            </a:stretch>
          </p:blipFill>
          <p:spPr bwMode="auto">
            <a:xfrm>
              <a:off x="16994238" y="1112822"/>
              <a:ext cx="989200" cy="1155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组合 55"/>
          <p:cNvGrpSpPr/>
          <p:nvPr/>
        </p:nvGrpSpPr>
        <p:grpSpPr bwMode="auto">
          <a:xfrm>
            <a:off x="1706814" y="2870200"/>
            <a:ext cx="1243012" cy="1157288"/>
            <a:chOff x="13974913" y="3195082"/>
            <a:chExt cx="2293148" cy="2342040"/>
          </a:xfrm>
        </p:grpSpPr>
        <p:grpSp>
          <p:nvGrpSpPr>
            <p:cNvPr id="39967" name="组合 79"/>
            <p:cNvGrpSpPr/>
            <p:nvPr/>
          </p:nvGrpSpPr>
          <p:grpSpPr bwMode="auto">
            <a:xfrm>
              <a:off x="13974913" y="3195082"/>
              <a:ext cx="2293148" cy="2342040"/>
              <a:chOff x="2254926" y="863600"/>
              <a:chExt cx="1651074" cy="1620000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2286555" y="863600"/>
                <a:ext cx="1619445" cy="162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54926" y="1748044"/>
                <a:ext cx="1638422" cy="239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抗病毒药</a:t>
                </a:r>
                <a:endParaRPr lang="en-US" altLang="zh-CN" sz="510" noProof="1"/>
              </a:p>
            </p:txBody>
          </p:sp>
        </p:grpSp>
        <p:pic>
          <p:nvPicPr>
            <p:cNvPr id="39968" name="Picture 6" descr="http://www.tul.com.cn/upload/image/20171129/151193590438565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6" t="24469" r="17480" b="16286"/>
            <a:stretch>
              <a:fillRect/>
            </a:stretch>
          </p:blipFill>
          <p:spPr bwMode="auto">
            <a:xfrm>
              <a:off x="14458000" y="3580510"/>
              <a:ext cx="1370132" cy="90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组合 92"/>
          <p:cNvGrpSpPr/>
          <p:nvPr/>
        </p:nvGrpSpPr>
        <p:grpSpPr bwMode="auto">
          <a:xfrm>
            <a:off x="2316415" y="4394201"/>
            <a:ext cx="1290637" cy="1177925"/>
            <a:chOff x="16418174" y="5580682"/>
            <a:chExt cx="2293148" cy="2339470"/>
          </a:xfrm>
        </p:grpSpPr>
        <p:grpSp>
          <p:nvGrpSpPr>
            <p:cNvPr id="39963" name="组合 83"/>
            <p:cNvGrpSpPr/>
            <p:nvPr/>
          </p:nvGrpSpPr>
          <p:grpSpPr bwMode="auto">
            <a:xfrm>
              <a:off x="16418174" y="5580682"/>
              <a:ext cx="2293148" cy="2339470"/>
              <a:chOff x="2254926" y="863600"/>
              <a:chExt cx="1651074" cy="1618222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2287419" y="863600"/>
                <a:ext cx="1618581" cy="16182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54926" y="1746862"/>
                <a:ext cx="1636859" cy="234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眼科用药</a:t>
                </a:r>
                <a:endParaRPr lang="en-US" altLang="zh-CN" sz="510" noProof="1"/>
              </a:p>
            </p:txBody>
          </p:sp>
        </p:grpSp>
        <p:pic>
          <p:nvPicPr>
            <p:cNvPr id="39964" name="Picture 8" descr="http://www.tul.com.cn/upload/image/20171129/151194493210073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9744" y="5940390"/>
              <a:ext cx="1213166" cy="91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31"/>
          <p:cNvGrpSpPr/>
          <p:nvPr/>
        </p:nvGrpSpPr>
        <p:grpSpPr bwMode="auto">
          <a:xfrm>
            <a:off x="8306051" y="1749425"/>
            <a:ext cx="1231900" cy="914400"/>
            <a:chOff x="33200714" y="1465173"/>
            <a:chExt cx="2617263" cy="2520279"/>
          </a:xfrm>
        </p:grpSpPr>
        <p:grpSp>
          <p:nvGrpSpPr>
            <p:cNvPr id="39959" name="组合 88"/>
            <p:cNvGrpSpPr/>
            <p:nvPr/>
          </p:nvGrpSpPr>
          <p:grpSpPr bwMode="auto">
            <a:xfrm>
              <a:off x="33200714" y="1465173"/>
              <a:ext cx="2617263" cy="2520279"/>
              <a:chOff x="2269774" y="863599"/>
              <a:chExt cx="1638300" cy="1745511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2286664" y="863599"/>
                <a:ext cx="1574964" cy="17455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269774" y="1960604"/>
                <a:ext cx="1638300" cy="3260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心血管用药</a:t>
                </a:r>
                <a:endParaRPr lang="en-US" altLang="zh-CN" sz="510" noProof="1"/>
              </a:p>
            </p:txBody>
          </p:sp>
        </p:grpSp>
        <p:pic>
          <p:nvPicPr>
            <p:cNvPr id="39960" name="Picture 10" descr="http://www.tul.com.cn/upload/image/20171129/151194485280280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6" t="7053" r="9114" b="7053"/>
            <a:stretch>
              <a:fillRect/>
            </a:stretch>
          </p:blipFill>
          <p:spPr bwMode="auto">
            <a:xfrm>
              <a:off x="33849622" y="1841005"/>
              <a:ext cx="1319446" cy="94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 bwMode="auto">
          <a:xfrm>
            <a:off x="6872539" y="4764089"/>
            <a:ext cx="1257300" cy="1049337"/>
            <a:chOff x="28515518" y="5868714"/>
            <a:chExt cx="2617262" cy="2519101"/>
          </a:xfrm>
        </p:grpSpPr>
        <p:grpSp>
          <p:nvGrpSpPr>
            <p:cNvPr id="39955" name="组合 70"/>
            <p:cNvGrpSpPr/>
            <p:nvPr/>
          </p:nvGrpSpPr>
          <p:grpSpPr bwMode="auto">
            <a:xfrm>
              <a:off x="28515518" y="5868714"/>
              <a:ext cx="2617262" cy="2519101"/>
              <a:chOff x="2269775" y="863599"/>
              <a:chExt cx="1638300" cy="1744695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2286323" y="863599"/>
                <a:ext cx="1576243" cy="17446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69775" y="1911471"/>
                <a:ext cx="1638300" cy="2840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皮肤外用药</a:t>
                </a:r>
                <a:endParaRPr lang="en-US" altLang="zh-CN" sz="510" noProof="1"/>
              </a:p>
            </p:txBody>
          </p:sp>
        </p:grpSp>
        <p:pic>
          <p:nvPicPr>
            <p:cNvPr id="39956" name="Picture 16" descr="D:\2015年计划\正通高-40g改造\新包装\正通高（40）大图-2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550" y="6253727"/>
              <a:ext cx="2169242" cy="98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/>
          <p:nvPr/>
        </p:nvGrpSpPr>
        <p:grpSpPr bwMode="auto">
          <a:xfrm>
            <a:off x="8361614" y="4000500"/>
            <a:ext cx="1206500" cy="1085850"/>
            <a:chOff x="33370925" y="5435600"/>
            <a:chExt cx="2617263" cy="2521350"/>
          </a:xfrm>
        </p:grpSpPr>
        <p:grpSp>
          <p:nvGrpSpPr>
            <p:cNvPr id="39951" name="组合 94"/>
            <p:cNvGrpSpPr/>
            <p:nvPr/>
          </p:nvGrpSpPr>
          <p:grpSpPr bwMode="auto">
            <a:xfrm>
              <a:off x="33370925" y="5435600"/>
              <a:ext cx="2617263" cy="2521350"/>
              <a:chOff x="2252409" y="863599"/>
              <a:chExt cx="1638300" cy="1746253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286900" y="863599"/>
                <a:ext cx="1577942" cy="174625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180" noProof="1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2409" y="1969049"/>
                <a:ext cx="1638300" cy="2747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510" noProof="1"/>
                  <a:t>维生素类</a:t>
                </a:r>
                <a:endParaRPr lang="en-US" altLang="zh-CN" sz="510" noProof="1"/>
              </a:p>
            </p:txBody>
          </p:sp>
        </p:grpSp>
        <p:pic>
          <p:nvPicPr>
            <p:cNvPr id="39952" name="Picture 12" descr="http://www.tul.com.cn/upload/image/20171129/151194474541882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2" r="17484"/>
            <a:stretch>
              <a:fillRect/>
            </a:stretch>
          </p:blipFill>
          <p:spPr bwMode="auto">
            <a:xfrm>
              <a:off x="34245425" y="5812700"/>
              <a:ext cx="1121395" cy="1264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65" name="文本框 64"/>
          <p:cNvSpPr txBox="1"/>
          <p:nvPr/>
        </p:nvSpPr>
        <p:spPr>
          <a:xfrm>
            <a:off x="297554" y="6438127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 descr="在笔记本前，面带微笑的女士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129554" y="4142423"/>
            <a:ext cx="3146612" cy="1100565"/>
          </a:xfrm>
        </p:spPr>
        <p:txBody>
          <a:bodyPr rtlCol="0"/>
          <a:lstStyle/>
          <a:p>
            <a:r>
              <a:rPr lang="zh-CN" altLang="en-US" dirty="0"/>
              <a:t>“联邦 </a:t>
            </a:r>
            <a:r>
              <a:rPr lang="en-US" altLang="zh-CN" dirty="0"/>
              <a:t>&amp; </a:t>
            </a:r>
            <a:r>
              <a:rPr lang="zh-CN" altLang="en-US" dirty="0"/>
              <a:t>太极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 txBox="1"/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1700" y="3191608"/>
            <a:ext cx="4902200" cy="923018"/>
          </a:xfrm>
        </p:spPr>
        <p:txBody>
          <a:bodyPr/>
          <a:lstStyle/>
          <a:p>
            <a:r>
              <a:rPr lang="zh-CN" altLang="en-US" sz="3600" dirty="0"/>
              <a:t>战略合作品种介绍</a:t>
            </a:r>
            <a:endParaRPr lang="zh-CN" altLang="en-US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510988" y="6506135"/>
            <a:ext cx="6113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2939" y="1905483"/>
            <a:ext cx="5706121" cy="4053392"/>
          </a:xfrm>
          <a:prstGeom prst="rect">
            <a:avLst/>
          </a:prstGeom>
        </p:spPr>
      </p:pic>
      <p:sp>
        <p:nvSpPr>
          <p:cNvPr id="27" name="标题 3"/>
          <p:cNvSpPr>
            <a:spLocks noGrp="1"/>
          </p:cNvSpPr>
          <p:nvPr>
            <p:ph type="ctrTitle"/>
          </p:nvPr>
        </p:nvSpPr>
        <p:spPr>
          <a:xfrm>
            <a:off x="1192305" y="899125"/>
            <a:ext cx="9144000" cy="839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4800" i="1" dirty="0">
                <a:solidFill>
                  <a:srgbClr val="4713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抗敏感菌感染的一线用药</a:t>
            </a:r>
            <a:endParaRPr lang="zh-CN" altLang="en-US" sz="4800" i="1" dirty="0">
              <a:solidFill>
                <a:srgbClr val="4713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04" y="1920679"/>
            <a:ext cx="977155" cy="7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05653" y="6481937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联邦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&amp;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太极 一起守护大众健康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746" y="5743352"/>
            <a:ext cx="8352865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适应症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适用于上呼吸道感染（</a:t>
            </a:r>
            <a:r>
              <a:rPr kumimoji="0" lang="en-US" altLang="zh-CN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中耳炎、鼻窦炎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咽炎、扁桃体炎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），下呼吸道感染（</a:t>
            </a:r>
            <a:r>
              <a:rPr kumimoji="0" lang="en-US" altLang="zh-CN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急性支气管炎、肺炎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、皮肤和皮肤软组织感染（毛囊炎），泌尿生殖系统感染（</a:t>
            </a:r>
            <a:r>
              <a:rPr kumimoji="0" lang="en-US" altLang="zh-CN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尿道炎、膀胱炎</a:t>
            </a:r>
            <a:r>
              <a:rPr kumimoji="0" lang="zh-CN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子宫内膜炎、卵巢炎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）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91587"/>
</p:tagLst>
</file>

<file path=ppt/tags/tag16.xml><?xml version="1.0" encoding="utf-8"?>
<p:tagLst xmlns:p="http://schemas.openxmlformats.org/presentationml/2006/main">
  <p:tag name="KSO_WM_UNIT_TABLE_BEAUTIFY" val="smartTable{2404e32c-7261-457c-bcb0-b32ff8abcd44}"/>
</p:tagLst>
</file>

<file path=ppt/tags/tag17.xml><?xml version="1.0" encoding="utf-8"?>
<p:tagLst xmlns:p="http://schemas.openxmlformats.org/presentationml/2006/main">
  <p:tag name="KSO_WM_UNIT_TABLE_BEAUTIFY" val="smartTable{d7cb2a42-a45f-43ce-b9ed-07617925b47b}"/>
</p:tagLst>
</file>

<file path=ppt/tags/tag18.xml><?xml version="1.0" encoding="utf-8"?>
<p:tagLst xmlns:p="http://schemas.openxmlformats.org/presentationml/2006/main">
  <p:tag name="KSO_WM_UNIT_TABLE_BEAUTIFY" val="smartTable{bb14f88a-b9e8-498d-904d-b6e201b6918f}"/>
</p:tagLst>
</file>

<file path=ppt/tags/tag19.xml><?xml version="1.0" encoding="utf-8"?>
<p:tagLst xmlns:p="http://schemas.openxmlformats.org/presentationml/2006/main">
  <p:tag name="KSO_WM_UNIT_TABLE_BEAUTIFY" val="smartTable{001acad6-45f1-4e08-9e53-bd5757b2da4e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ABLE_BEAUTIFY" val="smartTable{76c75d74-477f-432e-8c3a-33957ea4df5a}"/>
  <p:tag name="TABLE_ENDDRAG_ORIGIN_RECT" val="760*398"/>
  <p:tag name="TABLE_ENDDRAG_RECT" val="61*97*760*398"/>
</p:tagLst>
</file>

<file path=ppt/tags/tag21.xml><?xml version="1.0" encoding="utf-8"?>
<p:tagLst xmlns:p="http://schemas.openxmlformats.org/presentationml/2006/main">
  <p:tag name="KSO_WM_UNIT_TABLE_BEAUTIFY" val="smartTable{76c75d74-477f-432e-8c3a-33957ea4df5a}"/>
  <p:tag name="TABLE_ENDDRAG_ORIGIN_RECT" val="839*383"/>
  <p:tag name="TABLE_ENDDRAG_RECT" val="66*78*839*38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6471</Words>
  <Application>WPS 演示</Application>
  <PresentationFormat>宽屏</PresentationFormat>
  <Paragraphs>652</Paragraphs>
  <Slides>32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宋体</vt:lpstr>
      <vt:lpstr>Wingdings</vt:lpstr>
      <vt:lpstr>Microsoft YaHei UI</vt:lpstr>
      <vt:lpstr>楷体</vt:lpstr>
      <vt:lpstr>Times New Roman</vt:lpstr>
      <vt:lpstr>微软雅黑</vt:lpstr>
      <vt:lpstr>Candara</vt:lpstr>
      <vt:lpstr>Arial Unicode MS</vt:lpstr>
      <vt:lpstr>Calibri</vt:lpstr>
      <vt:lpstr>等线</vt:lpstr>
      <vt:lpstr>微软雅黑 Light</vt:lpstr>
      <vt:lpstr>黑体</vt:lpstr>
      <vt:lpstr>Calibri</vt:lpstr>
      <vt:lpstr>Symbol</vt:lpstr>
      <vt:lpstr>Wingdings</vt:lpstr>
      <vt:lpstr>华文楷体</vt:lpstr>
      <vt:lpstr>Office 主题</vt:lpstr>
      <vt:lpstr>主题1</vt:lpstr>
      <vt:lpstr>战略合作产品发布会</vt:lpstr>
      <vt:lpstr>企业简介</vt:lpstr>
      <vt:lpstr>关于我们</vt:lpstr>
      <vt:lpstr>  “祖国的富裕是每一位华侨魂牵梦绕的。所以，当自己有能力为祖国做点贡献的时候，‘爱我中华、报效祖国’，是我一切经营活动的根本。”   “我们不是要分到份额，是要把外国人的产品赶出去。我们要以最好的产品，最好的服务，最便宜的价格把外国的产品赶出中国。” </vt:lpstr>
      <vt:lpstr>PowerPoint 演示文稿</vt:lpstr>
      <vt:lpstr>拥有六家生产企业</vt:lpstr>
      <vt:lpstr>PowerPoint 演示文稿</vt:lpstr>
      <vt:lpstr>战略合作品种介绍</vt:lpstr>
      <vt:lpstr>抗敏感菌感染的一线用药</vt:lpstr>
      <vt:lpstr>优 势 分 享：</vt:lpstr>
      <vt:lpstr>PowerPoint 演示文稿</vt:lpstr>
      <vt:lpstr>联邦阿莫仙的 优选顾客及推广方案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阿奇霉素独特的“特洛伊木马”现象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LIO-AN00</dc:creator>
  <cp:lastModifiedBy>王娜</cp:lastModifiedBy>
  <cp:revision>4</cp:revision>
  <dcterms:created xsi:type="dcterms:W3CDTF">2022-03-10T19:31:00Z</dcterms:created>
  <dcterms:modified xsi:type="dcterms:W3CDTF">2022-04-22T09:58:00Z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57A0330D576F40948A221512E34B237A</vt:lpwstr>
  </property>
</Properties>
</file>