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346" r:id="rId3"/>
    <p:sldId id="734" r:id="rId5"/>
    <p:sldId id="703" r:id="rId6"/>
    <p:sldId id="733" r:id="rId7"/>
    <p:sldId id="704" r:id="rId8"/>
    <p:sldId id="735" r:id="rId9"/>
    <p:sldId id="736" r:id="rId10"/>
    <p:sldId id="743" r:id="rId11"/>
    <p:sldId id="716" r:id="rId12"/>
    <p:sldId id="678" r:id="rId13"/>
  </p:sldIdLst>
  <p:sldSz cx="12192000" cy="6858000"/>
  <p:notesSz cx="7103745" cy="1023429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E75BA"/>
    <a:srgbClr val="DEDEE1"/>
    <a:srgbClr val="5A5C68"/>
    <a:srgbClr val="BFBFBF"/>
    <a:srgbClr val="990000"/>
    <a:srgbClr val="777777"/>
    <a:srgbClr val="FF9900"/>
    <a:srgbClr val="8E7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245" autoAdjust="0"/>
  </p:normalViewPr>
  <p:slideViewPr>
    <p:cSldViewPr snapToGrid="0">
      <p:cViewPr>
        <p:scale>
          <a:sx n="75" d="100"/>
          <a:sy n="75" d="100"/>
        </p:scale>
        <p:origin x="-1062" y="-34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7C033ED-7FF5-43C5-B63E-180CEB8F6173}" type="datetimeFigureOut">
              <a:rPr lang="zh-CN" altLang="en-US"/>
            </a:fld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1C2020F-0614-4C0B-89A3-991D0198A1E7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1433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9075" tIns="49538" rIns="99075" bIns="49538"/>
          <a:lstStyle/>
          <a:p>
            <a:pPr eaLnBrk="1" hangingPunct="1"/>
            <a:endParaRPr lang="zh-CN" altLang="en-US" smtClean="0"/>
          </a:p>
        </p:txBody>
      </p:sp>
      <p:sp>
        <p:nvSpPr>
          <p:cNvPr id="14339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 defTabSz="990600"/>
            <a:fld id="{8C2E33A0-2549-45E7-8810-7CEFC86CF85D}" type="slidenum">
              <a:rPr lang="zh-CN" altLang="en-US" sz="1300" b="0">
                <a:latin typeface="Calibri" panose="020F0502020204030204" pitchFamily="34" charset="0"/>
              </a:rPr>
            </a:fld>
            <a:endParaRPr lang="en-US" altLang="zh-CN" sz="13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9075" tIns="49538" rIns="99075" bIns="49538"/>
          <a:lstStyle/>
          <a:p>
            <a:pPr eaLnBrk="1" hangingPunct="1"/>
            <a:r>
              <a:rPr lang="zh-CN" altLang="en-US" smtClean="0"/>
              <a:t>不足之处，敬请批评指正。</a:t>
            </a:r>
            <a:endParaRPr lang="zh-CN" altLang="en-US" smtClean="0"/>
          </a:p>
        </p:txBody>
      </p:sp>
      <p:sp>
        <p:nvSpPr>
          <p:cNvPr id="41987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 defTabSz="990600"/>
            <a:fld id="{64E8DADB-3A53-44B8-9542-8A8E1EA68C2D}" type="slidenum">
              <a:rPr lang="zh-CN" altLang="en-US" sz="1300" b="0">
                <a:latin typeface="Calibri" panose="020F0502020204030204" pitchFamily="34" charset="0"/>
              </a:rPr>
            </a:fld>
            <a:endParaRPr lang="en-US" altLang="zh-CN" sz="13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F46C-A550-499E-9B0D-EE15084929C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15E6A-2EF5-4F06-A2C8-DCF688D5DA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66282-6301-475D-B8F6-A8C6F505401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77F5-B628-4B73-90FF-5A27C21BAC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E06B3-8BF2-4B94-B76A-DBA27CE2E1C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8471-1DDB-4223-8FAD-2CADF73F96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C602-24B9-4035-9B67-B8730FDFC57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E839-1DEC-4CF2-B715-2A6E609025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9E28F-6A06-42E4-B155-2BFE7D0828F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F9A2D-101F-4100-A422-B610D3972B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AE444-DF0E-491A-A820-21614764727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0CBD8-7E92-4F73-A538-DE33CA5AFB5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2CB3-0AF9-4336-99C9-B02AD871E5A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C11A-7D6F-45DD-B7B6-863801647D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BB0B-A526-4AC4-847B-6624E30CDA3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D989-EF17-4DFB-9D2C-6F8BC634C16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C00F-A01E-453A-AF38-0545746F061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D281-5BAB-4B74-AB93-D09FB44D89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0D8E-9BA1-4EED-B715-9A270D1D86F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21B6-0FF9-4B29-96BB-E6F5EC8D005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F59866-83D3-477F-9DCC-F73E254AC7C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A78B1CE-D9D0-4B45-A23D-A770619A6C7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0" y="0"/>
            <a:ext cx="12192000" cy="4564063"/>
            <a:chOff x="-28000" y="920"/>
            <a:chExt cx="12858750" cy="4813769"/>
          </a:xfrm>
        </p:grpSpPr>
        <p:grpSp>
          <p:nvGrpSpPr>
            <p:cNvPr id="13326" name="Rectangle 2"/>
            <p:cNvGrpSpPr/>
            <p:nvPr/>
          </p:nvGrpSpPr>
          <p:grpSpPr bwMode="auto">
            <a:xfrm>
              <a:off x="-5521" y="-6765"/>
              <a:ext cx="12844272" cy="4828502"/>
              <a:chOff x="-6096" y="-6096"/>
              <a:chExt cx="12844272" cy="4828032"/>
            </a:xfrm>
          </p:grpSpPr>
          <p:pic>
            <p:nvPicPr>
              <p:cNvPr id="13328" name="Rectangle 2"/>
              <p:cNvPicPr>
                <a:picLocks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-6096" y="-6096"/>
                <a:ext cx="12844272" cy="482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9" name="Text Box 5"/>
              <p:cNvSpPr txBox="1">
                <a:spLocks noChangeArrowheads="1"/>
              </p:cNvSpPr>
              <p:nvPr/>
            </p:nvSpPr>
            <p:spPr bwMode="auto">
              <a:xfrm>
                <a:off x="-575" y="1588"/>
                <a:ext cx="12830750" cy="48123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86694" tIns="43347" rIns="86694" bIns="43347" anchor="ctr"/>
              <a:lstStyle/>
              <a:p>
                <a:pPr defTabSz="866775"/>
                <a:endParaRPr lang="zh-CN" altLang="en-US" sz="2500" b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327" name="Rectangle 3"/>
            <p:cNvSpPr>
              <a:spLocks noChangeArrowheads="1"/>
            </p:cNvSpPr>
            <p:nvPr/>
          </p:nvSpPr>
          <p:spPr bwMode="auto">
            <a:xfrm>
              <a:off x="-28000" y="920"/>
              <a:ext cx="12858750" cy="4813769"/>
            </a:xfrm>
            <a:prstGeom prst="rect">
              <a:avLst/>
            </a:prstGeom>
            <a:solidFill>
              <a:srgbClr val="0F6FC6">
                <a:alpha val="89803"/>
              </a:srgbClr>
            </a:solidFill>
            <a:ln w="9525">
              <a:noFill/>
              <a:miter lim="800000"/>
            </a:ln>
          </p:spPr>
          <p:txBody>
            <a:bodyPr wrap="none" lIns="86694" tIns="43347" rIns="86694" bIns="43347" anchor="ctr"/>
            <a:lstStyle/>
            <a:p>
              <a:pPr defTabSz="866775"/>
              <a:endParaRPr lang="zh-CN" altLang="en-US" sz="2500" b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PA_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9525" y="4318000"/>
            <a:ext cx="2979738" cy="246063"/>
          </a:xfrm>
          <a:prstGeom prst="rect">
            <a:avLst/>
          </a:prstGeom>
          <a:solidFill>
            <a:srgbClr val="0F6FC6"/>
          </a:solidFill>
          <a:ln w="9525">
            <a:noFill/>
            <a:miter lim="800000"/>
          </a:ln>
        </p:spPr>
        <p:txBody>
          <a:bodyPr lIns="91394" tIns="45697" rIns="91394" bIns="45697" anchor="ctr"/>
          <a:lstStyle/>
          <a:p>
            <a:pPr algn="ctr" defTabSz="866775">
              <a:buFont typeface="Arial" panose="020B0604020202020204" pitchFamily="34" charset="0"/>
              <a:buNone/>
            </a:pPr>
            <a:endParaRPr lang="zh-CN" altLang="zh-CN" sz="1700" b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PA_矩形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60688" y="4343400"/>
            <a:ext cx="9231312" cy="246063"/>
          </a:xfrm>
          <a:prstGeom prst="rect">
            <a:avLst/>
          </a:prstGeom>
          <a:solidFill>
            <a:srgbClr val="E89E00"/>
          </a:solidFill>
          <a:ln w="9525">
            <a:noFill/>
            <a:miter lim="800000"/>
          </a:ln>
        </p:spPr>
        <p:txBody>
          <a:bodyPr lIns="91394" tIns="45697" rIns="91394" bIns="45697" anchor="ctr"/>
          <a:lstStyle/>
          <a:p>
            <a:pPr algn="ctr" defTabSz="866775">
              <a:buFont typeface="Arial" panose="020B0604020202020204" pitchFamily="34" charset="0"/>
              <a:buNone/>
            </a:pPr>
            <a:endParaRPr lang="zh-CN" altLang="zh-CN" sz="1700" b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PA_矩形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47925" y="2371090"/>
            <a:ext cx="7940675" cy="148653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</a:ln>
        </p:spPr>
        <p:txBody>
          <a:bodyPr lIns="86694" tIns="43347" rIns="86694" bIns="43347" anchor="ctr"/>
          <a:lstStyle/>
          <a:p>
            <a:pPr algn="ctr" defTabSz="866775"/>
            <a:endParaRPr lang="zh-CN" altLang="en-US" sz="17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7" name="PA_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9385" y="2660650"/>
            <a:ext cx="7282815" cy="870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6694" tIns="43347" rIns="86694" bIns="43347">
            <a:spAutoFit/>
          </a:bodyPr>
          <a:lstStyle/>
          <a:p>
            <a:pPr algn="ctr" defTabSz="866775"/>
            <a:r>
              <a:rPr lang="en-US" altLang="zh-CN" sz="5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5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月店长会</a:t>
            </a:r>
            <a:r>
              <a:rPr lang="zh-CN" altLang="en-US" sz="5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质量管理培训</a:t>
            </a:r>
            <a:endParaRPr lang="en-US" altLang="zh-CN" sz="5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PA_椭圆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V="1">
            <a:off x="4332288" y="736600"/>
            <a:ext cx="420687" cy="420688"/>
          </a:xfrm>
          <a:prstGeom prst="ellipse">
            <a:avLst/>
          </a:prstGeom>
          <a:solidFill>
            <a:srgbClr val="FFBC54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64999" sy="64999" algn="ctr" rotWithShape="0">
              <a:srgbClr val="000000">
                <a:alpha val="89000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PA_椭圆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18375" y="915988"/>
            <a:ext cx="504825" cy="506412"/>
          </a:xfrm>
          <a:prstGeom prst="ellipse">
            <a:avLst/>
          </a:prstGeom>
          <a:solidFill>
            <a:srgbClr val="00B0F0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92000" sy="92000" algn="ctr" rotWithShape="0">
              <a:srgbClr val="000000">
                <a:alpha val="81999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PA_椭圆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V="1">
            <a:off x="8474075" y="930275"/>
            <a:ext cx="266700" cy="265113"/>
          </a:xfrm>
          <a:prstGeom prst="ellipse">
            <a:avLst/>
          </a:prstGeom>
          <a:solidFill>
            <a:srgbClr val="F07474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64999" sy="64999" algn="ctr" rotWithShape="0">
              <a:srgbClr val="000000">
                <a:alpha val="89000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PA_椭圆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78475" y="1052513"/>
            <a:ext cx="241300" cy="241300"/>
          </a:xfrm>
          <a:prstGeom prst="ellipse">
            <a:avLst/>
          </a:prstGeom>
          <a:solidFill>
            <a:srgbClr val="F07474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92000" sy="92000" algn="ctr" rotWithShape="0">
              <a:srgbClr val="000000">
                <a:alpha val="81999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PA_椭圆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V="1">
            <a:off x="6453188" y="850900"/>
            <a:ext cx="155575" cy="157163"/>
          </a:xfrm>
          <a:prstGeom prst="ellipse">
            <a:avLst/>
          </a:prstGeom>
          <a:solidFill>
            <a:srgbClr val="673977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64999" sy="64999" algn="ctr" rotWithShape="0">
              <a:srgbClr val="000000">
                <a:alpha val="89000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PA_椭圆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V="1">
            <a:off x="3438525" y="1012825"/>
            <a:ext cx="238125" cy="241300"/>
          </a:xfrm>
          <a:prstGeom prst="ellipse">
            <a:avLst/>
          </a:prstGeom>
          <a:solidFill>
            <a:srgbClr val="00B0F0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92000" sy="92000" algn="ctr" rotWithShape="0">
              <a:srgbClr val="000000">
                <a:alpha val="81999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PA_文本框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60688" y="5070475"/>
            <a:ext cx="6127750" cy="44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694" tIns="43347" rIns="86694" bIns="43347">
            <a:spAutoFit/>
          </a:bodyPr>
          <a:lstStyle/>
          <a:p>
            <a:pPr defTabSz="866775"/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</a:rPr>
              <a:t>四川太极大药房连锁有限公司质管部   明登银</a:t>
            </a: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PA_文本框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4568" y="5614988"/>
            <a:ext cx="4752975" cy="44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694" tIns="43347" rIns="86694" bIns="43347">
            <a:spAutoFit/>
          </a:bodyPr>
          <a:lstStyle/>
          <a:p>
            <a:pPr algn="ctr" defTabSz="866775"/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en-US" sz="2300">
                <a:latin typeface="微软雅黑" panose="020B0503020204020204" pitchFamily="34" charset="-122"/>
                <a:ea typeface="微软雅黑" panose="020B0503020204020204" pitchFamily="34" charset="-122"/>
              </a:rPr>
              <a:t>.7.14</a:t>
            </a:r>
            <a:endParaRPr 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14" grpId="0" bldLvl="0" animBg="1"/>
      <p:bldP spid="13317" grpId="0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9" grpId="0" bldLvl="0" autoUpdateAnimBg="0"/>
      <p:bldP spid="30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-26988" y="1588"/>
            <a:ext cx="12192001" cy="4564062"/>
            <a:chOff x="-28000" y="920"/>
            <a:chExt cx="12858750" cy="4813769"/>
          </a:xfrm>
        </p:grpSpPr>
        <p:grpSp>
          <p:nvGrpSpPr>
            <p:cNvPr id="40973" name="Rectangle 2"/>
            <p:cNvGrpSpPr/>
            <p:nvPr/>
          </p:nvGrpSpPr>
          <p:grpSpPr bwMode="auto">
            <a:xfrm>
              <a:off x="-5521" y="-6765"/>
              <a:ext cx="12844272" cy="4828502"/>
              <a:chOff x="-6096" y="-6096"/>
              <a:chExt cx="12844272" cy="4828032"/>
            </a:xfrm>
          </p:grpSpPr>
          <p:pic>
            <p:nvPicPr>
              <p:cNvPr id="40975" name="Rectangle 2"/>
              <p:cNvPicPr>
                <a:picLocks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-6096" y="-6096"/>
                <a:ext cx="12844272" cy="482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976" name="Text Box 5"/>
              <p:cNvSpPr txBox="1">
                <a:spLocks noChangeArrowheads="1"/>
              </p:cNvSpPr>
              <p:nvPr/>
            </p:nvSpPr>
            <p:spPr bwMode="auto">
              <a:xfrm>
                <a:off x="-575" y="1588"/>
                <a:ext cx="12830750" cy="48123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86694" tIns="43347" rIns="86694" bIns="43347" anchor="ctr"/>
              <a:lstStyle/>
              <a:p>
                <a:pPr defTabSz="866775"/>
                <a:endParaRPr lang="zh-CN" altLang="en-US" sz="2500" b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974" name="Rectangle 3"/>
            <p:cNvSpPr>
              <a:spLocks noChangeArrowheads="1"/>
            </p:cNvSpPr>
            <p:nvPr/>
          </p:nvSpPr>
          <p:spPr bwMode="auto">
            <a:xfrm>
              <a:off x="-28000" y="920"/>
              <a:ext cx="12858750" cy="4813769"/>
            </a:xfrm>
            <a:prstGeom prst="rect">
              <a:avLst/>
            </a:prstGeom>
            <a:solidFill>
              <a:srgbClr val="0F6FC6">
                <a:alpha val="89803"/>
              </a:srgbClr>
            </a:solidFill>
            <a:ln w="9525">
              <a:noFill/>
              <a:miter lim="800000"/>
            </a:ln>
          </p:spPr>
          <p:txBody>
            <a:bodyPr wrap="none" lIns="86694" tIns="43347" rIns="86694" bIns="43347" anchor="ctr"/>
            <a:lstStyle/>
            <a:p>
              <a:pPr defTabSz="866775"/>
              <a:endParaRPr lang="zh-CN" altLang="en-US" sz="2500" b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962" name="PA_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9525" y="4318000"/>
            <a:ext cx="2979738" cy="246063"/>
          </a:xfrm>
          <a:prstGeom prst="rect">
            <a:avLst/>
          </a:prstGeom>
          <a:solidFill>
            <a:srgbClr val="0F6FC6"/>
          </a:solidFill>
          <a:ln w="9525">
            <a:noFill/>
            <a:miter lim="800000"/>
          </a:ln>
        </p:spPr>
        <p:txBody>
          <a:bodyPr lIns="91394" tIns="45697" rIns="91394" bIns="45697" anchor="ctr"/>
          <a:lstStyle/>
          <a:p>
            <a:pPr algn="ctr" defTabSz="866775">
              <a:buFont typeface="Arial" panose="020B0604020202020204" pitchFamily="34" charset="0"/>
              <a:buNone/>
            </a:pPr>
            <a:endParaRPr lang="zh-CN" altLang="zh-CN" sz="1700" b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63" name="PA_矩形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0213" y="4318000"/>
            <a:ext cx="9231312" cy="246063"/>
          </a:xfrm>
          <a:prstGeom prst="rect">
            <a:avLst/>
          </a:prstGeom>
          <a:solidFill>
            <a:srgbClr val="E89E00"/>
          </a:solidFill>
          <a:ln w="9525">
            <a:noFill/>
            <a:miter lim="800000"/>
          </a:ln>
        </p:spPr>
        <p:txBody>
          <a:bodyPr lIns="91394" tIns="45697" rIns="91394" bIns="45697" anchor="ctr"/>
          <a:lstStyle/>
          <a:p>
            <a:pPr algn="ctr" defTabSz="866775">
              <a:buFont typeface="Arial" panose="020B0604020202020204" pitchFamily="34" charset="0"/>
              <a:buNone/>
            </a:pPr>
            <a:endParaRPr lang="zh-CN" altLang="zh-CN" sz="1700" b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PA_矩形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38538" y="2339975"/>
            <a:ext cx="5114925" cy="146685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</a:ln>
        </p:spPr>
        <p:txBody>
          <a:bodyPr lIns="86694" tIns="43347" rIns="86694" bIns="43347" anchor="ctr"/>
          <a:lstStyle/>
          <a:p>
            <a:pPr algn="ctr" defTabSz="866775"/>
            <a:endParaRPr lang="zh-CN" altLang="en-US" sz="17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A_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1970" y="2647950"/>
            <a:ext cx="3648075" cy="870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6694" tIns="43347" rIns="86694" bIns="43347">
            <a:spAutoFit/>
          </a:bodyPr>
          <a:lstStyle/>
          <a:p>
            <a:pPr algn="ctr" defTabSz="866775"/>
            <a:r>
              <a:rPr lang="zh-CN" altLang="en-US" sz="5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谢谢聆听！</a:t>
            </a:r>
            <a:endParaRPr lang="zh-CN" altLang="en-US" sz="5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PA_椭圆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V="1">
            <a:off x="4332288" y="736600"/>
            <a:ext cx="420687" cy="420688"/>
          </a:xfrm>
          <a:prstGeom prst="ellipse">
            <a:avLst/>
          </a:prstGeom>
          <a:solidFill>
            <a:srgbClr val="FFBC54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64999" sy="64999" algn="ctr" rotWithShape="0">
              <a:srgbClr val="000000">
                <a:alpha val="89000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PA_椭圆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18375" y="915988"/>
            <a:ext cx="504825" cy="506412"/>
          </a:xfrm>
          <a:prstGeom prst="ellipse">
            <a:avLst/>
          </a:prstGeom>
          <a:solidFill>
            <a:srgbClr val="00B0F0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92000" sy="92000" algn="ctr" rotWithShape="0">
              <a:srgbClr val="000000">
                <a:alpha val="81999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PA_椭圆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V="1">
            <a:off x="8474075" y="930275"/>
            <a:ext cx="266700" cy="265113"/>
          </a:xfrm>
          <a:prstGeom prst="ellipse">
            <a:avLst/>
          </a:prstGeom>
          <a:solidFill>
            <a:srgbClr val="F07474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64999" sy="64999" algn="ctr" rotWithShape="0">
              <a:srgbClr val="000000">
                <a:alpha val="89000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PA_椭圆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78475" y="1052513"/>
            <a:ext cx="241300" cy="241300"/>
          </a:xfrm>
          <a:prstGeom prst="ellipse">
            <a:avLst/>
          </a:prstGeom>
          <a:solidFill>
            <a:srgbClr val="F07474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92000" sy="92000" algn="ctr" rotWithShape="0">
              <a:srgbClr val="000000">
                <a:alpha val="81999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PA_椭圆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V="1">
            <a:off x="6453188" y="850900"/>
            <a:ext cx="155575" cy="157163"/>
          </a:xfrm>
          <a:prstGeom prst="ellipse">
            <a:avLst/>
          </a:prstGeom>
          <a:solidFill>
            <a:srgbClr val="673977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64999" sy="64999" algn="ctr" rotWithShape="0">
              <a:srgbClr val="000000">
                <a:alpha val="89000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PA_椭圆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V="1">
            <a:off x="3438525" y="1012825"/>
            <a:ext cx="238125" cy="241300"/>
          </a:xfrm>
          <a:prstGeom prst="ellipse">
            <a:avLst/>
          </a:prstGeom>
          <a:solidFill>
            <a:srgbClr val="00B0F0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92000" sy="92000" algn="ctr" rotWithShape="0">
              <a:srgbClr val="000000">
                <a:alpha val="81999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PA_文本框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6263" y="4999038"/>
            <a:ext cx="3419475" cy="44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694" tIns="43347" rIns="86694" bIns="43347">
            <a:spAutoFit/>
          </a:bodyPr>
          <a:lstStyle/>
          <a:p>
            <a:pPr defTabSz="866775"/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</a:rPr>
              <a:t>不足之处，敬请批评指正！</a:t>
            </a: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14" grpId="0" bldLvl="0" animBg="1"/>
      <p:bldP spid="15" grpId="0"/>
      <p:bldP spid="16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9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6745" y="2205990"/>
            <a:ext cx="10938510" cy="397700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91440" tIns="0" rIns="91440" bIns="0" rtlCol="0" anchor="t">
            <a:noAutofit/>
          </a:bodyPr>
          <a:p>
            <a:pPr marL="342900" lvl="0" indent="-342900" algn="just" eaLnBrk="1" latinLnBrk="0" hangingPunct="1">
              <a:lnSpc>
                <a:spcPct val="16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、确保安装温度报警器，还没有安装的请告知何玲</a:t>
            </a:r>
            <a:endParaRPr lang="en-US" altLang="zh-CN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16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、确保冰箱、温度报警器正常使用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16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、店长调整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要及时更新报警信息接收人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16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、报警信息接收人晚上手机不能设置静音，不能远离手机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16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、收到报警信息要及时赶到门店确认及处理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TextBox 21"/>
          <p:cNvSpPr txBox="1"/>
          <p:nvPr/>
        </p:nvSpPr>
        <p:spPr>
          <a:xfrm>
            <a:off x="1826895" y="258445"/>
            <a:ext cx="4123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冷链药品管理</a:t>
            </a:r>
            <a:endParaRPr lang="zh-CN" altLang="en-US" sz="32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 flipH="1">
            <a:off x="944245" y="351155"/>
            <a:ext cx="657860" cy="398145"/>
          </a:xfrm>
          <a:prstGeom prst="ellipse">
            <a:avLst/>
          </a:prstGeom>
          <a:solidFill>
            <a:srgbClr val="257CCA"/>
          </a:solidFill>
          <a:ln w="19050" algn="ctr">
            <a:noFill/>
            <a:miter lim="800000"/>
          </a:ln>
          <a:effectLst>
            <a:outerShdw dist="63500" dir="7199990" sx="92000" sy="92000" algn="ctr" rotWithShape="0">
              <a:srgbClr val="000000">
                <a:alpha val="37999"/>
              </a:srgbClr>
            </a:outerShdw>
          </a:effectLst>
        </p:spPr>
        <p:txBody>
          <a:bodyPr lIns="91418" tIns="45708" rIns="91418" bIns="45708" anchor="ctr"/>
          <a:p>
            <a:pPr algn="ctr" defTabSz="866775">
              <a:defRPr/>
            </a:pPr>
            <a:r>
              <a:rPr lang="en-US" altLang="zh-CN" sz="3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en-US" altLang="zh-CN" sz="32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2770" y="1512570"/>
            <a:ext cx="498729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p>
            <a:pPr defTabSz="866775"/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基本要求</a:t>
            </a:r>
            <a:endParaRPr lang="zh-CN" altLang="en-US" sz="32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1"/>
          <p:cNvSpPr txBox="1"/>
          <p:nvPr/>
        </p:nvSpPr>
        <p:spPr>
          <a:xfrm>
            <a:off x="1826895" y="258445"/>
            <a:ext cx="4123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冷链药品管理</a:t>
            </a:r>
            <a:endParaRPr lang="zh-CN" altLang="en-US" sz="32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 flipH="1">
            <a:off x="944245" y="351155"/>
            <a:ext cx="657860" cy="398145"/>
          </a:xfrm>
          <a:prstGeom prst="ellipse">
            <a:avLst/>
          </a:prstGeom>
          <a:solidFill>
            <a:srgbClr val="257CCA"/>
          </a:solidFill>
          <a:ln w="19050" algn="ctr">
            <a:noFill/>
            <a:miter lim="800000"/>
          </a:ln>
          <a:effectLst>
            <a:outerShdw dist="63500" dir="7199990" sx="92000" sy="92000" algn="ctr" rotWithShape="0">
              <a:srgbClr val="000000">
                <a:alpha val="37999"/>
              </a:srgbClr>
            </a:outerShdw>
          </a:effectLst>
        </p:spPr>
        <p:txBody>
          <a:bodyPr lIns="91418" tIns="45708" rIns="91418" bIns="45708" anchor="ctr"/>
          <a:p>
            <a:pPr algn="ctr" defTabSz="866775">
              <a:defRPr/>
            </a:pPr>
            <a:r>
              <a:rPr lang="en-US" altLang="zh-CN" sz="3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en-US" altLang="zh-CN" sz="32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05835" y="1404620"/>
            <a:ext cx="5179695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p>
            <a:pPr defTabSz="866775"/>
            <a:r>
              <a:rPr lang="zh-CN" altLang="en-US" sz="2700">
                <a:solidFill>
                  <a:srgbClr val="FF0000"/>
                </a:solidFill>
                <a:ea typeface="微软雅黑" panose="020B0503020204020204" pitchFamily="34" charset="-122"/>
              </a:rPr>
              <a:t>冰箱禁止断电</a:t>
            </a:r>
            <a:r>
              <a:rPr lang="en-US" altLang="zh-CN" sz="2700">
                <a:solidFill>
                  <a:srgbClr val="FF0000"/>
                </a:solidFill>
                <a:ea typeface="微软雅黑" panose="020B0503020204020204" pitchFamily="34" charset="-122"/>
              </a:rPr>
              <a:t>   </a:t>
            </a:r>
            <a:r>
              <a:rPr lang="zh-CN" altLang="en-US" sz="2700">
                <a:solidFill>
                  <a:srgbClr val="FF0000"/>
                </a:solidFill>
                <a:ea typeface="微软雅黑" panose="020B0503020204020204" pitchFamily="34" charset="-122"/>
              </a:rPr>
              <a:t>禁止关闭冰箱</a:t>
            </a:r>
            <a:r>
              <a:rPr lang="zh-CN" altLang="en-US" sz="2700">
                <a:solidFill>
                  <a:srgbClr val="FF0000"/>
                </a:solidFill>
                <a:ea typeface="微软雅黑" panose="020B0503020204020204" pitchFamily="34" charset="-122"/>
              </a:rPr>
              <a:t>电源</a:t>
            </a:r>
            <a:endParaRPr lang="zh-CN" altLang="en-US" sz="27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853122" y="2044700"/>
          <a:ext cx="10485755" cy="443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9495"/>
                <a:gridCol w="5636259"/>
              </a:tblGrid>
              <a:tr h="6978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冰箱停电的主要原因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处置措施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86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   </a:t>
                      </a: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门店未及时充缴电费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随时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关注</a:t>
                      </a:r>
                      <a:r>
                        <a:rPr lang="en-US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电费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余额</a:t>
                      </a:r>
                      <a:r>
                        <a:rPr lang="en-US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，按上月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</a:t>
                      </a:r>
                      <a:r>
                        <a:rPr lang="en-US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均用电</a:t>
                      </a:r>
                      <a:endParaRPr lang="en-US" altLang="en-US" sz="2400" b="1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提前三天以上充缴电费   </a:t>
                      </a:r>
                      <a:endParaRPr lang="en-US" altLang="en-US" sz="2400" b="1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86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   </a:t>
                      </a: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下班时关闭了冰箱电源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  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晚上下班冰箱拍照发到片区群</a:t>
                      </a:r>
                      <a:r>
                        <a:rPr lang="en-US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en-US" sz="2400" b="1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86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   </a:t>
                      </a:r>
                      <a:r>
                        <a:rPr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冰箱插座松动，门店线路故障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通知殷师或就近找师傅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维修、更换</a:t>
                      </a:r>
                      <a:endParaRPr lang="zh-CN" altLang="en-US" sz="2400" b="1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865">
                <a:tc>
                  <a:txBody>
                    <a:bodyPr/>
                    <a:p>
                      <a:pPr lvl="0" indent="0" algn="l" eaLnBrk="1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en-US" altLang="zh-CN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   </a:t>
                      </a:r>
                      <a:r>
                        <a:rPr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冰箱发动机故障</a:t>
                      </a:r>
                      <a:endParaRPr sz="24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  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直接报修，维修电话</a:t>
                      </a:r>
                      <a:r>
                        <a:rPr lang="en-US" altLang="zh-CN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13438367695</a:t>
                      </a:r>
                      <a:endParaRPr lang="en-US" altLang="en-US" sz="2400" b="1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86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   </a:t>
                      </a: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小区或外电网线路停电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  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及时转移冷链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药品</a:t>
                      </a:r>
                      <a:endParaRPr lang="zh-CN" altLang="en-US" sz="2400" b="1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菱形 5"/>
          <p:cNvSpPr/>
          <p:nvPr/>
        </p:nvSpPr>
        <p:spPr>
          <a:xfrm>
            <a:off x="944245" y="3015615"/>
            <a:ext cx="471805" cy="33845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944245" y="3809365"/>
            <a:ext cx="471805" cy="33845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944245" y="4445635"/>
            <a:ext cx="471805" cy="33845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944245" y="5200015"/>
            <a:ext cx="471805" cy="33845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944245" y="5906770"/>
            <a:ext cx="471805" cy="33845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800725" y="3050540"/>
            <a:ext cx="370840" cy="3035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5800725" y="3826510"/>
            <a:ext cx="370840" cy="3035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800725" y="4480560"/>
            <a:ext cx="370840" cy="3035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800725" y="5195570"/>
            <a:ext cx="370840" cy="3035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800725" y="5910580"/>
            <a:ext cx="370840" cy="3035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1"/>
          <p:cNvSpPr txBox="1"/>
          <p:nvPr/>
        </p:nvSpPr>
        <p:spPr>
          <a:xfrm>
            <a:off x="1826895" y="258445"/>
            <a:ext cx="4123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冷链药品管理</a:t>
            </a:r>
            <a:endParaRPr lang="zh-CN" altLang="en-US" sz="32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 flipH="1">
            <a:off x="944245" y="351155"/>
            <a:ext cx="657860" cy="398145"/>
          </a:xfrm>
          <a:prstGeom prst="ellipse">
            <a:avLst/>
          </a:prstGeom>
          <a:solidFill>
            <a:srgbClr val="257CCA"/>
          </a:solidFill>
          <a:ln w="19050" algn="ctr">
            <a:noFill/>
            <a:miter lim="800000"/>
          </a:ln>
          <a:effectLst>
            <a:outerShdw dist="63500" dir="7199990" sx="92000" sy="92000" algn="ctr" rotWithShape="0">
              <a:srgbClr val="000000">
                <a:alpha val="37999"/>
              </a:srgbClr>
            </a:outerShdw>
          </a:effectLst>
        </p:spPr>
        <p:txBody>
          <a:bodyPr lIns="91418" tIns="45708" rIns="91418" bIns="45708" anchor="ctr"/>
          <a:p>
            <a:pPr algn="ctr" defTabSz="866775">
              <a:defRPr/>
            </a:pPr>
            <a:r>
              <a:rPr lang="en-US" altLang="zh-CN" sz="3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en-US" altLang="zh-CN" sz="32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21635" y="1283335"/>
            <a:ext cx="6596380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p>
            <a:pPr defTabSz="866775"/>
            <a:r>
              <a:rPr lang="zh-CN" altLang="en-US" sz="2700">
                <a:solidFill>
                  <a:srgbClr val="FF0000"/>
                </a:solidFill>
                <a:ea typeface="微软雅黑" panose="020B0503020204020204" pitchFamily="34" charset="-122"/>
              </a:rPr>
              <a:t>确保安装温度报警器</a:t>
            </a:r>
            <a:r>
              <a:rPr lang="en-US" altLang="zh-CN" sz="2700">
                <a:solidFill>
                  <a:srgbClr val="FF0000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700">
                <a:solidFill>
                  <a:srgbClr val="FF0000"/>
                </a:solidFill>
                <a:ea typeface="微软雅黑" panose="020B0503020204020204" pitchFamily="34" charset="-122"/>
              </a:rPr>
              <a:t>确保报警器正常</a:t>
            </a:r>
            <a:r>
              <a:rPr lang="zh-CN" altLang="en-US" sz="2700">
                <a:solidFill>
                  <a:srgbClr val="FF0000"/>
                </a:solidFill>
                <a:ea typeface="微软雅黑" panose="020B0503020204020204" pitchFamily="34" charset="-122"/>
              </a:rPr>
              <a:t>使用</a:t>
            </a:r>
            <a:endParaRPr lang="zh-CN" altLang="en-US" sz="27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853122" y="1910080"/>
          <a:ext cx="10485755" cy="3166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9495"/>
                <a:gridCol w="5636259"/>
              </a:tblGrid>
              <a:tr h="6978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未收到报警</a:t>
                      </a: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信息的主要原因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处置措施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865">
                <a:tc>
                  <a:txBody>
                    <a:bodyPr/>
                    <a:p>
                      <a:pPr indent="0" algn="just" fontAlgn="auto">
                        <a:buNone/>
                      </a:pPr>
                      <a:r>
                        <a:rPr lang="en-US" altLang="zh-CN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   </a:t>
                      </a: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店长调整未更新接收人信息</a:t>
                      </a: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just" fontAlgn="auto">
                        <a:buNone/>
                      </a:pPr>
                      <a:r>
                        <a:rPr lang="en-US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片区主管在冷链监控群告知工程师，</a:t>
                      </a:r>
                      <a:endParaRPr lang="zh-CN" altLang="en-US" sz="2400" b="1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just" fontAlgn="auto">
                        <a:buNone/>
                      </a:pP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也可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以通知质管部何玲办理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更新备案</a:t>
                      </a:r>
                      <a:r>
                        <a:rPr lang="en-US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endParaRPr lang="en-US" altLang="en-US" sz="2400" b="1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865">
                <a:tc>
                  <a:txBody>
                    <a:bodyPr/>
                    <a:p>
                      <a:pPr indent="0" algn="just" fontAlgn="auto">
                        <a:buNone/>
                      </a:pPr>
                      <a:r>
                        <a:rPr lang="en-US" altLang="zh-CN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   </a:t>
                      </a: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新开或新增冷链的门店，未及</a:t>
                      </a: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indent="0" algn="just" fontAlgn="auto"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en-US" altLang="zh-CN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  </a:t>
                      </a: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时安装报警器</a:t>
                      </a: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just" fontAlgn="auto">
                        <a:buNone/>
                      </a:pPr>
                      <a:r>
                        <a:rPr lang="en-US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  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质管部申请，管理部购买，殷师傅安</a:t>
                      </a:r>
                      <a:endParaRPr lang="zh-CN" altLang="en-US" sz="2400" b="1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indent="0" algn="just" fontAlgn="auto">
                        <a:buNone/>
                      </a:pP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en-US" altLang="zh-CN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 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装，介绍使用方法</a:t>
                      </a:r>
                      <a:r>
                        <a:rPr lang="en-US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en-US" sz="2400" b="1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865">
                <a:tc>
                  <a:txBody>
                    <a:bodyPr/>
                    <a:p>
                      <a:pPr indent="0" algn="just" fontAlgn="auto">
                        <a:buNone/>
                      </a:pPr>
                      <a:r>
                        <a:rPr lang="en-US" altLang="zh-CN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   </a:t>
                      </a:r>
                      <a:r>
                        <a:rPr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公司未充缴报警器运行费、通</a:t>
                      </a:r>
                      <a:endParaRPr sz="24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indent="0" algn="just" fontAlgn="auto">
                        <a:buNone/>
                      </a:pPr>
                      <a:r>
                        <a:rPr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  </a:t>
                      </a:r>
                      <a:r>
                        <a:rPr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讯费</a:t>
                      </a:r>
                      <a:endParaRPr sz="24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just" fontAlgn="auto">
                        <a:buNone/>
                      </a:pPr>
                      <a:r>
                        <a:rPr lang="en-US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质管部监控费用余额，提前告知管理</a:t>
                      </a:r>
                      <a:endParaRPr lang="zh-CN" altLang="en-US" sz="2400" b="1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just" fontAlgn="auto">
                        <a:buNone/>
                      </a:pP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部，由管理部充缴费</a:t>
                      </a:r>
                      <a:r>
                        <a:rPr lang="zh-CN" altLang="en-US" sz="2400" b="1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</a:t>
                      </a:r>
                      <a:endParaRPr lang="zh-CN" altLang="en-US" sz="2400" b="1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菱形 5"/>
          <p:cNvSpPr/>
          <p:nvPr/>
        </p:nvSpPr>
        <p:spPr>
          <a:xfrm>
            <a:off x="944245" y="2849880"/>
            <a:ext cx="471805" cy="33845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944245" y="3677920"/>
            <a:ext cx="471805" cy="33845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944245" y="4483100"/>
            <a:ext cx="471805" cy="33845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800725" y="2849880"/>
            <a:ext cx="370840" cy="3035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5800725" y="3685540"/>
            <a:ext cx="370840" cy="3035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800725" y="4483100"/>
            <a:ext cx="370840" cy="3035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96290" y="5288280"/>
            <a:ext cx="10599420" cy="1246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p>
            <a:pPr defTabSz="866775" eaLnBrk="1" latinLnBrk="0" hangingPunct="1">
              <a:lnSpc>
                <a:spcPct val="150000"/>
              </a:lnSpc>
            </a:pPr>
            <a:r>
              <a:rPr lang="zh-CN" sz="2700">
                <a:solidFill>
                  <a:srgbClr val="FF0000"/>
                </a:solidFill>
                <a:ea typeface="微软雅黑" panose="020B0503020204020204" pitchFamily="34" charset="-122"/>
              </a:rPr>
              <a:t>特别注意：温度探头放置的位置</a:t>
            </a:r>
            <a:endParaRPr lang="zh-CN" sz="27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 defTabSz="866775" eaLnBrk="1" latinLnBrk="0" hangingPunct="1">
              <a:lnSpc>
                <a:spcPct val="150000"/>
              </a:lnSpc>
            </a:pPr>
            <a:r>
              <a:rPr lang="en-US" sz="2700">
                <a:solidFill>
                  <a:srgbClr val="FF0000"/>
                </a:solidFill>
                <a:ea typeface="微软雅黑" panose="020B0503020204020204" pitchFamily="34" charset="-122"/>
              </a:rPr>
              <a:t>                  </a:t>
            </a:r>
            <a:r>
              <a:rPr sz="2700">
                <a:solidFill>
                  <a:srgbClr val="FF0000"/>
                </a:solidFill>
                <a:ea typeface="微软雅黑" panose="020B0503020204020204" pitchFamily="34" charset="-122"/>
              </a:rPr>
              <a:t>冷链监控工程师电话18969029902，15381193010</a:t>
            </a:r>
            <a:endParaRPr sz="27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8815" y="1290320"/>
            <a:ext cx="10575290" cy="50368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91440" tIns="0" rIns="91440" bIns="0" rtlCol="0" anchor="t">
            <a:noAutofit/>
          </a:bodyPr>
          <a:p>
            <a:pPr marL="342900" lvl="0" indent="-342900" algn="just" eaLnBrk="1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上班时间都要</a:t>
            </a:r>
            <a:r>
              <a:rPr 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开阴凉区空调</a:t>
            </a:r>
            <a:endParaRPr sz="240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确保阴凉区空调或阴凉柜能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正常使用</a:t>
            </a:r>
            <a:r>
              <a:rPr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空调不制冷等异常情况及时报修</a:t>
            </a:r>
            <a:endParaRPr lang="zh-CN" sz="240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zh-CN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上报给公司杨总</a:t>
            </a:r>
            <a:r>
              <a:rPr lang="en-US" altLang="zh-CN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18030604849</a:t>
            </a:r>
            <a:r>
              <a:rPr lang="zh-CN" altLang="en-US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、殷师</a:t>
            </a:r>
            <a:r>
              <a:rPr lang="en-US" altLang="zh-CN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15928490815</a:t>
            </a:r>
            <a:endParaRPr sz="240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阴凉区柜门保持常闭状态</a:t>
            </a:r>
            <a:endParaRPr sz="240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温湿度计放置位置</a:t>
            </a:r>
            <a:r>
              <a:rPr lang="zh-CN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每天进行2次温湿度记录</a:t>
            </a:r>
            <a:endParaRPr sz="240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、根据阴凉区的大小，参照阴凉药品目录，按5*、4*、3*、2*、1*的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顺序存放</a:t>
            </a:r>
            <a:r>
              <a:rPr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到阴凉区（5*必放阴凉区，然后购进阴凉区大小再存放4*药品，还有位置再放3*、2*、1*）</a:t>
            </a:r>
            <a:endParaRPr sz="2400" b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zh-CN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r>
              <a:rPr lang="zh-CN" altLang="en-US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、阴凉药品</a:t>
            </a:r>
            <a:r>
              <a:rPr lang="zh-CN" sz="2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包装标识的储存条件：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℃以下</a:t>
            </a:r>
            <a:r>
              <a:rPr 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，阴凉处，亮暗处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TextBox 21"/>
          <p:cNvSpPr txBox="1"/>
          <p:nvPr/>
        </p:nvSpPr>
        <p:spPr>
          <a:xfrm>
            <a:off x="1826895" y="258445"/>
            <a:ext cx="4123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阴凉药品管理</a:t>
            </a:r>
            <a:endParaRPr lang="zh-CN" altLang="en-US" sz="32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 flipH="1">
            <a:off x="944245" y="351155"/>
            <a:ext cx="657860" cy="398145"/>
          </a:xfrm>
          <a:prstGeom prst="ellipse">
            <a:avLst/>
          </a:prstGeom>
          <a:solidFill>
            <a:srgbClr val="257CCA"/>
          </a:solidFill>
          <a:ln w="19050" algn="ctr">
            <a:noFill/>
            <a:miter lim="800000"/>
          </a:ln>
          <a:effectLst>
            <a:outerShdw dist="63500" dir="7199990" sx="92000" sy="92000" algn="ctr" rotWithShape="0">
              <a:srgbClr val="000000">
                <a:alpha val="37999"/>
              </a:srgbClr>
            </a:outerShdw>
          </a:effectLst>
        </p:spPr>
        <p:txBody>
          <a:bodyPr lIns="91418" tIns="45708" rIns="91418" bIns="45708" anchor="ctr"/>
          <a:p>
            <a:pPr algn="ctr" defTabSz="866775">
              <a:defRPr/>
            </a:pPr>
            <a:r>
              <a:rPr lang="en-US" altLang="zh-CN" sz="3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32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6745" y="1179830"/>
            <a:ext cx="10938510" cy="461962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91440" tIns="0" rIns="91440" bIns="0" rtlCol="0" anchor="t">
            <a:noAutofit/>
          </a:bodyPr>
          <a:p>
            <a:pPr marL="342900" lvl="0" indent="-342900" algn="just" eaLnBrk="1" latinLnBrk="0" hangingPunct="1">
              <a:lnSpc>
                <a:spcPct val="16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每月25日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之前，将当月保管帐所有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过期失效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商品，全部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录入到英克系统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10040报损管理。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16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、报损原因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选择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过期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，每个报损商品都要填上报损原因。要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与盘点报损分开录入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，不能等到每次盘点再录入过期商品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报损。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16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、如批号、有效期与实物不符合的，请在钉钉提交修改批号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申请。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16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、如果保管帐上还有过期失效品种，门店没有填报报损的，质管部会统一导出，再发到内部邮箱请门店核实，门店不及时核实，或核实后不报损的，质管部将进行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强制报损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TextBox 21"/>
          <p:cNvSpPr txBox="1"/>
          <p:nvPr/>
        </p:nvSpPr>
        <p:spPr>
          <a:xfrm>
            <a:off x="1826895" y="258445"/>
            <a:ext cx="4123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失效商品</a:t>
            </a:r>
            <a:r>
              <a:rPr lang="zh-CN" altLang="en-US" sz="32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报损</a:t>
            </a:r>
            <a:endParaRPr lang="zh-CN" altLang="en-US" sz="32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 flipH="1">
            <a:off x="944245" y="351155"/>
            <a:ext cx="657860" cy="398145"/>
          </a:xfrm>
          <a:prstGeom prst="ellipse">
            <a:avLst/>
          </a:prstGeom>
          <a:solidFill>
            <a:srgbClr val="257CCA"/>
          </a:solidFill>
          <a:ln w="19050" algn="ctr">
            <a:noFill/>
            <a:miter lim="800000"/>
          </a:ln>
          <a:effectLst>
            <a:outerShdw dist="63500" dir="7199990" sx="92000" sy="92000" algn="ctr" rotWithShape="0">
              <a:srgbClr val="000000">
                <a:alpha val="37999"/>
              </a:srgbClr>
            </a:outerShdw>
          </a:effectLst>
        </p:spPr>
        <p:txBody>
          <a:bodyPr lIns="91418" tIns="45708" rIns="91418" bIns="45708" anchor="ctr"/>
          <a:p>
            <a:pPr algn="ctr" defTabSz="866775">
              <a:defRPr/>
            </a:pPr>
            <a:r>
              <a:rPr lang="en-US" altLang="zh-CN" sz="3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en-US" altLang="zh-CN" sz="32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6745" y="5939790"/>
            <a:ext cx="10939780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p>
            <a:pPr algn="ctr" defTabSz="866775"/>
            <a:r>
              <a:rPr lang="zh-CN" altLang="en-US" sz="27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  <a:sym typeface="+mn-ea"/>
              </a:rPr>
              <a:t>特别提醒：销售时请务必按商品的实际批号下账</a:t>
            </a:r>
            <a:endParaRPr lang="zh-CN" altLang="en-US" sz="27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6745" y="1301115"/>
            <a:ext cx="10938510" cy="505079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91440" tIns="0" rIns="91440" bIns="0" rtlCol="0" anchor="t">
            <a:noAutofit/>
          </a:bodyPr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医保大额销售登记：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一次性销售500元，或同一天累计800元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登记参保人或代购人姓名、身份证号、住址、联系电话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  <a:sym typeface="+mn-ea"/>
              </a:rPr>
              <a:t>医保下账：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英克系统、医保系统下账药品细目必须确保一致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  <a:sym typeface="+mn-ea"/>
              </a:rPr>
              <a:t>                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要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先下账后刷卡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隶书" panose="02010509060101010101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  <a:sym typeface="+mn-ea"/>
              </a:rPr>
              <a:t>处罚：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首次违规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——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退一罚二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  <a:sym typeface="+mn-ea"/>
              </a:rPr>
              <a:t>         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再次违规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——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在罚款的基础上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进行停卡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处罚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3" name="TextBox 21"/>
          <p:cNvSpPr txBox="1"/>
          <p:nvPr/>
        </p:nvSpPr>
        <p:spPr>
          <a:xfrm>
            <a:off x="1826895" y="258445"/>
            <a:ext cx="4123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医保</a:t>
            </a:r>
            <a:r>
              <a:rPr lang="zh-CN" altLang="en-US" sz="32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</a:t>
            </a:r>
            <a:endParaRPr lang="zh-CN" altLang="en-US" sz="32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 flipH="1">
            <a:off x="944245" y="351155"/>
            <a:ext cx="657860" cy="398145"/>
          </a:xfrm>
          <a:prstGeom prst="ellipse">
            <a:avLst/>
          </a:prstGeom>
          <a:solidFill>
            <a:srgbClr val="257CCA"/>
          </a:solidFill>
          <a:ln w="19050" algn="ctr">
            <a:noFill/>
            <a:miter lim="800000"/>
          </a:ln>
          <a:effectLst>
            <a:outerShdw dist="63500" dir="7199990" sx="92000" sy="92000" algn="ctr" rotWithShape="0">
              <a:srgbClr val="000000">
                <a:alpha val="37999"/>
              </a:srgbClr>
            </a:outerShdw>
          </a:effectLst>
        </p:spPr>
        <p:txBody>
          <a:bodyPr lIns="91418" tIns="45708" rIns="91418" bIns="45708" anchor="ctr"/>
          <a:p>
            <a:pPr algn="ctr" defTabSz="866775">
              <a:defRPr/>
            </a:pPr>
            <a:r>
              <a:rPr lang="en-US" altLang="zh-CN" sz="3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en-US" altLang="zh-CN" sz="32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2320" y="1522730"/>
            <a:ext cx="10553065" cy="454215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91440" tIns="0" rIns="91440" bIns="0" rtlCol="0" anchor="t">
            <a:noAutofit/>
          </a:bodyPr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期初库存+当期入库-当期出库=当前库存</a:t>
            </a:r>
            <a:endParaRPr lang="zh-CN" altLang="en-US" sz="20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期初库存查询：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400514</a:t>
            </a:r>
            <a:r>
              <a:rPr lang="zh-CN" altLang="en-US" sz="24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（查询历史库存记录）</a:t>
            </a:r>
            <a:endParaRPr lang="zh-CN" altLang="en-US" sz="24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当期入库、当期出库查询：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15005</a:t>
            </a:r>
            <a:r>
              <a:rPr lang="zh-CN" altLang="en-US" sz="24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（出入库明细单查询）</a:t>
            </a:r>
            <a:endParaRPr lang="zh-CN" altLang="en-US" sz="24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当前库存查询：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400010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endParaRPr lang="zh-CN" altLang="en-US" sz="24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盘点表查询：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10042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椭圆 4"/>
          <p:cNvSpPr>
            <a:spLocks noChangeArrowheads="1"/>
          </p:cNvSpPr>
          <p:nvPr/>
        </p:nvSpPr>
        <p:spPr bwMode="auto">
          <a:xfrm flipH="1">
            <a:off x="944245" y="351155"/>
            <a:ext cx="657860" cy="398145"/>
          </a:xfrm>
          <a:prstGeom prst="ellipse">
            <a:avLst/>
          </a:prstGeom>
          <a:solidFill>
            <a:srgbClr val="257CCA"/>
          </a:solidFill>
          <a:ln w="19050" algn="ctr">
            <a:noFill/>
            <a:miter lim="800000"/>
          </a:ln>
          <a:effectLst>
            <a:outerShdw dist="63500" dir="7199990" sx="92000" sy="92000" algn="ctr" rotWithShape="0">
              <a:srgbClr val="000000">
                <a:alpha val="37999"/>
              </a:srgbClr>
            </a:outerShdw>
          </a:effectLst>
        </p:spPr>
        <p:txBody>
          <a:bodyPr lIns="91418" tIns="45708" rIns="91418" bIns="45708" anchor="ctr"/>
          <a:p>
            <a:pPr algn="ctr" defTabSz="866775">
              <a:defRPr/>
            </a:pPr>
            <a:r>
              <a:rPr lang="en-US" altLang="zh-CN" sz="3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endParaRPr lang="en-US" altLang="zh-CN" sz="32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602105" y="258445"/>
            <a:ext cx="364363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/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20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2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进销存查询方法</a:t>
            </a:r>
            <a:endParaRPr lang="zh-CN" altLang="en-US" sz="32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8815" y="1290320"/>
            <a:ext cx="10930890" cy="499237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91440" tIns="0" rIns="91440" bIns="0" rtlCol="0" anchor="t">
            <a:noAutofit/>
          </a:bodyPr>
          <a:p>
            <a:pPr marL="342900" lvl="0" indent="-342900" algn="just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1、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门口张贴标识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请佩戴口罩、请出示健康码、本店场所码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、将社区</a:t>
            </a:r>
            <a:r>
              <a:rPr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卫生服务中心联系电话张贴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在门口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、对到店顾客进行</a:t>
            </a:r>
            <a:r>
              <a:rPr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体温检测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，提醒顾客</a:t>
            </a:r>
            <a:r>
              <a:rPr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佩戴口罩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出示健康码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、门店每天进行了两次消毒，并做好了</a:t>
            </a:r>
            <a:r>
              <a: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消毒记录</a:t>
            </a:r>
            <a:endParaRPr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、做好上班</a:t>
            </a:r>
            <a:r>
              <a: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店员体温登记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记录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体温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超过</a:t>
            </a:r>
            <a:r>
              <a:rPr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37.3℃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的顾客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应做好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登记并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立即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上报监管所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和社区卫生服务中心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just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21"/>
          <p:cNvSpPr txBox="1"/>
          <p:nvPr/>
        </p:nvSpPr>
        <p:spPr>
          <a:xfrm>
            <a:off x="1826895" y="258445"/>
            <a:ext cx="4123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疫情防控</a:t>
            </a:r>
            <a:endParaRPr lang="zh-CN" altLang="en-US" sz="3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 flipH="1">
            <a:off x="944245" y="259080"/>
            <a:ext cx="735330" cy="490220"/>
          </a:xfrm>
          <a:prstGeom prst="ellipse">
            <a:avLst/>
          </a:prstGeom>
          <a:solidFill>
            <a:srgbClr val="257CCA"/>
          </a:solidFill>
          <a:ln w="19050" algn="ctr">
            <a:noFill/>
            <a:miter lim="800000"/>
          </a:ln>
          <a:effectLst>
            <a:outerShdw dist="63500" dir="7199990" sx="92000" sy="92000" algn="ctr" rotWithShape="0">
              <a:srgbClr val="000000">
                <a:alpha val="37999"/>
              </a:srgbClr>
            </a:outerShdw>
          </a:effectLst>
        </p:spPr>
        <p:txBody>
          <a:bodyPr lIns="91418" tIns="45708" rIns="91418" bIns="45708" anchor="ctr"/>
          <a:p>
            <a:pPr algn="ctr" defTabSz="866775">
              <a:defRPr/>
            </a:pPr>
            <a:r>
              <a:rPr lang="en-US" altLang="zh-CN" sz="26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endParaRPr lang="en-US" altLang="zh-CN" sz="26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4.xml><?xml version="1.0" encoding="utf-8"?>
<p:tagLst xmlns:p="http://schemas.openxmlformats.org/presentationml/2006/main">
  <p:tag name="KSO_WM_UNIT_TABLE_BEAUTIFY" val="smartTable{7dd38806-0033-4cb0-83a5-5a872face012}"/>
</p:tagLst>
</file>

<file path=ppt/tags/tag15.xml><?xml version="1.0" encoding="utf-8"?>
<p:tagLst xmlns:p="http://schemas.openxmlformats.org/presentationml/2006/main">
  <p:tag name="KSO_WM_UNIT_TABLE_BEAUTIFY" val="smartTable{7dd38806-0033-4cb0-83a5-5a872face012}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1649</Words>
  <Application>WPS 演示</Application>
  <PresentationFormat>自定义</PresentationFormat>
  <Paragraphs>156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Calibri Light</vt:lpstr>
      <vt:lpstr>Calibri</vt:lpstr>
      <vt:lpstr>微软雅黑</vt:lpstr>
      <vt:lpstr>Wingdings</vt:lpstr>
      <vt:lpstr>黑体</vt:lpstr>
      <vt:lpstr>隶书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明登银</cp:lastModifiedBy>
  <cp:revision>898</cp:revision>
  <dcterms:created xsi:type="dcterms:W3CDTF">2017-10-30T01:33:00Z</dcterms:created>
  <dcterms:modified xsi:type="dcterms:W3CDTF">2021-07-14T01:28:02Z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KSORubyTemplateID">
    <vt:lpwstr>2</vt:lpwstr>
  </property>
  <property fmtid="{D5CDD505-2E9C-101B-9397-08002B2CF9AE}" pid="4" name="ICV">
    <vt:lpwstr>DE8D6B6E1BD24BF5A2AFD4F1E23F016F</vt:lpwstr>
  </property>
</Properties>
</file>