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447" r:id="rId3"/>
    <p:sldId id="450" r:id="rId4"/>
    <p:sldId id="452" r:id="rId5"/>
    <p:sldId id="453" r:id="rId6"/>
    <p:sldId id="462" r:id="rId7"/>
    <p:sldId id="467" r:id="rId8"/>
    <p:sldId id="465" r:id="rId9"/>
    <p:sldId id="466" r:id="rId10"/>
    <p:sldId id="464" r:id="rId11"/>
    <p:sldId id="463" r:id="rId12"/>
    <p:sldId id="451" r:id="rId13"/>
    <p:sldId id="468" r:id="rId14"/>
    <p:sldId id="469" r:id="rId15"/>
    <p:sldId id="470" r:id="rId16"/>
  </p:sldIdLst>
  <p:sldSz cx="9144000" cy="5715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7C7154"/>
    <a:srgbClr val="336600"/>
    <a:srgbClr val="000066"/>
    <a:srgbClr val="C00000"/>
    <a:srgbClr val="CC3300"/>
    <a:srgbClr val="FF8989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672" y="-84"/>
      </p:cViewPr>
      <p:guideLst>
        <p:guide orient="horz" pos="16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19900" y="381000"/>
            <a:ext cx="2171700" cy="46863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62700" cy="46863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672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2672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直接连接符 12"/>
          <p:cNvGrpSpPr/>
          <p:nvPr/>
        </p:nvGrpSpPr>
        <p:grpSpPr>
          <a:xfrm>
            <a:off x="506413" y="4443413"/>
            <a:ext cx="8643937" cy="31750"/>
            <a:chOff x="0" y="0"/>
            <a:chExt cx="5445" cy="20"/>
          </a:xfrm>
        </p:grpSpPr>
        <p:pic>
          <p:nvPicPr>
            <p:cNvPr id="1027" name="直接连接符 12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0" y="0"/>
              <a:ext cx="5445" cy="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5" y="9"/>
              <a:ext cx="0" cy="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29" name="文本占位符 7"/>
          <p:cNvSpPr>
            <a:spLocks noGrp="1"/>
          </p:cNvSpPr>
          <p:nvPr>
            <p:ph type="body"/>
          </p:nvPr>
        </p:nvSpPr>
        <p:spPr>
          <a:xfrm>
            <a:off x="304800" y="1295400"/>
            <a:ext cx="8686800" cy="37719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标题占位符 9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985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1" name="日期占位符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7000" y="63500"/>
            <a:ext cx="2514600" cy="241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2" name="页脚占位符 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00"/>
            <a:ext cx="3352800" cy="241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/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  <p:sp>
        <p:nvSpPr>
          <p:cNvPr id="1033" name="灯片编号占位符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5394325"/>
            <a:ext cx="758825" cy="206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algn="r"/>
            <a:fld id="{9A0DB2DC-4C9A-4742-B13C-FB6460FD3503}" type="slidenum">
              <a:rPr lang="zh-CN" altLang="en-US" sz="1200" dirty="0">
                <a:solidFill>
                  <a:srgbClr val="D38E27"/>
                </a:solidFill>
                <a:latin typeface="Franklin Gothic Book" pitchFamily="34" charset="0"/>
                <a:ea typeface="华文楷体" panose="02010600040101010101" pitchFamily="2" charset="-122"/>
              </a:rPr>
            </a:fld>
            <a:endParaRPr lang="zh-CN" altLang="en-US" sz="1200" dirty="0">
              <a:solidFill>
                <a:srgbClr val="D38E27"/>
              </a:solidFill>
              <a:latin typeface="Franklin Gothic Book" pitchFamily="34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  <a:ea typeface="隶书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70000" y="1013460"/>
            <a:ext cx="7395210" cy="7435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微软雅黑" panose="020B0503020204020204" pitchFamily="34" charset="-122"/>
                <a:ea typeface="微软雅黑" panose="020B0503020204020204" pitchFamily="34" charset="-122"/>
              </a:rPr>
              <a:t>四川太极大药房连锁有限公司</a:t>
            </a:r>
            <a:endParaRPr lang="zh-CN" altLang="en-US" sz="4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02915" y="2127250"/>
            <a:ext cx="5096510" cy="6134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后勤管理岗位竞聘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98035" y="3526155"/>
            <a:ext cx="3501390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岗位：综合管理部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98035" y="4341495"/>
            <a:ext cx="2718435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竞聘人：王胜军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2557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855345" y="1205865"/>
            <a:ext cx="7469505" cy="1463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l">
              <a:lnSpc>
                <a:spcPct val="150000"/>
              </a:lnSpc>
            </a:pP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根据今年后勤办公现场设立“文明部门巡检小组”以来，办公现场大有改善，但还存在一些不规范现象，需强化巡检小组的工作，更有利于增强员工自律性和团队的协作意识。 </a:t>
            </a:r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55345" y="722630"/>
            <a:ext cx="35331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）后勤办公现场的管理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54710" y="3472815"/>
            <a:ext cx="724471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>
              <a:lnSpc>
                <a:spcPct val="150000"/>
              </a:lnSpc>
            </a:pP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 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为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增强凝聚团队协作能力，使员工呈现出积极向上的正能量。全年组织开展</a:t>
            </a:r>
            <a:r>
              <a: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两场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大型活动，组织后勤员工开展羽毛球、跳绳等体育活动。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4710" y="2989580"/>
            <a:ext cx="55524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）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加强企业文化建设，提升团队凝聚力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2557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914400" y="4293235"/>
            <a:ext cx="7514590" cy="1005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355600" algn="l">
              <a:lnSpc>
                <a:spcPct val="150000"/>
              </a:lnSpc>
            </a:pPr>
            <a:r>
              <a:rPr lang="zh-CN" altLang="en-US" sz="1400" b="0" u="none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车辆费用严格按照集团公司规定执行，严格在定点地方维修保养。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4400" y="722630"/>
            <a:ext cx="4173220" cy="757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、仓库物资发放、周转管理</a:t>
            </a:r>
            <a:endParaRPr lang="zh-CN" altLang="en-US" sz="24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14400" y="1174115"/>
            <a:ext cx="7514590" cy="1767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2017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年新装门店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42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家，新开门店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10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家，预计新增物资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1.5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万件，为保障仓库物资的发放、周转，克服一人工作，困难多的特点，合理利用现有资源，保障物资的分配转运。</a:t>
            </a:r>
            <a:endParaRPr lang="zh-CN" altLang="en-US" sz="2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8340" y="2941955"/>
            <a:ext cx="27330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5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、车辆费用管理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4400" y="3425190"/>
            <a:ext cx="7515225" cy="1005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为了合理利用资源，每天车辆外出情况公示在白板上和后勤群里的方式，以便各部门集中外出办事，既利用资源，又节约时间。</a:t>
            </a:r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2557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606425" y="1351280"/>
            <a:ext cx="7671435" cy="1645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>
              <a:lnSpc>
                <a:spcPct val="150000"/>
              </a:lnSpc>
            </a:pP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   </a:t>
            </a:r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美国作家埃默森说：“有史以来，没有任何一项伟大的事业不是因为热忱而成功的”。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1840" y="643890"/>
            <a:ext cx="42595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三、拥抱改变，做最好的自己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63905" y="2677795"/>
            <a:ext cx="7622540" cy="1188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在工作中的我充满热情、全心全意、尽己所能的付出，让自己发挥到最好状态。</a:t>
            </a:r>
            <a:endParaRPr lang="zh-CN" altLang="en-US" sz="2400"/>
          </a:p>
        </p:txBody>
      </p:sp>
      <p:pic>
        <p:nvPicPr>
          <p:cNvPr id="6" name="图片 5" descr="积极向上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900" y="3343275"/>
            <a:ext cx="2717800" cy="180530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2557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667385" y="818515"/>
            <a:ext cx="8021955" cy="3977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2016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年还存在一些不足之处，事务繁忙，过于急躁。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2017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年我愿意用积极主动的心来面对未来的挑战；用宽阔的胸怀接纳不同的声音；用自信为自己打一剂强心针，把不可能变成可能；用学习的心态，充实自己提高自身能力素养；根据工作实际制定目标并有效执行；把激情和热情投入到工作中，尽心尽力、谨守职责，发挥本身的专业与能力，在本职岗位上做最好的自己。</a:t>
            </a:r>
            <a:endParaRPr lang="zh-CN" altLang="en-US" sz="2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我不去想明天的路是否平坦还是坎坷，唯有脚踏实地去迎接每一次挑战，用年轻的心态，立于不败之地。</a:t>
            </a:r>
            <a:endParaRPr lang="zh-CN" alt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2557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5" name="图片 4" descr="笑脸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200" y="722630"/>
            <a:ext cx="4306570" cy="40627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99795" y="963295"/>
            <a:ext cx="2607945" cy="30175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4800" b="1">
                <a:latin typeface="微软雅黑" panose="020B0503020204020204" pitchFamily="34" charset="-122"/>
                <a:ea typeface="微软雅黑" panose="020B0503020204020204" pitchFamily="34" charset="-122"/>
              </a:rPr>
              <a:t>谢 谢 </a:t>
            </a:r>
            <a:endParaRPr lang="zh-CN" altLang="en-US" sz="4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4800" b="1">
                <a:latin typeface="微软雅黑" panose="020B0503020204020204" pitchFamily="34" charset="-122"/>
                <a:ea typeface="微软雅黑" panose="020B0503020204020204" pitchFamily="34" charset="-122"/>
              </a:rPr>
              <a:t>   大 家！</a:t>
            </a:r>
            <a:endParaRPr lang="zh-CN" altLang="en-US" sz="4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9995" y="160655"/>
            <a:ext cx="3719830" cy="48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四川太极大药房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35355" y="924560"/>
            <a:ext cx="7164070" cy="2834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355600" algn="l">
              <a:lnSpc>
                <a:spcPct val="150000"/>
              </a:lnSpc>
            </a:pPr>
            <a:r>
              <a:rPr lang="en-US" altLang="zh-CN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</a:t>
            </a:r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首先感谢领导给我这次机会参加竞争上岗。对我个人来讲，我想这不仅是一次竞争，更是一次对自己检验、学习和锻炼的机会。下面我就把自己竞聘综合管理部副经理的一些想法，分三个部分向各位领导和同事们汇报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pic>
        <p:nvPicPr>
          <p:cNvPr id="5" name="图片 4" descr="汇报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770" y="3217545"/>
            <a:ext cx="2295525" cy="19126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56665" y="16065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549910" y="808355"/>
            <a:ext cx="5080000" cy="48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一、</a:t>
            </a:r>
            <a:r>
              <a:rPr lang="en-US" altLang="zh-CN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2016</a:t>
            </a:r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年工作总结：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1256665" y="1291590"/>
          <a:ext cx="6964045" cy="3501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6825"/>
                <a:gridCol w="1112520"/>
                <a:gridCol w="1156335"/>
                <a:gridCol w="1257300"/>
                <a:gridCol w="901065"/>
              </a:tblGrid>
              <a:tr h="8070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项目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年费用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年费用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同比</a:t>
                      </a: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年增加</a:t>
                      </a: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降低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</a:tr>
              <a:tr h="71945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办公费用（含房租、通讯费、新店物资等）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124.9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104.5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↓20.4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王胜军覃懿莉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060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办公用品（含耗材）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27.5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28.3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仿宋_GB2312" charset="0"/>
                        </a:rPr>
                        <a:t>↑</a:t>
                      </a: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0.8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仿宋_GB2312" charset="0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王胜军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521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水电费用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108.9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84.6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↓24.3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覃懿莉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</a:tr>
              <a:tr h="47688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车辆费用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↓2.5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蒋国兴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3975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合计</a:t>
                      </a:r>
                      <a:endParaRPr lang="zh-CN" altLang="en-US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280.3</a:t>
                      </a:r>
                      <a:endParaRPr lang="en-US" altLang="zh-CN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233.9</a:t>
                      </a:r>
                      <a:endParaRPr lang="en-US" altLang="zh-CN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lnSpc>
                          <a:spcPct val="160000"/>
                        </a:lnSpc>
                        <a:buNone/>
                      </a:pPr>
                      <a:r>
                        <a:rPr lang="en-US" altLang="zh-CN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↓46.4</a:t>
                      </a:r>
                      <a:endParaRPr lang="en-US" altLang="zh-CN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223000" y="867410"/>
            <a:ext cx="165163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单位：万元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21435" y="16065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899795" y="948055"/>
            <a:ext cx="7340600" cy="3611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>
              <a:lnSpc>
                <a:spcPct val="150000"/>
              </a:lnSpc>
            </a:pPr>
            <a:r>
              <a:rPr lang="en-US" altLang="zh-CN" sz="1400" b="0" u="none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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1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2016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年办公费（房租、通讯费、办公用品、耗材、水电、福利等费用）计划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230.5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万元，实际使用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217.4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万元（含装修升级门店），同比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15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年节约费用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46.4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万元。</a:t>
            </a:r>
            <a:endParaRPr lang="zh-CN" altLang="en-US" sz="2000" b="1" u="none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indent="0" algn="l">
              <a:lnSpc>
                <a:spcPct val="150000"/>
              </a:lnSpc>
            </a:pP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 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2016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年装修升级门店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30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家，为了配套物资也随新门店升级而更新。原物资配置项目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166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项，现增加至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263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项，比之前增加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97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项。采购物资金额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47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6625" y="826135"/>
            <a:ext cx="31140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、办公费用定额管理</a:t>
            </a:r>
            <a:endParaRPr lang="zh-CN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33500" y="16065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01980" y="920115"/>
            <a:ext cx="7966710" cy="4069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355600" algn="l">
              <a:lnSpc>
                <a:spcPct val="150000"/>
              </a:lnSpc>
            </a:pPr>
            <a:r>
              <a:rPr lang="zh-CN" altLang="en-US" sz="1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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）仓库为确保门店的正常经营，全年转运门店退换货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0.98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万件；全年开展促销活动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1538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场次，分发活动物料、赠品等物资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5.9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万件；分配办公物资、福利物资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5.07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万件。累计分配、转运物资约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12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万件。</a:t>
            </a:r>
            <a:endParaRPr lang="zh-CN" altLang="en-US" sz="2000" b="1" u="none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indent="355600" algn="l">
              <a:lnSpc>
                <a:spcPct val="150000"/>
              </a:lnSpc>
            </a:pP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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）车队顺利安全完成了全年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6.5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万件门店货品的运输工作，配送量较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2015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年增长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22.86%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，及时保障门店货品销售；同时为公司节约三方物流配送费用约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60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万元，车辆运行费用同比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15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年节约</a:t>
            </a:r>
            <a:r>
              <a:rPr lang="en-US" altLang="zh-CN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2.5</a:t>
            </a:r>
            <a:r>
              <a:rPr lang="zh-CN" altLang="en-US" sz="20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万元。全年安全行车，无交通事故发生。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1980" y="722630"/>
            <a:ext cx="3204845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、配送保障助力销售 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33500" y="15684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26795" y="1493520"/>
            <a:ext cx="7303135" cy="2057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>
              <a:lnSpc>
                <a:spcPct val="150000"/>
              </a:lnSpc>
            </a:pPr>
            <a:r>
              <a:rPr lang="zh-CN" altLang="en-US" sz="1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    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为顺利完成集团的“双增长检查”、“商业基础管理检查”等迎检工作，完善补充各项工作资料，事前办公室组织自查，确保任务圆满完成。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6795" y="853440"/>
            <a:ext cx="31140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、各项检查顺利完成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总结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90" y="3550920"/>
            <a:ext cx="2671445" cy="150050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18895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381000" y="722630"/>
            <a:ext cx="5080000" cy="48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355600" algn="l"/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二、</a:t>
            </a:r>
            <a:r>
              <a:rPr lang="en-US" altLang="zh-CN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2017</a:t>
            </a:r>
            <a:r>
              <a:rPr lang="zh-CN" altLang="en-US" sz="24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年工作计划：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1168400" y="1539240"/>
          <a:ext cx="7118350" cy="3197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9915"/>
                <a:gridCol w="1372870"/>
                <a:gridCol w="1716405"/>
                <a:gridCol w="899160"/>
              </a:tblGrid>
              <a:tr h="5448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项目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年费用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17</a:t>
                      </a: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年费用预算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FFFF"/>
                          </a:solidFill>
                          <a:highlight>
                            <a:srgbClr val="5B9BD5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2000" b="1" u="none">
                        <a:solidFill>
                          <a:srgbClr val="FFFFFF"/>
                        </a:solidFill>
                        <a:highlight>
                          <a:srgbClr val="5B9BD5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</a:tr>
              <a:tr h="7315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办公费用（含房租、通讯费、新店物资等）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104.5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128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D2DEEF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王胜军覃懿莉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D2DEEF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48958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办公用品（含耗材）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28.3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王胜军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775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水电费用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84.6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90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BDD7EE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覃懿莉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BDD7EE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</a:tr>
              <a:tr h="4902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车辆费用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16.5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zh-CN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000066"/>
                          </a:solidFill>
                          <a:highlight>
                            <a:srgbClr val="EAEFF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蒋国兴</a:t>
                      </a:r>
                      <a:endParaRPr lang="zh-CN" altLang="en-US" sz="2000" b="1" u="none">
                        <a:solidFill>
                          <a:srgbClr val="000066"/>
                        </a:solidFill>
                        <a:highlight>
                          <a:srgbClr val="EAEFF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46418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合计</a:t>
                      </a:r>
                      <a:endParaRPr lang="zh-CN" altLang="en-US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233.9</a:t>
                      </a:r>
                      <a:endParaRPr lang="en-US" altLang="zh-CN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000" b="1" u="none">
                          <a:solidFill>
                            <a:srgbClr val="203764"/>
                          </a:solidFill>
                          <a:highlight>
                            <a:srgbClr val="B4C6E7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266</a:t>
                      </a:r>
                      <a:endParaRPr lang="en-US" altLang="zh-CN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2000" b="1" u="none">
                        <a:solidFill>
                          <a:srgbClr val="203764"/>
                        </a:solidFill>
                        <a:highlight>
                          <a:srgbClr val="B4C6E7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647180" y="1039495"/>
            <a:ext cx="1325880" cy="3848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单位：万元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41450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810895" y="3152140"/>
            <a:ext cx="7583805" cy="1920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>
              <a:lnSpc>
                <a:spcPct val="150000"/>
              </a:lnSpc>
            </a:pP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 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现有的物资计划已经使用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年，不能满足门店所需，根据新装升级门店的配套需要，更新建立物资计划，满足门店物资需求。      不断更新寻找更适合门店装修风格，且性价比高的物资，预计全年采购物资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70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万元（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新装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42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家、新开</a:t>
            </a:r>
            <a:r>
              <a:rPr lang="en-US" altLang="zh-CN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10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家</a:t>
            </a:r>
            <a:r>
              <a:rPr lang="zh-CN" altLang="en-US" sz="2000" b="1" u="none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门店）。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0895" y="722630"/>
            <a:ext cx="31140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、办公费用定额管理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0895" y="1205865"/>
            <a:ext cx="7484110" cy="1463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在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2016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年的基础上，还需将办公用品、耗材等物资优胜劣汰，坚持线上、线下多家比较，严把质量关，最大程度降低办公成本。在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17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年预计新装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42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家、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新开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10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家店的基础上，预计费用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248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万元。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0720" y="2729865"/>
            <a:ext cx="38379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、门店物资计划升级换代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cxnSp>
        <p:nvCxnSpPr>
          <p:cNvPr id="3074" name="直接连接符 9"/>
          <p:cNvCxnSpPr/>
          <p:nvPr/>
        </p:nvCxnSpPr>
        <p:spPr>
          <a:xfrm>
            <a:off x="0" y="525621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75" name="Group 9"/>
          <p:cNvGrpSpPr/>
          <p:nvPr/>
        </p:nvGrpSpPr>
        <p:grpSpPr>
          <a:xfrm>
            <a:off x="0" y="554038"/>
            <a:ext cx="4140200" cy="168275"/>
            <a:chOff x="0" y="0"/>
            <a:chExt cx="2086" cy="45"/>
          </a:xfrm>
        </p:grpSpPr>
        <p:cxnSp>
          <p:nvCxnSpPr>
            <p:cNvPr id="3076" name="直接连接符 18"/>
            <p:cNvCxnSpPr/>
            <p:nvPr/>
          </p:nvCxnSpPr>
          <p:spPr>
            <a:xfrm flipH="1">
              <a:off x="135" y="24"/>
              <a:ext cx="1951" cy="0"/>
            </a:xfrm>
            <a:prstGeom prst="line">
              <a:avLst/>
            </a:prstGeom>
            <a:ln w="100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77" name="Rectangle 7"/>
            <p:cNvSpPr/>
            <p:nvPr/>
          </p:nvSpPr>
          <p:spPr>
            <a:xfrm>
              <a:off x="0" y="0"/>
              <a:ext cx="136" cy="4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8" name="TextBox 10"/>
          <p:cNvSpPr txBox="1"/>
          <p:nvPr/>
        </p:nvSpPr>
        <p:spPr>
          <a:xfrm>
            <a:off x="3757613" y="5327650"/>
            <a:ext cx="21145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79" name="直接连接符 26"/>
          <p:cNvCxnSpPr/>
          <p:nvPr/>
        </p:nvCxnSpPr>
        <p:spPr>
          <a:xfrm>
            <a:off x="3165475" y="5507038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0" name="直接连接符 28"/>
          <p:cNvCxnSpPr/>
          <p:nvPr/>
        </p:nvCxnSpPr>
        <p:spPr>
          <a:xfrm>
            <a:off x="5735638" y="5497513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1" name="矩形 8"/>
          <p:cNvSpPr>
            <a:spLocks noChangeArrowheads="1"/>
          </p:cNvSpPr>
          <p:nvPr/>
        </p:nvSpPr>
        <p:spPr bwMode="auto">
          <a:xfrm>
            <a:off x="3175" y="5299075"/>
            <a:ext cx="9144000" cy="4175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  <a:effectLst>
            <a:outerShdw dist="12700" dir="8100000" sy="-23000" kx="800382" algn="br" rotWithShape="0">
              <a:srgbClr val="000000">
                <a:alpha val="14999"/>
              </a:srgb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082" name="TextBox 10"/>
          <p:cNvSpPr txBox="1"/>
          <p:nvPr/>
        </p:nvSpPr>
        <p:spPr>
          <a:xfrm>
            <a:off x="3910013" y="5322888"/>
            <a:ext cx="21145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健康世界   太极无限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83" name="直接连接符 26"/>
          <p:cNvCxnSpPr/>
          <p:nvPr/>
        </p:nvCxnSpPr>
        <p:spPr>
          <a:xfrm>
            <a:off x="3317875" y="5503863"/>
            <a:ext cx="576263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84" name="直接连接符 28"/>
          <p:cNvCxnSpPr/>
          <p:nvPr/>
        </p:nvCxnSpPr>
        <p:spPr>
          <a:xfrm>
            <a:off x="5888038" y="5494338"/>
            <a:ext cx="576262" cy="0"/>
          </a:xfrm>
          <a:prstGeom prst="line">
            <a:avLst/>
          </a:prstGeom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65" name="TextBox 30"/>
          <p:cNvSpPr txBox="1">
            <a:spLocks noChangeArrowheads="1"/>
          </p:cNvSpPr>
          <p:nvPr/>
        </p:nvSpPr>
        <p:spPr bwMode="auto">
          <a:xfrm>
            <a:off x="8099425" y="5321300"/>
            <a:ext cx="86518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TAIJI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 descr="太极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153035"/>
            <a:ext cx="659130" cy="4908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41450" y="153035"/>
            <a:ext cx="231648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四川太极大药房</a:t>
            </a:r>
            <a:endParaRPr lang="zh-CN" altLang="en-US" sz="2400"/>
          </a:p>
        </p:txBody>
      </p:sp>
      <p:sp>
        <p:nvSpPr>
          <p:cNvPr id="100" name="文本框 99"/>
          <p:cNvSpPr txBox="1"/>
          <p:nvPr/>
        </p:nvSpPr>
        <p:spPr>
          <a:xfrm>
            <a:off x="2275205" y="4123055"/>
            <a:ext cx="5080000" cy="7315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zh-CN" altLang="en-US" sz="1400" b="0" u="none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   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60120" y="722630"/>
            <a:ext cx="2504440" cy="48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、办公现场管理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5060" y="1293495"/>
            <a:ext cx="6984365" cy="692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为发挥办公室的监督职能提高执行力，具体措施有三点：</a:t>
            </a:r>
            <a:endParaRPr lang="zh-CN" altLang="en-US" sz="2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42645" y="1898015"/>
            <a:ext cx="2740025" cy="4178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olidFill>
                  <a:srgbClr val="2B2B2B"/>
                </a:solidFill>
                <a:highlight>
                  <a:srgbClr val="FFFFFF"/>
                </a:highligh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）加强门店现场管理</a:t>
            </a:r>
            <a:endParaRPr lang="zh-CN" altLang="en-US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81050" y="2324735"/>
            <a:ext cx="7578725" cy="2682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2000" b="1">
                <a:solidFill>
                  <a:srgbClr val="2B2B2B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为了“立志、立誓打造为国内一流药房”，并提高后勤人员的管理能力，充分利用全体后勤人员做兼职督导和帮扶人员到门店帮扶，对该店的各项经营工作、现场执行力进行监管，同时也加强管理人员对一线门店的巡查和帮助门店解决问题。为尽早实现基础管理工作上台阶。</a:t>
            </a:r>
            <a:endParaRPr lang="zh-CN" altLang="en-US" sz="2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endParaRPr lang="zh-CN" altLang="en-US" sz="2000" b="1">
              <a:solidFill>
                <a:srgbClr val="2B2B2B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跋涉">
  <a:themeElements>
    <a:clrScheme name="1_跋涉 1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D"/>
      </a:accent5>
      <a:accent6>
        <a:srgbClr val="955A46"/>
      </a:accent6>
      <a:hlink>
        <a:srgbClr val="AD1F1F"/>
      </a:hlink>
      <a:folHlink>
        <a:srgbClr val="FFC42F"/>
      </a:folHlink>
    </a:clrScheme>
    <a:fontScheme name="1_跋涉">
      <a:majorFont>
        <a:latin typeface="Franklin Gothic Medium"/>
        <a:ea typeface="隶书"/>
        <a:cs typeface=""/>
      </a:majorFont>
      <a:minorFont>
        <a:latin typeface="Franklin Gothic Book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跋涉 1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D"/>
        </a:accent5>
        <a:accent6>
          <a:srgbClr val="955A46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2573</Words>
  <Application>WPS 演示</Application>
  <PresentationFormat>全屏显示(16:10)</PresentationFormat>
  <Paragraphs>333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42" baseType="lpstr">
      <vt:lpstr>Arial</vt:lpstr>
      <vt:lpstr>宋体</vt:lpstr>
      <vt:lpstr>Wingdings</vt:lpstr>
      <vt:lpstr>Franklin Gothic Medium</vt:lpstr>
      <vt:lpstr>隶书</vt:lpstr>
      <vt:lpstr>Franklin Gothic Book</vt:lpstr>
      <vt:lpstr>华文楷体</vt:lpstr>
      <vt:lpstr>Wingdings 2</vt:lpstr>
      <vt:lpstr>Calibri</vt:lpstr>
      <vt:lpstr>微软雅黑</vt:lpstr>
      <vt:lpstr>Arial Unicode MS</vt:lpstr>
      <vt:lpstr>黑体</vt:lpstr>
      <vt:lpstr>Times New Roman</vt:lpstr>
      <vt:lpstr>Courier New</vt:lpstr>
      <vt:lpstr>楷体_GB2312</vt:lpstr>
      <vt:lpstr>Segoe Print</vt:lpstr>
      <vt:lpstr>新宋体</vt:lpstr>
      <vt:lpstr>仿宋_GB2312</vt:lpstr>
      <vt:lpstr>仿宋</vt:lpstr>
      <vt:lpstr>华文彩云</vt:lpstr>
      <vt:lpstr>华文琥珀</vt:lpstr>
      <vt:lpstr>华文仿宋</vt:lpstr>
      <vt:lpstr>华文新魏</vt:lpstr>
      <vt:lpstr>方正兰亭超细黑简体</vt:lpstr>
      <vt:lpstr>Vladimir Script</vt:lpstr>
      <vt:lpstr>Wide Latin</vt:lpstr>
      <vt:lpstr>方正舒体</vt:lpstr>
      <vt:lpstr>1_跋涉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Taiji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samsung</dc:creator>
  <cp:lastModifiedBy>Administrator</cp:lastModifiedBy>
  <cp:revision>418</cp:revision>
  <dcterms:created xsi:type="dcterms:W3CDTF">2014-10-30T02:24:23Z</dcterms:created>
  <dcterms:modified xsi:type="dcterms:W3CDTF">2016-12-25T08:31:18Z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