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8" r:id="rId9"/>
    <p:sldId id="265" r:id="rId10"/>
    <p:sldId id="266" r:id="rId11"/>
    <p:sldId id="267" r:id="rId12"/>
    <p:sldId id="269"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94" d="100"/>
          <a:sy n="94" d="100"/>
        </p:scale>
        <p:origin x="-36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cSld name="标题幻灯片">
    <p:bg>
      <p:bgPr>
        <a:blipFill rotWithShape="0">
          <a:blip r:embed="rId2"/>
          <a:srcRect/>
          <a:stretch>
            <a:fillRect/>
          </a:stretch>
        </a:blipFill>
        <a:effectLst/>
      </p:bgPr>
    </p:bg>
    <p:spTree>
      <p:nvGrpSpPr>
        <p:cNvPr id="1" name=""/>
        <p:cNvGrpSpPr/>
        <p:nvPr/>
      </p:nvGrpSpPr>
      <p:grpSpPr>
        <a:xfrm>
          <a:off x="0" y="0"/>
          <a:ext cx="0" cy="0"/>
          <a:chOff x="0" y="0"/>
          <a:chExt cx="0" cy="0"/>
        </a:xfrm>
      </p:grpSpPr>
      <p:sp>
        <p:nvSpPr>
          <p:cNvPr id="14341" name="KSO_BT1"/>
          <p:cNvSpPr>
            <a:spLocks noGrp="1"/>
          </p:cNvSpPr>
          <p:nvPr>
            <p:ph type="ctrTitle"/>
          </p:nvPr>
        </p:nvSpPr>
        <p:spPr>
          <a:xfrm>
            <a:off x="315831" y="4481513"/>
            <a:ext cx="9103529" cy="731837"/>
          </a:xfrm>
          <a:prstGeom prst="rect">
            <a:avLst/>
          </a:prstGeom>
          <a:noFill/>
          <a:ln w="9525">
            <a:noFill/>
            <a:miter/>
          </a:ln>
        </p:spPr>
        <p:txBody>
          <a:bodyPr anchor="b"/>
          <a:lstStyle>
            <a:lvl1pPr lvl="0" algn="ctr">
              <a:defRPr sz="3600" kern="1200"/>
            </a:lvl1pPr>
          </a:lstStyle>
          <a:p>
            <a:pPr lvl="0"/>
            <a:r>
              <a:rPr lang="zh-CN" altLang="en-US" dirty="0"/>
              <a:t>单击此处编辑母版标题样式</a:t>
            </a:r>
          </a:p>
        </p:txBody>
      </p:sp>
      <p:sp>
        <p:nvSpPr>
          <p:cNvPr id="4" name="KSO_FD"/>
          <p:cNvSpPr>
            <a:spLocks noGrp="1"/>
          </p:cNvSpPr>
          <p:nvPr>
            <p:ph type="dt" sz="half" idx="2"/>
          </p:nvPr>
        </p:nvSpPr>
        <p:spPr>
          <a:xfrm>
            <a:off x="609441" y="6245225"/>
            <a:ext cx="2845647" cy="476250"/>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pPr/>
              <a:t>2015/12/7</a:t>
            </a:fld>
            <a:endParaRPr lang="zh-CN" altLang="en-US"/>
          </a:p>
        </p:txBody>
      </p:sp>
      <p:sp>
        <p:nvSpPr>
          <p:cNvPr id="5" name="KSO_FT"/>
          <p:cNvSpPr>
            <a:spLocks noGrp="1"/>
          </p:cNvSpPr>
          <p:nvPr>
            <p:ph type="ftr" sz="quarter" idx="3"/>
          </p:nvPr>
        </p:nvSpPr>
        <p:spPr>
          <a:xfrm>
            <a:off x="3880427" y="6245225"/>
            <a:ext cx="3859795" cy="476250"/>
          </a:xfrm>
          <a:prstGeom prst="rect">
            <a:avLst/>
          </a:prstGeom>
        </p:spPr>
        <p:txBody>
          <a:bodyPr vert="horz" lIns="91440" tIns="45720" rIns="91440" bIns="45720" rtlCol="0" anchor="ctr"/>
          <a:lstStyle/>
          <a:p>
            <a:endParaRPr lang="zh-CN" altLang="en-US"/>
          </a:p>
        </p:txBody>
      </p:sp>
      <p:sp>
        <p:nvSpPr>
          <p:cNvPr id="6" name="KSO_FN"/>
          <p:cNvSpPr>
            <a:spLocks noGrp="1"/>
          </p:cNvSpPr>
          <p:nvPr>
            <p:ph type="sldNum" sz="quarter" idx="4"/>
          </p:nvPr>
        </p:nvSpPr>
        <p:spPr>
          <a:xfrm>
            <a:off x="8146517" y="6245225"/>
            <a:ext cx="2845647" cy="476250"/>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pPr/>
              <a:t>‹#›</a:t>
            </a:fld>
            <a:endParaRPr lang="zh-CN" altLang="en-US"/>
          </a:p>
        </p:txBody>
      </p:sp>
      <p:sp>
        <p:nvSpPr>
          <p:cNvPr id="14345" name="KSO_BC1"/>
          <p:cNvSpPr>
            <a:spLocks noGrp="1"/>
          </p:cNvSpPr>
          <p:nvPr>
            <p:ph type="subTitle" idx="1"/>
          </p:nvPr>
        </p:nvSpPr>
        <p:spPr>
          <a:xfrm>
            <a:off x="319005" y="5219700"/>
            <a:ext cx="9076548" cy="525463"/>
          </a:xfrm>
          <a:prstGeom prst="rect">
            <a:avLst/>
          </a:prstGeom>
          <a:noFill/>
          <a:ln w="9525">
            <a:noFill/>
            <a:miter/>
          </a:ln>
        </p:spPr>
        <p:txBody>
          <a:bodyPr anchor="t"/>
          <a:lstStyle>
            <a:lvl1pPr marL="0" lvl="0" indent="0" algn="ctr">
              <a:buNone/>
              <a:defRPr sz="1800" kern="1200">
                <a:solidFill>
                  <a:schemeClr val="accent2"/>
                </a:solidFill>
              </a:defRPr>
            </a:lvl1pPr>
            <a:lvl2pPr marL="0" lvl="1" indent="0" algn="ctr">
              <a:buNone/>
              <a:defRPr sz="1800" kern="1200">
                <a:solidFill>
                  <a:schemeClr val="accent2"/>
                </a:solidFill>
              </a:defRPr>
            </a:lvl2pPr>
            <a:lvl3pPr marL="914400" lvl="2" indent="-914400" algn="ctr">
              <a:buNone/>
              <a:defRPr sz="1800" kern="1200">
                <a:solidFill>
                  <a:schemeClr val="accent2"/>
                </a:solidFill>
              </a:defRPr>
            </a:lvl3pPr>
            <a:lvl4pPr marL="1370965" lvl="3" indent="-1370965" algn="ctr">
              <a:buNone/>
              <a:defRPr sz="1800" kern="1200">
                <a:solidFill>
                  <a:schemeClr val="accent2"/>
                </a:solidFill>
              </a:defRPr>
            </a:lvl4pPr>
            <a:lvl5pPr marL="1828165" lvl="4" indent="-1828165" algn="ctr">
              <a:buNone/>
              <a:defRPr sz="1800" kern="1200">
                <a:solidFill>
                  <a:schemeClr val="accent2"/>
                </a:solidFill>
              </a:defRPr>
            </a:lvl5pPr>
          </a:lstStyle>
          <a:p>
            <a:pPr lvl="0"/>
            <a:r>
              <a:rPr lang="zh-CN" altLang="en-US" dirty="0"/>
              <a:t>单击此处编辑母版副标题样式</a:t>
            </a: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idx="1"/>
          </p:nvPr>
        </p:nvSpPr>
        <p:spPr/>
        <p:txBody>
          <a:bodyPr/>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p:nvPr>
        </p:nvSpPr>
        <p:spPr>
          <a:xfrm>
            <a:off x="1573596" y="2238834"/>
            <a:ext cx="5994427" cy="1235075"/>
          </a:xfrm>
        </p:spPr>
        <p:txBody>
          <a:bodyPr anchor="b">
            <a:normAutofit/>
          </a:bodyPr>
          <a:lstStyle>
            <a:lvl1pPr algn="ctr">
              <a:defRPr sz="3600">
                <a:solidFill>
                  <a:schemeClr val="accent1">
                    <a:lumMod val="75000"/>
                  </a:schemeClr>
                </a:solidFill>
                <a:effectLst/>
              </a:defRPr>
            </a:lvl1pPr>
          </a:lstStyle>
          <a:p>
            <a:r>
              <a:rPr lang="zh-CN" altLang="en-US" smtClean="0"/>
              <a:t>单击此处编辑母版标题样式</a:t>
            </a:r>
            <a:endParaRPr lang="en-US" dirty="0"/>
          </a:p>
        </p:txBody>
      </p:sp>
      <p:sp>
        <p:nvSpPr>
          <p:cNvPr id="3" name="KSO_ST2"/>
          <p:cNvSpPr>
            <a:spLocks noGrp="1"/>
          </p:cNvSpPr>
          <p:nvPr>
            <p:ph type="body" idx="1"/>
          </p:nvPr>
        </p:nvSpPr>
        <p:spPr>
          <a:xfrm>
            <a:off x="1573597" y="3531060"/>
            <a:ext cx="5994427" cy="492304"/>
          </a:xfrm>
          <a:prstGeom prst="rect">
            <a:avLst/>
          </a:prstGeom>
          <a:blipFill dpi="0" rotWithShape="1">
            <a:blip r:embed="rId2"/>
            <a:srcRect/>
            <a:stretch>
              <a:fillRect t="-2000"/>
            </a:stretch>
          </a:blipFill>
        </p:spPr>
        <p:txBody>
          <a:bodyPr anchor="ctr">
            <a:normAutofit/>
          </a:bodyPr>
          <a:lstStyle>
            <a:lvl1pPr marL="0" indent="0" algn="ctr">
              <a:buNone/>
              <a:defRPr sz="16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0965" indent="0">
              <a:buNone/>
              <a:defRPr sz="1600">
                <a:solidFill>
                  <a:schemeClr val="tx1">
                    <a:tint val="75000"/>
                  </a:schemeClr>
                </a:solidFill>
              </a:defRPr>
            </a:lvl4pPr>
            <a:lvl5pPr marL="1828165"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765" indent="0">
              <a:buNone/>
              <a:defRPr sz="1600">
                <a:solidFill>
                  <a:schemeClr val="tx1">
                    <a:tint val="75000"/>
                  </a:schemeClr>
                </a:solidFill>
              </a:defRPr>
            </a:lvl8pPr>
            <a:lvl9pPr marL="3656965"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049594" y="1244600"/>
            <a:ext cx="3809008" cy="4932363"/>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4888226" y="1244600"/>
            <a:ext cx="3819592" cy="4932363"/>
          </a:xfrm>
        </p:spPr>
        <p:txBody>
          <a:bodyPr/>
          <a:lstStyle/>
          <a:p>
            <a:pPr lvl="0"/>
            <a:r>
              <a:rPr lang="zh-CN" altLang="en-US" smtClean="0"/>
              <a:t>单击此处编辑母版文本样式</a:t>
            </a:r>
          </a:p>
          <a:p>
            <a:pPr lvl="1"/>
            <a:r>
              <a:rPr lang="zh-CN" altLang="en-US" smtClean="0"/>
              <a:t>第二级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1726749" y="118532"/>
            <a:ext cx="6982258" cy="71702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24361" y="1376362"/>
            <a:ext cx="3867333" cy="823912"/>
          </a:xfrm>
        </p:spPr>
        <p:txBody>
          <a:bodyPr anchor="b">
            <a:normAutofit/>
          </a:bodyPr>
          <a:lstStyle>
            <a:lvl1pPr marL="0" indent="0">
              <a:buNone/>
              <a:defRPr sz="18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smtClean="0"/>
              <a:t>单击此处编辑母版文本样式</a:t>
            </a:r>
          </a:p>
        </p:txBody>
      </p:sp>
      <p:sp>
        <p:nvSpPr>
          <p:cNvPr id="4" name="KSO_BC1"/>
          <p:cNvSpPr>
            <a:spLocks noGrp="1"/>
          </p:cNvSpPr>
          <p:nvPr>
            <p:ph sz="half" idx="2"/>
          </p:nvPr>
        </p:nvSpPr>
        <p:spPr>
          <a:xfrm>
            <a:off x="824361" y="2200274"/>
            <a:ext cx="3867333" cy="3684588"/>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4822628" y="1376362"/>
            <a:ext cx="3886379" cy="823912"/>
          </a:xfrm>
        </p:spPr>
        <p:txBody>
          <a:bodyPr anchor="b">
            <a:normAutofit/>
          </a:bodyPr>
          <a:lstStyle>
            <a:lvl1pPr marL="0" indent="0">
              <a:buNone/>
              <a:defRPr sz="1800" b="1"/>
            </a:lvl1pPr>
            <a:lvl2pPr marL="457200" indent="0">
              <a:buNone/>
              <a:defRPr sz="2000" b="1"/>
            </a:lvl2pPr>
            <a:lvl3pPr marL="914400" indent="0">
              <a:buNone/>
              <a:defRPr sz="1800" b="1"/>
            </a:lvl3pPr>
            <a:lvl4pPr marL="1370965" indent="0">
              <a:buNone/>
              <a:defRPr sz="1600" b="1"/>
            </a:lvl4pPr>
            <a:lvl5pPr marL="1828165"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smtClean="0"/>
              <a:t>单击此处编辑母版文本样式</a:t>
            </a:r>
          </a:p>
        </p:txBody>
      </p:sp>
      <p:sp>
        <p:nvSpPr>
          <p:cNvPr id="6" name="KSO_BC2"/>
          <p:cNvSpPr>
            <a:spLocks noGrp="1"/>
          </p:cNvSpPr>
          <p:nvPr>
            <p:ph sz="quarter" idx="4"/>
          </p:nvPr>
        </p:nvSpPr>
        <p:spPr>
          <a:xfrm>
            <a:off x="4822628" y="2200274"/>
            <a:ext cx="3886379" cy="3684588"/>
          </a:xfrm>
        </p:spPr>
        <p:txBody>
          <a:bodyPr/>
          <a:lstStyle/>
          <a:p>
            <a:pPr lvl="0"/>
            <a:r>
              <a:rPr lang="zh-CN" altLang="en-US" smtClean="0"/>
              <a:t>单击此处编辑母版文本样式</a:t>
            </a:r>
          </a:p>
          <a:p>
            <a:pPr lvl="1"/>
            <a:r>
              <a:rPr lang="zh-CN" altLang="en-US" smtClean="0"/>
              <a:t>第二级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日期占位符 2"/>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pPr/>
              <a:t>2015/12/7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1"/>
          <a:srcRect/>
          <a:stretch>
            <a:fillRect/>
          </a:stretch>
        </a:blipFill>
        <a:effectLst/>
      </p:bgPr>
    </p:bg>
    <p:spTree>
      <p:nvGrpSpPr>
        <p:cNvPr id="1" name=""/>
        <p:cNvGrpSpPr/>
        <p:nvPr/>
      </p:nvGrpSpPr>
      <p:grpSpPr>
        <a:xfrm>
          <a:off x="0" y="0"/>
          <a:ext cx="0" cy="0"/>
          <a:chOff x="0" y="0"/>
          <a:chExt cx="0" cy="0"/>
        </a:xfrm>
      </p:grpSpPr>
      <p:sp>
        <p:nvSpPr>
          <p:cNvPr id="1029" name="KSO_BT1"/>
          <p:cNvSpPr>
            <a:spLocks noGrp="1"/>
          </p:cNvSpPr>
          <p:nvPr>
            <p:ph type="title"/>
          </p:nvPr>
        </p:nvSpPr>
        <p:spPr>
          <a:xfrm>
            <a:off x="558655" y="571500"/>
            <a:ext cx="8241742" cy="700088"/>
          </a:xfrm>
          <a:prstGeom prst="rect">
            <a:avLst/>
          </a:prstGeom>
          <a:noFill/>
          <a:ln w="9525">
            <a:noFill/>
            <a:miter/>
          </a:ln>
        </p:spPr>
        <p:txBody>
          <a:bodyPr anchor="b"/>
          <a:lstStyle/>
          <a:p>
            <a:pPr lvl="0"/>
            <a:r>
              <a:rPr lang="zh-CN" altLang="en-US" dirty="0"/>
              <a:t>单击此处编辑母版标题样式</a:t>
            </a:r>
            <a:endParaRPr lang="en-US" altLang="x-none" dirty="0"/>
          </a:p>
        </p:txBody>
      </p:sp>
      <p:sp>
        <p:nvSpPr>
          <p:cNvPr id="4" name="KSO_FD"/>
          <p:cNvSpPr>
            <a:spLocks noGrp="1"/>
          </p:cNvSpPr>
          <p:nvPr>
            <p:ph type="dt" sz="half" idx="2"/>
          </p:nvPr>
        </p:nvSpPr>
        <p:spPr>
          <a:xfrm>
            <a:off x="837982" y="6356350"/>
            <a:ext cx="274407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pPr/>
              <a:t>2015/12/7</a:t>
            </a:fld>
            <a:endParaRPr lang="zh-CN" altLang="en-US"/>
          </a:p>
        </p:txBody>
      </p:sp>
      <p:sp>
        <p:nvSpPr>
          <p:cNvPr id="5" name="KSO_FT"/>
          <p:cNvSpPr>
            <a:spLocks noGrp="1"/>
          </p:cNvSpPr>
          <p:nvPr>
            <p:ph type="ftr" sz="quarter" idx="3"/>
          </p:nvPr>
        </p:nvSpPr>
        <p:spPr>
          <a:xfrm>
            <a:off x="4039136" y="6356350"/>
            <a:ext cx="4113729" cy="365125"/>
          </a:xfrm>
          <a:prstGeom prst="rect">
            <a:avLst/>
          </a:prstGeom>
        </p:spPr>
        <p:txBody>
          <a:bodyPr vert="horz" lIns="91440" tIns="45720" rIns="91440" bIns="45720" rtlCol="0" anchor="ctr"/>
          <a:lstStyle/>
          <a:p>
            <a:endParaRPr lang="zh-CN" altLang="en-US"/>
          </a:p>
        </p:txBody>
      </p:sp>
      <p:sp>
        <p:nvSpPr>
          <p:cNvPr id="6" name="KSO_FN"/>
          <p:cNvSpPr>
            <a:spLocks noGrp="1"/>
          </p:cNvSpPr>
          <p:nvPr>
            <p:ph type="sldNum" sz="quarter" idx="4"/>
          </p:nvPr>
        </p:nvSpPr>
        <p:spPr>
          <a:xfrm>
            <a:off x="8609946" y="6356350"/>
            <a:ext cx="274407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pPr/>
              <a:t>‹#›</a:t>
            </a:fld>
            <a:endParaRPr lang="zh-CN" altLang="en-US"/>
          </a:p>
        </p:txBody>
      </p:sp>
      <p:sp>
        <p:nvSpPr>
          <p:cNvPr id="1033" name="KSO_BC1"/>
          <p:cNvSpPr>
            <a:spLocks noGrp="1"/>
          </p:cNvSpPr>
          <p:nvPr>
            <p:ph type="body" idx="1"/>
          </p:nvPr>
        </p:nvSpPr>
        <p:spPr>
          <a:xfrm>
            <a:off x="558655" y="1411288"/>
            <a:ext cx="11055646" cy="4683125"/>
          </a:xfrm>
          <a:prstGeom prst="rect">
            <a:avLst/>
          </a:prstGeom>
          <a:noFill/>
          <a:ln w="9525">
            <a:noFill/>
            <a:miter/>
          </a:ln>
        </p:spPr>
        <p:txBody>
          <a:bodyPr/>
          <a:lstStyle/>
          <a:p>
            <a:pPr lvl="0"/>
            <a:r>
              <a:rPr lang="zh-CN" altLang="en-US" dirty="0"/>
              <a:t>单击此处编辑母版文本样式</a:t>
            </a:r>
          </a:p>
          <a:p>
            <a:pPr lvl="1"/>
            <a:r>
              <a:rPr lang="zh-CN" altLang="en-US" dirty="0"/>
              <a:t>第二级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l" defTabSz="914400" rtl="0" eaLnBrk="1" latinLnBrk="0" hangingPunct="1">
        <a:lnSpc>
          <a:spcPct val="90000"/>
        </a:lnSpc>
        <a:spcBef>
          <a:spcPct val="0"/>
        </a:spcBef>
        <a:buNone/>
        <a:defRPr sz="3200" b="1" i="0" kern="1200" baseline="0">
          <a:solidFill>
            <a:schemeClr val="accent1">
              <a:lumMod val="75000"/>
            </a:schemeClr>
          </a:solidFill>
          <a:effectLst/>
          <a:latin typeface="Arial Black" pitchFamily="34" charset="0"/>
          <a:ea typeface="微软雅黑" pitchFamily="34" charset="-122"/>
          <a:cs typeface="+mj-cs"/>
        </a:defRPr>
      </a:lvl1pPr>
    </p:titleStyle>
    <p:bodyStyle>
      <a:lvl1pPr marL="357505" indent="-356870" algn="just" defTabSz="914400" rtl="0" eaLnBrk="1" latinLnBrk="0" hangingPunct="1">
        <a:lnSpc>
          <a:spcPct val="110000"/>
        </a:lnSpc>
        <a:spcBef>
          <a:spcPts val="1800"/>
        </a:spcBef>
        <a:spcAft>
          <a:spcPts val="0"/>
        </a:spcAft>
        <a:buClr>
          <a:schemeClr val="accent1"/>
        </a:buClr>
        <a:buSzPct val="120000"/>
        <a:buFontTx/>
        <a:buBlip>
          <a:blip r:embed="rId12"/>
        </a:buBlip>
        <a:defRPr sz="2000" kern="1200" baseline="0">
          <a:solidFill>
            <a:schemeClr val="accent1">
              <a:lumMod val="50000"/>
            </a:schemeClr>
          </a:solidFill>
          <a:latin typeface="Arial" pitchFamily="34" charset="0"/>
          <a:ea typeface="微软雅黑" pitchFamily="34" charset="-122"/>
          <a:cs typeface="+mn-cs"/>
        </a:defRPr>
      </a:lvl1pPr>
      <a:lvl2pPr marL="357505" indent="-356870" algn="just" defTabSz="914400" rtl="0" eaLnBrk="1" latinLnBrk="0" hangingPunct="1">
        <a:lnSpc>
          <a:spcPct val="130000"/>
        </a:lnSpc>
        <a:spcBef>
          <a:spcPts val="0"/>
        </a:spcBef>
        <a:spcAft>
          <a:spcPts val="600"/>
        </a:spcAft>
        <a:buClr>
          <a:schemeClr val="accent2">
            <a:lumMod val="60000"/>
            <a:lumOff val="40000"/>
          </a:schemeClr>
        </a:buClr>
        <a:buFont typeface="幼圆" panose="02010509060101010101" pitchFamily="49" charset="-122"/>
        <a:buChar char=" "/>
        <a:defRPr sz="1600" kern="1200" baseline="0">
          <a:solidFill>
            <a:srgbClr val="7D7D7D"/>
          </a:solidFill>
          <a:latin typeface="幼圆" panose="02010509060101010101" pitchFamily="49" charset="-122"/>
          <a:ea typeface="幼圆" panose="02010509060101010101" pitchFamily="49" charset="-122"/>
          <a:cs typeface="+mn-cs"/>
        </a:defRPr>
      </a:lvl2pPr>
      <a:lvl3pPr marL="1143000" indent="-227965"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5995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67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39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1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365"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4930" indent="-227965"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0965" algn="l" defTabSz="914400" rtl="0" eaLnBrk="1" latinLnBrk="0" hangingPunct="1">
        <a:defRPr sz="1800" kern="1200">
          <a:solidFill>
            <a:schemeClr val="tx1"/>
          </a:solidFill>
          <a:latin typeface="+mn-lt"/>
          <a:ea typeface="+mn-ea"/>
          <a:cs typeface="+mn-cs"/>
        </a:defRPr>
      </a:lvl4pPr>
      <a:lvl5pPr marL="1828165"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pPr algn="dist"/>
            <a:r>
              <a:rPr lang="zh-CN" altLang="zh-CN" sz="8000"/>
              <a:t>疾病与营养</a:t>
            </a:r>
          </a:p>
        </p:txBody>
      </p:sp>
      <p:sp>
        <p:nvSpPr>
          <p:cNvPr id="5" name="副标题 4"/>
          <p:cNvSpPr>
            <a:spLocks noGrp="1"/>
          </p:cNvSpPr>
          <p:nvPr>
            <p:ph type="subTitle" idx="1"/>
          </p:nvPr>
        </p:nvSpPr>
        <p:spPr>
          <a:xfrm>
            <a:off x="2338070" y="5359400"/>
            <a:ext cx="8953500" cy="572770"/>
          </a:xfrm>
        </p:spPr>
        <p:txBody>
          <a:bodyPr/>
          <a:lstStyle/>
          <a:p>
            <a:r>
              <a:rPr lang="zh-CN" altLang="en-US" sz="2800"/>
              <a:t>太极大药房奎光路店   夏馨</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a:t>销售搭配</a:t>
            </a:r>
          </a:p>
        </p:txBody>
      </p:sp>
      <p:sp>
        <p:nvSpPr>
          <p:cNvPr id="3" name="文本占位符 2"/>
          <p:cNvSpPr>
            <a:spLocks noGrp="1"/>
          </p:cNvSpPr>
          <p:nvPr>
            <p:ph type="body" idx="1"/>
          </p:nvPr>
        </p:nvSpPr>
        <p:spPr/>
        <p:txBody>
          <a:bodyPr/>
          <a:lstStyle/>
          <a:p>
            <a:endParaRPr lang="zh-CN" altLang="en-US" dirty="0"/>
          </a:p>
          <a:p>
            <a:endParaRPr lang="zh-CN" altLang="en-US" dirty="0"/>
          </a:p>
          <a:p>
            <a:endParaRPr lang="zh-CN" altLang="en-US" dirty="0"/>
          </a:p>
          <a:p>
            <a:r>
              <a:rPr lang="en-US" altLang="zh-CN" sz="6000" dirty="0"/>
              <a:t>                 +</a:t>
            </a:r>
          </a:p>
          <a:p>
            <a:endParaRPr lang="en-US" altLang="zh-CN" sz="2400" dirty="0"/>
          </a:p>
          <a:p>
            <a:r>
              <a:rPr lang="en-US" sz="2400" dirty="0"/>
              <a:t>       B</a:t>
            </a:r>
            <a:r>
              <a:rPr lang="zh-CN" altLang="en-US" sz="2400" dirty="0"/>
              <a:t>族维生素在抑制体内脂质过氧化、降低血脂水平具有一定作用；同时可以促进肝脏代谢，协同卵磷脂保护肝脏。</a:t>
            </a:r>
          </a:p>
        </p:txBody>
      </p:sp>
      <p:pic>
        <p:nvPicPr>
          <p:cNvPr id="4" name="图片 3" descr="卵磷脂"/>
          <p:cNvPicPr>
            <a:picLocks noChangeAspect="1"/>
          </p:cNvPicPr>
          <p:nvPr/>
        </p:nvPicPr>
        <p:blipFill>
          <a:blip r:embed="rId2"/>
          <a:srcRect/>
          <a:stretch>
            <a:fillRect/>
          </a:stretch>
        </p:blipFill>
        <p:spPr>
          <a:xfrm>
            <a:off x="963295" y="1761490"/>
            <a:ext cx="3281680" cy="3239135"/>
          </a:xfrm>
          <a:prstGeom prst="rect">
            <a:avLst/>
          </a:prstGeom>
        </p:spPr>
      </p:pic>
      <p:pic>
        <p:nvPicPr>
          <p:cNvPr id="5" name="图片 4" descr="b族"/>
          <p:cNvPicPr>
            <a:picLocks noChangeAspect="1"/>
          </p:cNvPicPr>
          <p:nvPr/>
        </p:nvPicPr>
        <p:blipFill>
          <a:blip r:embed="rId3"/>
          <a:srcRect/>
          <a:stretch>
            <a:fillRect/>
          </a:stretch>
        </p:blipFill>
        <p:spPr>
          <a:xfrm>
            <a:off x="5362575" y="1422400"/>
            <a:ext cx="4017645" cy="363601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销售搭配</a:t>
            </a:r>
          </a:p>
        </p:txBody>
      </p:sp>
      <p:sp>
        <p:nvSpPr>
          <p:cNvPr id="3" name="文本占位符 2"/>
          <p:cNvSpPr>
            <a:spLocks noGrp="1"/>
          </p:cNvSpPr>
          <p:nvPr>
            <p:ph type="body" idx="1"/>
          </p:nvPr>
        </p:nvSpPr>
        <p:spPr>
          <a:xfrm>
            <a:off x="558800" y="1412240"/>
            <a:ext cx="11055350" cy="5149215"/>
          </a:xfrm>
        </p:spPr>
        <p:txBody>
          <a:bodyPr/>
          <a:lstStyle/>
          <a:p>
            <a:endParaRPr lang="zh-CN" altLang="en-US" dirty="0"/>
          </a:p>
          <a:p>
            <a:endParaRPr lang="zh-CN" altLang="en-US" dirty="0"/>
          </a:p>
          <a:p>
            <a:endParaRPr lang="zh-CN" altLang="en-US" dirty="0"/>
          </a:p>
          <a:p>
            <a:r>
              <a:rPr lang="zh-CN" altLang="en-US" dirty="0"/>
              <a:t>                                                </a:t>
            </a:r>
            <a:r>
              <a:rPr lang="en-US" altLang="zh-CN" sz="6000" dirty="0"/>
              <a:t>+</a:t>
            </a:r>
          </a:p>
          <a:p>
            <a:endParaRPr lang="zh-CN" altLang="en-US" dirty="0"/>
          </a:p>
          <a:p>
            <a:endParaRPr lang="zh-CN" altLang="en-US" dirty="0"/>
          </a:p>
          <a:p>
            <a:r>
              <a:rPr lang="zh-CN" altLang="en-US" sz="2400" dirty="0"/>
              <a:t>维生素</a:t>
            </a:r>
            <a:r>
              <a:rPr lang="en-US" altLang="zh-CN" sz="2400" dirty="0"/>
              <a:t>E</a:t>
            </a:r>
            <a:r>
              <a:rPr lang="zh-CN" altLang="en-US" sz="2400" dirty="0"/>
              <a:t>能降低血浆低密度脂蛋白的含量，增加高密度脂蛋白水平，具有防治心脑血管病的作用</a:t>
            </a:r>
          </a:p>
          <a:p>
            <a:endParaRPr lang="zh-CN" altLang="en-US" dirty="0"/>
          </a:p>
          <a:p>
            <a:endParaRPr lang="zh-CN" altLang="en-US" dirty="0"/>
          </a:p>
          <a:p>
            <a:endParaRPr lang="zh-CN" altLang="en-US" dirty="0"/>
          </a:p>
        </p:txBody>
      </p:sp>
      <p:pic>
        <p:nvPicPr>
          <p:cNvPr id="4" name="图片 3" descr="卵磷脂"/>
          <p:cNvPicPr>
            <a:picLocks noChangeAspect="1"/>
          </p:cNvPicPr>
          <p:nvPr/>
        </p:nvPicPr>
        <p:blipFill>
          <a:blip r:embed="rId2"/>
          <a:srcRect/>
          <a:stretch>
            <a:fillRect/>
          </a:stretch>
        </p:blipFill>
        <p:spPr>
          <a:xfrm>
            <a:off x="920115" y="1520190"/>
            <a:ext cx="3226435" cy="3226435"/>
          </a:xfrm>
          <a:prstGeom prst="rect">
            <a:avLst/>
          </a:prstGeom>
        </p:spPr>
      </p:pic>
      <p:pic>
        <p:nvPicPr>
          <p:cNvPr id="5" name="图片 4" descr="维生素e"/>
          <p:cNvPicPr>
            <a:picLocks noChangeAspect="1"/>
          </p:cNvPicPr>
          <p:nvPr/>
        </p:nvPicPr>
        <p:blipFill>
          <a:blip r:embed="rId3"/>
          <a:srcRect/>
          <a:stretch>
            <a:fillRect/>
          </a:stretch>
        </p:blipFill>
        <p:spPr>
          <a:xfrm>
            <a:off x="5189855" y="1350645"/>
            <a:ext cx="3733800" cy="354139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sz="9600" dirty="0" smtClean="0"/>
              <a:t>                                                     </a:t>
            </a:r>
            <a:endParaRPr lang="zh-CN" altLang="en-US" sz="9600" dirty="0"/>
          </a:p>
        </p:txBody>
      </p:sp>
      <p:pic>
        <p:nvPicPr>
          <p:cNvPr id="7" name="内容占位符 6" descr="1.jpg"/>
          <p:cNvPicPr>
            <a:picLocks noGrp="1" noChangeAspect="1"/>
          </p:cNvPicPr>
          <p:nvPr>
            <p:ph idx="1"/>
          </p:nvPr>
        </p:nvPicPr>
        <p:blipFill>
          <a:blip r:embed="rId2"/>
          <a:stretch>
            <a:fillRect/>
          </a:stretch>
        </p:blipFill>
        <p:spPr>
          <a:xfrm>
            <a:off x="762000" y="1148080"/>
            <a:ext cx="10200640" cy="5476239"/>
          </a:xfrm>
          <a:prstGeom prst="rect">
            <a:avLst/>
          </a:prstGeom>
          <a:ln>
            <a:noFill/>
          </a:ln>
          <a:effectLst>
            <a:softEdge rad="112500"/>
          </a:effectLst>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a:t>营养与动脉粥样硬化</a:t>
            </a:r>
          </a:p>
        </p:txBody>
      </p:sp>
      <p:sp>
        <p:nvSpPr>
          <p:cNvPr id="3" name="文本占位符 2"/>
          <p:cNvSpPr>
            <a:spLocks noGrp="1"/>
          </p:cNvSpPr>
          <p:nvPr>
            <p:ph type="body" idx="1"/>
          </p:nvPr>
        </p:nvSpPr>
        <p:spPr>
          <a:xfrm>
            <a:off x="419735" y="1397635"/>
            <a:ext cx="11195050" cy="4697730"/>
          </a:xfrm>
        </p:spPr>
        <p:txBody>
          <a:bodyPr/>
          <a:lstStyle/>
          <a:p>
            <a:r>
              <a:rPr lang="en-US" altLang="zh-CN"/>
              <a:t>   动脉粥样硬化是动脉硬化的一种，大、中动脉内膜出现含胆固醇、类脂肪等的黄色物质，多由脂肪代谢紊乱，神经血管功能失调引起。常导致血栓形成、供血障碍等。</a:t>
            </a:r>
          </a:p>
          <a:p>
            <a:r>
              <a:rPr lang="zh-CN" altLang="en-US"/>
              <a:t>病因</a:t>
            </a:r>
          </a:p>
          <a:p>
            <a:pPr marL="635" indent="0">
              <a:buNone/>
            </a:pPr>
            <a:r>
              <a:rPr lang="zh-CN" altLang="en-US"/>
              <a:t>       高血压</a:t>
            </a:r>
          </a:p>
          <a:p>
            <a:pPr marL="635" indent="0">
              <a:buNone/>
            </a:pPr>
            <a:r>
              <a:rPr lang="zh-CN" altLang="en-US"/>
              <a:t>       高血脂症</a:t>
            </a:r>
          </a:p>
          <a:p>
            <a:pPr marL="635" indent="0">
              <a:buNone/>
            </a:pPr>
            <a:r>
              <a:rPr lang="zh-CN" altLang="en-US"/>
              <a:t>       糖尿病</a:t>
            </a:r>
          </a:p>
          <a:p>
            <a:pPr marL="635" indent="0">
              <a:buNone/>
            </a:pPr>
            <a:r>
              <a:rPr lang="zh-CN" altLang="en-US"/>
              <a:t>       吸烟</a:t>
            </a:r>
          </a:p>
          <a:p>
            <a:pPr marL="635" indent="0">
              <a:buNone/>
            </a:pPr>
            <a:r>
              <a:rPr lang="zh-CN" altLang="en-US"/>
              <a:t>       肥胖</a:t>
            </a:r>
            <a:r>
              <a:rPr lang="en-US" altLang="zh-CN"/>
              <a:t>   </a:t>
            </a:r>
          </a:p>
        </p:txBody>
      </p:sp>
      <p:pic>
        <p:nvPicPr>
          <p:cNvPr id="4" name="图片 3" descr="dmzyyh"/>
          <p:cNvPicPr>
            <a:picLocks noChangeAspect="1"/>
          </p:cNvPicPr>
          <p:nvPr/>
        </p:nvPicPr>
        <p:blipFill>
          <a:blip r:embed="rId2"/>
          <a:srcRect/>
          <a:stretch>
            <a:fillRect/>
          </a:stretch>
        </p:blipFill>
        <p:spPr>
          <a:xfrm>
            <a:off x="2955290" y="2411730"/>
            <a:ext cx="8839200" cy="43167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500"/>
                                        <p:tgtEl>
                                          <p:spTgt spid="3">
                                            <p:txEl>
                                              <p:pRg st="4" end="4"/>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559435" y="572135"/>
            <a:ext cx="8241665" cy="687705"/>
          </a:xfrm>
        </p:spPr>
        <p:txBody>
          <a:bodyPr/>
          <a:lstStyle/>
          <a:p>
            <a:r>
              <a:rPr lang="zh-CN" altLang="en-US" sz="2800" dirty="0" smtClean="0"/>
              <a:t>哪些膳食营养有助于防治动脉粥样硬化？</a:t>
            </a:r>
            <a:endParaRPr lang="en-US" altLang="zh-CN" sz="2800" dirty="0"/>
          </a:p>
        </p:txBody>
      </p:sp>
      <p:sp>
        <p:nvSpPr>
          <p:cNvPr id="8" name="内容占位符 7"/>
          <p:cNvSpPr>
            <a:spLocks noGrp="1"/>
          </p:cNvSpPr>
          <p:nvPr>
            <p:ph idx="1"/>
          </p:nvPr>
        </p:nvSpPr>
        <p:spPr>
          <a:xfrm>
            <a:off x="558800" y="1463040"/>
            <a:ext cx="11055350" cy="4632325"/>
          </a:xfrm>
        </p:spPr>
        <p:txBody>
          <a:bodyPr/>
          <a:lstStyle/>
          <a:p>
            <a:r>
              <a:rPr lang="zh-CN" altLang="en-US" dirty="0"/>
              <a:t>膳食脂类与动脉粥样硬化</a:t>
            </a:r>
          </a:p>
          <a:p>
            <a:pPr marL="635" indent="0">
              <a:buNone/>
            </a:pPr>
            <a:r>
              <a:rPr lang="zh-CN" altLang="en-US" dirty="0"/>
              <a:t>            磷脂有利于胆固醇的代谢，使血液中胆固醇减少，降低血液的粘稠度，避免胆固醇在血管壁沉积，有利于预防动脉粥样硬化</a:t>
            </a:r>
          </a:p>
          <a:p>
            <a:r>
              <a:rPr lang="zh-CN" altLang="en-US" dirty="0">
                <a:sym typeface="+mn-ea"/>
              </a:rPr>
              <a:t>膳食蛋白与</a:t>
            </a:r>
            <a:r>
              <a:rPr lang="zh-CN" altLang="en-US" dirty="0" smtClean="0">
                <a:sym typeface="+mn-ea"/>
              </a:rPr>
              <a:t>动脉粥样硬化</a:t>
            </a:r>
            <a:endParaRPr lang="zh-CN" altLang="en-US" dirty="0"/>
          </a:p>
          <a:p>
            <a:r>
              <a:rPr lang="zh-CN" altLang="en-US" dirty="0"/>
              <a:t>维生素与动脉粥样硬化</a:t>
            </a:r>
          </a:p>
          <a:p>
            <a:r>
              <a:rPr lang="zh-CN" altLang="en-US" dirty="0"/>
              <a:t>膳食纤维与动脉粥样硬化</a:t>
            </a:r>
          </a:p>
          <a:p>
            <a:r>
              <a:rPr lang="zh-CN" altLang="en-US" dirty="0"/>
              <a:t>无机盐与动脉粥样硬化</a:t>
            </a:r>
          </a:p>
          <a:p>
            <a:r>
              <a:rPr lang="zh-CN" altLang="en-US" dirty="0" smtClean="0"/>
              <a:t>其他</a:t>
            </a:r>
            <a:endParaRPr lang="zh-CN" altLang="en-US" dirty="0"/>
          </a:p>
          <a:p>
            <a:pPr marL="635" indent="0">
              <a:buNone/>
            </a:pPr>
            <a:endParaRPr lang="zh-CN" altLang="en-US" dirty="0"/>
          </a:p>
          <a:p>
            <a:endParaRPr lang="zh-CN" altLang="en-US" dirty="0"/>
          </a:p>
          <a:p>
            <a:pPr marL="635" indent="0">
              <a:buNone/>
            </a:pPr>
            <a:endParaRPr lang="zh-CN" altLang="en-US" dirty="0"/>
          </a:p>
          <a:p>
            <a:pPr marL="635" indent="0">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 calcmode="lin" valueType="num">
                                      <p:cBhvr additive="base">
                                        <p:cTn id="1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anim calcmode="lin" valueType="num">
                                      <p:cBhvr additive="base">
                                        <p:cTn id="2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4" end="4"/>
                                            </p:txEl>
                                          </p:spTgt>
                                        </p:tgtEl>
                                        <p:attrNameLst>
                                          <p:attrName>style.visibility</p:attrName>
                                        </p:attrNameLst>
                                      </p:cBhvr>
                                      <p:to>
                                        <p:strVal val="visible"/>
                                      </p:to>
                                    </p:set>
                                    <p:anim calcmode="lin" valueType="num">
                                      <p:cBhvr additive="base">
                                        <p:cTn id="2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anim calcmode="lin" valueType="num">
                                      <p:cBhvr additive="base">
                                        <p:cTn id="3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xEl>
                                              <p:pRg st="6" end="6"/>
                                            </p:txEl>
                                          </p:spTgt>
                                        </p:tgtEl>
                                        <p:attrNameLst>
                                          <p:attrName>style.visibility</p:attrName>
                                        </p:attrNameLst>
                                      </p:cBhvr>
                                      <p:to>
                                        <p:strVal val="visible"/>
                                      </p:to>
                                    </p:set>
                                    <p:anim calcmode="lin" valueType="num">
                                      <p:cBhvr additive="base">
                                        <p:cTn id="4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sz="4000"/>
              <a:t> </a:t>
            </a:r>
            <a:r>
              <a:rPr lang="zh-CN" altLang="en-US" sz="4000"/>
              <a:t>大豆卵磷脂</a:t>
            </a:r>
            <a:r>
              <a:rPr lang="en-US" altLang="zh-CN" sz="4000"/>
              <a:t>-----</a:t>
            </a:r>
            <a:r>
              <a:rPr lang="zh-CN" altLang="en-US" sz="4000"/>
              <a:t>血管的清道夫</a:t>
            </a:r>
          </a:p>
        </p:txBody>
      </p:sp>
      <p:sp>
        <p:nvSpPr>
          <p:cNvPr id="3" name="内容占位符 2"/>
          <p:cNvSpPr>
            <a:spLocks noGrp="1"/>
          </p:cNvSpPr>
          <p:nvPr>
            <p:ph idx="1"/>
          </p:nvPr>
        </p:nvSpPr>
        <p:spPr/>
        <p:txBody>
          <a:bodyPr/>
          <a:lstStyle/>
          <a:p>
            <a:pPr marL="635" indent="0" algn="l">
              <a:buNone/>
            </a:pPr>
            <a:r>
              <a:rPr lang="en-US" altLang="zh-CN"/>
              <a:t>                   </a:t>
            </a:r>
            <a:r>
              <a:rPr lang="zh-CN" altLang="en-US" sz="4000"/>
              <a:t>磷 脂 的 作 用</a:t>
            </a:r>
          </a:p>
          <a:p>
            <a:pPr marL="635" indent="0" algn="l">
              <a:buNone/>
            </a:pPr>
            <a:r>
              <a:rPr lang="en-US" altLang="zh-CN" sz="4000"/>
              <a:t>1.</a:t>
            </a:r>
            <a:r>
              <a:rPr lang="zh-CN" altLang="en-US" sz="4000"/>
              <a:t>预防高血脂，高血压等心脑血管疾病</a:t>
            </a:r>
          </a:p>
          <a:p>
            <a:pPr marL="635" indent="0" algn="l">
              <a:buNone/>
            </a:pPr>
            <a:r>
              <a:rPr lang="zh-CN" altLang="en-US"/>
              <a:t>         磷脂可以分解过高的血脂和过高的胆固醇，清扫血管，使血管循环顺畅，被公认为“血管清道夫”，磷脂还能使血管中胆固醇和中性脂肪乳化排出。</a:t>
            </a:r>
          </a:p>
          <a:p>
            <a:pPr marL="635" indent="0" algn="l">
              <a:buNone/>
            </a:pPr>
            <a:r>
              <a:rPr lang="en-US" altLang="zh-CN" sz="4000"/>
              <a:t>2.</a:t>
            </a:r>
            <a:r>
              <a:rPr lang="zh-CN" altLang="en-US" sz="4000"/>
              <a:t>预防脂肪肝及肝硬化</a:t>
            </a:r>
          </a:p>
          <a:p>
            <a:pPr marL="635" indent="0" algn="l">
              <a:buNone/>
            </a:pPr>
            <a:r>
              <a:rPr lang="en-US" altLang="zh-CN" sz="4000"/>
              <a:t>3.</a:t>
            </a:r>
            <a:r>
              <a:rPr lang="zh-CN" altLang="en-US" sz="4000"/>
              <a:t>增强大脑活力，改善记忆力</a:t>
            </a:r>
          </a:p>
          <a:p>
            <a:pPr marL="635" indent="0" algn="l">
              <a:buNone/>
            </a:pPr>
            <a:r>
              <a:rPr lang="en-US" altLang="zh-CN" sz="4000"/>
              <a:t>4.</a:t>
            </a:r>
            <a:r>
              <a:rPr lang="zh-CN" altLang="en-US" sz="4000"/>
              <a:t>活化细胞，促进体内毒素的分解</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a:xfrm>
            <a:off x="529590" y="4267200"/>
            <a:ext cx="4704715" cy="1283970"/>
          </a:xfrm>
        </p:spPr>
        <p:txBody>
          <a:bodyPr/>
          <a:lstStyle/>
          <a:p>
            <a:r>
              <a:rPr lang="zh-CN" altLang="en-US" sz="4000"/>
              <a:t>卵磷脂的两大特性</a:t>
            </a:r>
          </a:p>
        </p:txBody>
      </p:sp>
      <p:sp>
        <p:nvSpPr>
          <p:cNvPr id="10" name="内容占位符 9"/>
          <p:cNvSpPr>
            <a:spLocks noGrp="1"/>
          </p:cNvSpPr>
          <p:nvPr>
            <p:ph sz="half" idx="1"/>
          </p:nvPr>
        </p:nvSpPr>
        <p:spPr>
          <a:xfrm>
            <a:off x="843854" y="3961130"/>
            <a:ext cx="3809008" cy="4932363"/>
          </a:xfrm>
        </p:spPr>
        <p:txBody>
          <a:bodyPr/>
          <a:lstStyle/>
          <a:p>
            <a:pPr marL="635" indent="0">
              <a:buNone/>
            </a:pPr>
            <a:endParaRPr lang="zh-CN" altLang="en-US"/>
          </a:p>
          <a:p>
            <a:pPr marL="635" indent="0">
              <a:buNone/>
            </a:pPr>
            <a:endParaRPr lang="zh-CN" altLang="en-US"/>
          </a:p>
          <a:p>
            <a:pPr marL="635" indent="0">
              <a:buNone/>
            </a:pPr>
            <a:endParaRPr lang="zh-CN" altLang="en-US"/>
          </a:p>
          <a:p>
            <a:pPr marL="635" indent="0">
              <a:buNone/>
            </a:pPr>
            <a:endParaRPr lang="zh-CN" altLang="en-US"/>
          </a:p>
          <a:p>
            <a:pPr marL="635" indent="0">
              <a:buNone/>
            </a:pPr>
            <a:endParaRPr lang="zh-CN" altLang="en-US"/>
          </a:p>
        </p:txBody>
      </p:sp>
      <p:sp>
        <p:nvSpPr>
          <p:cNvPr id="11" name="内容占位符 10"/>
          <p:cNvSpPr>
            <a:spLocks noGrp="1"/>
          </p:cNvSpPr>
          <p:nvPr>
            <p:ph sz="half" idx="2"/>
          </p:nvPr>
        </p:nvSpPr>
        <p:spPr>
          <a:xfrm flipH="1">
            <a:off x="463550" y="914400"/>
            <a:ext cx="297180" cy="3592195"/>
          </a:xfrm>
        </p:spPr>
        <p:txBody>
          <a:bodyPr/>
          <a:lstStyle/>
          <a:p>
            <a:r>
              <a:rPr lang="en-US" altLang="zh-CN"/>
              <a:t>.</a:t>
            </a:r>
          </a:p>
        </p:txBody>
      </p:sp>
      <p:sp>
        <p:nvSpPr>
          <p:cNvPr id="12" name="椭圆形标注 11"/>
          <p:cNvSpPr/>
          <p:nvPr/>
        </p:nvSpPr>
        <p:spPr>
          <a:xfrm>
            <a:off x="3157855" y="467360"/>
            <a:ext cx="4484370" cy="2684780"/>
          </a:xfrm>
          <a:prstGeom prst="wedgeEllipseCallo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a:ea typeface="宋体" charset="0"/>
              </a:rPr>
              <a:t>不耐高温</a:t>
            </a:r>
          </a:p>
          <a:p>
            <a:pPr algn="ctr"/>
            <a:endParaRPr lang="zh-CN" altLang="en-US">
              <a:ea typeface="宋体" charset="0"/>
            </a:endParaRPr>
          </a:p>
          <a:p>
            <a:pPr algn="ctr"/>
            <a:endParaRPr lang="zh-CN" altLang="en-US">
              <a:ea typeface="宋体" charset="0"/>
            </a:endParaRPr>
          </a:p>
          <a:p>
            <a:pPr algn="ctr"/>
            <a:r>
              <a:rPr lang="zh-CN" altLang="en-US">
                <a:ea typeface="宋体" charset="0"/>
              </a:rPr>
              <a:t>温度在</a:t>
            </a:r>
            <a:r>
              <a:rPr lang="en-US" altLang="zh-CN">
                <a:ea typeface="宋体" charset="0"/>
              </a:rPr>
              <a:t>50</a:t>
            </a:r>
            <a:r>
              <a:rPr lang="zh-CN" altLang="en-US">
                <a:ea typeface="宋体" charset="0"/>
              </a:rPr>
              <a:t>℃以上，活性会逐渐破坏消失</a:t>
            </a:r>
          </a:p>
        </p:txBody>
      </p:sp>
      <p:sp>
        <p:nvSpPr>
          <p:cNvPr id="13" name="椭圆形标注 12"/>
          <p:cNvSpPr/>
          <p:nvPr/>
        </p:nvSpPr>
        <p:spPr>
          <a:xfrm>
            <a:off x="11252200" y="1632585"/>
            <a:ext cx="78740" cy="489585"/>
          </a:xfrm>
          <a:prstGeom prst="wedgeEllipseCallo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形标注 13"/>
          <p:cNvSpPr/>
          <p:nvPr/>
        </p:nvSpPr>
        <p:spPr>
          <a:xfrm>
            <a:off x="5751195" y="3422650"/>
            <a:ext cx="5197475" cy="2606040"/>
          </a:xfrm>
          <a:prstGeom prst="wedgeEllipseCallo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a:t>纯度越高越容易吸收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p:tgtEl>
                                          <p:spTgt spid="12"/>
                                        </p:tgtEl>
                                        <p:attrNameLst>
                                          <p:attrName>ppt_y</p:attrName>
                                        </p:attrNameLst>
                                      </p:cBhvr>
                                      <p:tavLst>
                                        <p:tav tm="0">
                                          <p:val>
                                            <p:strVal val="#ppt_y+#ppt_h*1.125000"/>
                                          </p:val>
                                        </p:tav>
                                        <p:tav tm="100000">
                                          <p:val>
                                            <p:strVal val="#ppt_y"/>
                                          </p:val>
                                        </p:tav>
                                      </p:tavLst>
                                    </p:anim>
                                    <p:animEffect transition="in" filter="wipe(up)">
                                      <p:cBhvr>
                                        <p:cTn id="8" dur="500"/>
                                        <p:tgtEl>
                                          <p:spTgt spid="1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p:tgtEl>
                                          <p:spTgt spid="14"/>
                                        </p:tgtEl>
                                        <p:attrNameLst>
                                          <p:attrName>ppt_y</p:attrName>
                                        </p:attrNameLst>
                                      </p:cBhvr>
                                      <p:tavLst>
                                        <p:tav tm="0">
                                          <p:val>
                                            <p:strVal val="#ppt_y+#ppt_h*1.125000"/>
                                          </p:val>
                                        </p:tav>
                                        <p:tav tm="100000">
                                          <p:val>
                                            <p:strVal val="#ppt_y"/>
                                          </p:val>
                                        </p:tav>
                                      </p:tavLst>
                                    </p:anim>
                                    <p:animEffect transition="in" filter="wipe(up)">
                                      <p:cBhvr>
                                        <p:cTn id="1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a:t>汤臣倍健大豆磷脂软胶囊</a:t>
            </a:r>
          </a:p>
        </p:txBody>
      </p:sp>
      <p:pic>
        <p:nvPicPr>
          <p:cNvPr id="5" name="内容占位符 4" descr="u=112"/>
          <p:cNvPicPr>
            <a:picLocks noGrp="1" noChangeAspect="1"/>
          </p:cNvPicPr>
          <p:nvPr>
            <p:ph sz="half" idx="1"/>
          </p:nvPr>
        </p:nvPicPr>
        <p:blipFill>
          <a:blip r:embed="rId2"/>
          <a:srcRect/>
          <a:stretch>
            <a:fillRect/>
          </a:stretch>
        </p:blipFill>
        <p:spPr>
          <a:xfrm>
            <a:off x="37465" y="1756410"/>
            <a:ext cx="4195445" cy="4267835"/>
          </a:xfrm>
          <a:prstGeom prst="rect">
            <a:avLst/>
          </a:prstGeom>
        </p:spPr>
      </p:pic>
      <p:sp>
        <p:nvSpPr>
          <p:cNvPr id="4" name="内容占位符 3"/>
          <p:cNvSpPr>
            <a:spLocks noGrp="1"/>
          </p:cNvSpPr>
          <p:nvPr>
            <p:ph sz="half" idx="2"/>
          </p:nvPr>
        </p:nvSpPr>
        <p:spPr>
          <a:xfrm>
            <a:off x="4903470" y="1951990"/>
            <a:ext cx="5576570" cy="4241165"/>
          </a:xfrm>
        </p:spPr>
        <p:txBody>
          <a:bodyPr/>
          <a:lstStyle/>
          <a:p>
            <a:r>
              <a:rPr lang="zh-CN" altLang="en-US" sz="2800"/>
              <a:t>产品特色</a:t>
            </a:r>
          </a:p>
          <a:p>
            <a:pPr marL="635" indent="0">
              <a:buNone/>
            </a:pPr>
            <a:r>
              <a:rPr lang="en-US" altLang="zh-CN"/>
              <a:t>1.</a:t>
            </a:r>
            <a:r>
              <a:rPr lang="zh-CN" altLang="en-US"/>
              <a:t>进口原料</a:t>
            </a:r>
          </a:p>
          <a:p>
            <a:pPr marL="635" indent="0">
              <a:buNone/>
            </a:pPr>
            <a:r>
              <a:rPr lang="zh-CN" altLang="en-US"/>
              <a:t>    美国进口大豆磷脂为原料</a:t>
            </a:r>
          </a:p>
          <a:p>
            <a:pPr marL="635" indent="0">
              <a:buNone/>
            </a:pPr>
            <a:r>
              <a:rPr lang="en-US" altLang="zh-CN"/>
              <a:t>2.</a:t>
            </a:r>
            <a:r>
              <a:rPr lang="zh-CN" altLang="en-US"/>
              <a:t>纯天然</a:t>
            </a:r>
          </a:p>
          <a:p>
            <a:pPr marL="635" indent="0">
              <a:buNone/>
            </a:pPr>
            <a:r>
              <a:rPr lang="zh-CN" altLang="en-US"/>
              <a:t>   天然植物提取</a:t>
            </a:r>
          </a:p>
          <a:p>
            <a:pPr marL="635" indent="0">
              <a:buNone/>
            </a:pPr>
            <a:r>
              <a:rPr lang="en-US" altLang="zh-CN"/>
              <a:t>3.</a:t>
            </a:r>
            <a:r>
              <a:rPr lang="zh-CN" altLang="en-US"/>
              <a:t>含量高</a:t>
            </a:r>
          </a:p>
          <a:p>
            <a:pPr marL="635" indent="0">
              <a:buNone/>
            </a:pPr>
            <a:r>
              <a:rPr lang="zh-CN" altLang="en-US"/>
              <a:t>   每</a:t>
            </a:r>
            <a:r>
              <a:rPr lang="en-US" altLang="zh-CN"/>
              <a:t>100g</a:t>
            </a:r>
            <a:r>
              <a:rPr lang="zh-CN" altLang="en-US"/>
              <a:t>含磷脂酰胆碱高达</a:t>
            </a:r>
            <a:r>
              <a:rPr lang="en-US" altLang="zh-CN"/>
              <a:t>14g</a:t>
            </a:r>
            <a:r>
              <a:rPr lang="zh-CN" altLang="en-US"/>
              <a:t>，</a:t>
            </a:r>
            <a:r>
              <a:rPr lang="en-US" altLang="zh-CN"/>
              <a:t>140mg/</a:t>
            </a:r>
            <a:r>
              <a:rPr lang="zh-CN" altLang="en-US"/>
              <a:t>粒</a:t>
            </a:r>
          </a:p>
          <a:p>
            <a:pPr marL="635" indent="0">
              <a:buNone/>
            </a:pPr>
            <a:endParaRPr lang="zh-CN" altLang="en-US"/>
          </a:p>
          <a:p>
            <a:pPr marL="635" indent="0">
              <a:buNone/>
            </a:pPr>
            <a:r>
              <a:rPr lang="zh-CN" alt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4">
                                            <p:txEl>
                                              <p:pRg st="0" end="0"/>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17" dur="500"/>
                                        <p:tgtEl>
                                          <p:spTgt spid="4">
                                            <p:txEl>
                                              <p:pRg st="1" end="1"/>
                                            </p:txEl>
                                          </p:spTgt>
                                        </p:tgtEl>
                                      </p:cBhvr>
                                    </p:animEffect>
                                  </p:childTnLst>
                                </p:cTn>
                              </p:par>
                              <p:par>
                                <p:cTn id="18" presetID="12" presetClass="entr" presetSubtype="4"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21" dur="500"/>
                                        <p:tgtEl>
                                          <p:spTgt spid="4">
                                            <p:txEl>
                                              <p:pRg st="2" end="2"/>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500"/>
                                        <p:tgtEl>
                                          <p:spTgt spid="4">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4">
                                            <p:txEl>
                                              <p:pRg st="3" end="3"/>
                                            </p:txEl>
                                          </p:spTgt>
                                        </p:tgtEl>
                                      </p:cBhvr>
                                    </p:animEffect>
                                  </p:childTnLst>
                                </p:cTn>
                              </p:par>
                              <p:par>
                                <p:cTn id="26" presetID="12" presetClass="entr" presetSubtype="4"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additive="base">
                                        <p:cTn id="28" dur="500"/>
                                        <p:tgtEl>
                                          <p:spTgt spid="4">
                                            <p:txEl>
                                              <p:pRg st="4" end="4"/>
                                            </p:txEl>
                                          </p:spTgt>
                                        </p:tgtEl>
                                        <p:attrNameLst>
                                          <p:attrName>ppt_y</p:attrName>
                                        </p:attrNameLst>
                                      </p:cBhvr>
                                      <p:tavLst>
                                        <p:tav tm="0">
                                          <p:val>
                                            <p:strVal val="#ppt_y+#ppt_h*1.125000"/>
                                          </p:val>
                                        </p:tav>
                                        <p:tav tm="100000">
                                          <p:val>
                                            <p:strVal val="#ppt_y"/>
                                          </p:val>
                                        </p:tav>
                                      </p:tavLst>
                                    </p:anim>
                                    <p:animEffect transition="in" filter="wipe(up)">
                                      <p:cBhvr>
                                        <p:cTn id="29" dur="500"/>
                                        <p:tgtEl>
                                          <p:spTgt spid="4">
                                            <p:txEl>
                                              <p:pRg st="4" end="4"/>
                                            </p:txEl>
                                          </p:spTgt>
                                        </p:tgtEl>
                                      </p:cBhvr>
                                    </p:animEffect>
                                  </p:childTnLst>
                                </p:cTn>
                              </p:par>
                              <p:par>
                                <p:cTn id="30" presetID="12" presetClass="entr" presetSubtype="4"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 calcmode="lin" valueType="num">
                                      <p:cBhvr additive="base">
                                        <p:cTn id="32" dur="500"/>
                                        <p:tgtEl>
                                          <p:spTgt spid="4">
                                            <p:txEl>
                                              <p:pRg st="5" end="5"/>
                                            </p:txEl>
                                          </p:spTgt>
                                        </p:tgtEl>
                                        <p:attrNameLst>
                                          <p:attrName>ppt_y</p:attrName>
                                        </p:attrNameLst>
                                      </p:cBhvr>
                                      <p:tavLst>
                                        <p:tav tm="0">
                                          <p:val>
                                            <p:strVal val="#ppt_y+#ppt_h*1.125000"/>
                                          </p:val>
                                        </p:tav>
                                        <p:tav tm="100000">
                                          <p:val>
                                            <p:strVal val="#ppt_y"/>
                                          </p:val>
                                        </p:tav>
                                      </p:tavLst>
                                    </p:anim>
                                    <p:animEffect transition="in" filter="wipe(up)">
                                      <p:cBhvr>
                                        <p:cTn id="33" dur="500"/>
                                        <p:tgtEl>
                                          <p:spTgt spid="4">
                                            <p:txEl>
                                              <p:pRg st="5" end="5"/>
                                            </p:txEl>
                                          </p:spTgt>
                                        </p:tgtEl>
                                      </p:cBhvr>
                                    </p:animEffect>
                                  </p:childTnLst>
                                </p:cTn>
                              </p:par>
                              <p:par>
                                <p:cTn id="34" presetID="12" presetClass="entr" presetSubtype="4" fill="hold" nodeType="with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anim calcmode="lin" valueType="num">
                                      <p:cBhvr additive="base">
                                        <p:cTn id="36" dur="500"/>
                                        <p:tgtEl>
                                          <p:spTgt spid="4">
                                            <p:txEl>
                                              <p:pRg st="6" end="6"/>
                                            </p:txEl>
                                          </p:spTgt>
                                        </p:tgtEl>
                                        <p:attrNameLst>
                                          <p:attrName>ppt_y</p:attrName>
                                        </p:attrNameLst>
                                      </p:cBhvr>
                                      <p:tavLst>
                                        <p:tav tm="0">
                                          <p:val>
                                            <p:strVal val="#ppt_y+#ppt_h*1.125000"/>
                                          </p:val>
                                        </p:tav>
                                        <p:tav tm="100000">
                                          <p:val>
                                            <p:strVal val="#ppt_y"/>
                                          </p:val>
                                        </p:tav>
                                      </p:tavLst>
                                    </p:anim>
                                    <p:animEffect transition="in" filter="wipe(up)">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2864485" y="572135"/>
            <a:ext cx="5935980" cy="1379220"/>
          </a:xfrm>
        </p:spPr>
        <p:txBody>
          <a:bodyPr/>
          <a:lstStyle/>
          <a:p>
            <a:r>
              <a:rPr lang="zh-CN" altLang="en-US"/>
              <a:t>适宜人群</a:t>
            </a:r>
          </a:p>
        </p:txBody>
      </p:sp>
      <p:sp>
        <p:nvSpPr>
          <p:cNvPr id="6" name="文本占位符 5"/>
          <p:cNvSpPr>
            <a:spLocks noGrp="1"/>
          </p:cNvSpPr>
          <p:nvPr>
            <p:ph type="body" idx="1"/>
          </p:nvPr>
        </p:nvSpPr>
        <p:spPr>
          <a:xfrm>
            <a:off x="558800" y="2486660"/>
            <a:ext cx="11055350" cy="3608705"/>
          </a:xfrm>
        </p:spPr>
        <p:txBody>
          <a:bodyPr/>
          <a:lstStyle/>
          <a:p>
            <a:r>
              <a:rPr lang="zh-CN" altLang="en-US" sz="2800"/>
              <a:t>中老年人群，高血压、高血脂、心血管疾病的患者</a:t>
            </a:r>
          </a:p>
          <a:p>
            <a:r>
              <a:rPr lang="zh-CN" altLang="en-US" sz="2800"/>
              <a:t>脂肪肝、肝硬化或肝功能欠佳者</a:t>
            </a:r>
          </a:p>
          <a:p>
            <a:r>
              <a:rPr lang="zh-CN" altLang="en-US" sz="2800"/>
              <a:t>经常饮酒、应酬的人                           </a:t>
            </a:r>
          </a:p>
          <a:p>
            <a:r>
              <a:rPr lang="zh-CN" altLang="en-US" sz="2800"/>
              <a:t>记忆力不加佳，脑力劳动者</a:t>
            </a:r>
          </a:p>
        </p:txBody>
      </p:sp>
      <p:pic>
        <p:nvPicPr>
          <p:cNvPr id="8" name="图片 7" descr="777777777"/>
          <p:cNvPicPr>
            <a:picLocks noChangeAspect="1"/>
          </p:cNvPicPr>
          <p:nvPr/>
        </p:nvPicPr>
        <p:blipFill>
          <a:blip r:embed="rId2"/>
          <a:srcRect/>
          <a:stretch>
            <a:fillRect/>
          </a:stretch>
        </p:blipFill>
        <p:spPr>
          <a:xfrm>
            <a:off x="9025255" y="1875155"/>
            <a:ext cx="2527300" cy="424434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销售搭配</a:t>
            </a:r>
          </a:p>
        </p:txBody>
      </p:sp>
      <p:sp>
        <p:nvSpPr>
          <p:cNvPr id="3" name="文本占位符 2"/>
          <p:cNvSpPr>
            <a:spLocks noGrp="1"/>
          </p:cNvSpPr>
          <p:nvPr>
            <p:ph type="body" idx="1"/>
          </p:nvPr>
        </p:nvSpPr>
        <p:spPr>
          <a:xfrm>
            <a:off x="558655" y="1411288"/>
            <a:ext cx="11055646" cy="5101272"/>
          </a:xfrm>
        </p:spPr>
        <p:txBody>
          <a:bodyPr/>
          <a:lstStyle/>
          <a:p>
            <a:endParaRPr lang="en-US" altLang="zh-CN" dirty="0" smtClean="0"/>
          </a:p>
          <a:p>
            <a:endParaRPr lang="en-US" altLang="zh-CN" dirty="0" smtClean="0"/>
          </a:p>
          <a:p>
            <a:pPr>
              <a:buNone/>
            </a:pPr>
            <a:r>
              <a:rPr lang="en-US" altLang="zh-CN" dirty="0" smtClean="0"/>
              <a:t>                                                            </a:t>
            </a:r>
            <a:r>
              <a:rPr lang="en-US" altLang="zh-CN" sz="6000" dirty="0" smtClean="0"/>
              <a:t>+</a:t>
            </a:r>
          </a:p>
          <a:p>
            <a:pPr>
              <a:buNone/>
            </a:pPr>
            <a:endParaRPr lang="en-US" altLang="zh-CN" sz="2400" dirty="0" smtClean="0"/>
          </a:p>
          <a:p>
            <a:pPr>
              <a:buNone/>
            </a:pPr>
            <a:r>
              <a:rPr lang="en-US" altLang="zh-CN" sz="2400" dirty="0" smtClean="0"/>
              <a:t> </a:t>
            </a:r>
            <a:r>
              <a:rPr lang="en-US" altLang="zh-CN" sz="2400" dirty="0" smtClean="0"/>
              <a:t>      </a:t>
            </a:r>
          </a:p>
          <a:p>
            <a:pPr>
              <a:buNone/>
            </a:pPr>
            <a:r>
              <a:rPr lang="zh-CN" altLang="en-US" sz="2400" dirty="0" smtClean="0"/>
              <a:t>        大豆蛋白可有效降低人体血液中总胆固醇和低密度脂蛋白胆固醇的含量，并且提供人体每日所需必须氨基酸，提高免疫力。</a:t>
            </a:r>
            <a:endParaRPr lang="en-US" altLang="zh-CN" sz="6000" dirty="0" smtClean="0"/>
          </a:p>
        </p:txBody>
      </p:sp>
      <p:pic>
        <p:nvPicPr>
          <p:cNvPr id="4" name="图片 3" descr="卵磷脂"/>
          <p:cNvPicPr>
            <a:picLocks noChangeAspect="1"/>
          </p:cNvPicPr>
          <p:nvPr/>
        </p:nvPicPr>
        <p:blipFill>
          <a:blip r:embed="rId2"/>
          <a:srcRect/>
          <a:stretch>
            <a:fillRect/>
          </a:stretch>
        </p:blipFill>
        <p:spPr>
          <a:xfrm>
            <a:off x="1473200" y="1480820"/>
            <a:ext cx="2989580" cy="2989580"/>
          </a:xfrm>
          <a:prstGeom prst="rect">
            <a:avLst/>
          </a:prstGeom>
        </p:spPr>
      </p:pic>
      <p:pic>
        <p:nvPicPr>
          <p:cNvPr id="5" name="图片 4" descr="蛋白粉.jpg"/>
          <p:cNvPicPr>
            <a:picLocks noChangeAspect="1"/>
          </p:cNvPicPr>
          <p:nvPr/>
        </p:nvPicPr>
        <p:blipFill>
          <a:blip r:embed="rId3"/>
          <a:stretch>
            <a:fillRect/>
          </a:stretch>
        </p:blipFill>
        <p:spPr>
          <a:xfrm>
            <a:off x="5801360" y="1092200"/>
            <a:ext cx="3435350" cy="343535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a:t>销售搭配</a:t>
            </a:r>
          </a:p>
        </p:txBody>
      </p:sp>
      <p:sp>
        <p:nvSpPr>
          <p:cNvPr id="3" name="文本占位符 2"/>
          <p:cNvSpPr>
            <a:spLocks noGrp="1"/>
          </p:cNvSpPr>
          <p:nvPr>
            <p:ph type="body" idx="1"/>
          </p:nvPr>
        </p:nvSpPr>
        <p:spPr>
          <a:xfrm>
            <a:off x="558800" y="1411605"/>
            <a:ext cx="11055350" cy="5276850"/>
          </a:xfrm>
        </p:spPr>
        <p:txBody>
          <a:bodyPr/>
          <a:lstStyle/>
          <a:p>
            <a:pPr marL="635" indent="0">
              <a:buNone/>
            </a:pPr>
            <a:endParaRPr lang="zh-CN" altLang="en-US"/>
          </a:p>
          <a:p>
            <a:pPr marL="635" indent="0">
              <a:buNone/>
            </a:pPr>
            <a:r>
              <a:rPr lang="zh-CN" altLang="en-US"/>
              <a:t>    </a:t>
            </a:r>
          </a:p>
          <a:p>
            <a:pPr marL="635" indent="0">
              <a:buNone/>
            </a:pPr>
            <a:endParaRPr lang="zh-CN" altLang="en-US"/>
          </a:p>
          <a:p>
            <a:pPr marL="635" indent="0">
              <a:buNone/>
            </a:pPr>
            <a:r>
              <a:rPr lang="zh-CN" altLang="en-US"/>
              <a:t>                                                            </a:t>
            </a:r>
            <a:r>
              <a:rPr lang="en-US" altLang="zh-CN" sz="6000"/>
              <a:t>+    </a:t>
            </a:r>
          </a:p>
          <a:p>
            <a:pPr marL="635" indent="0">
              <a:buNone/>
            </a:pPr>
            <a:endParaRPr lang="zh-CN" altLang="en-US"/>
          </a:p>
          <a:p>
            <a:pPr marL="635" indent="0">
              <a:buNone/>
            </a:pPr>
            <a:r>
              <a:rPr lang="zh-CN" altLang="en-US"/>
              <a:t>       </a:t>
            </a:r>
            <a:r>
              <a:rPr lang="zh-CN" altLang="en-US" sz="2400"/>
              <a:t>鱼油的作用机理是防止体内胆固醇的合成和吸收；而大豆磷脂可以促进胆固醇和脂肪的运输，两者配合使用，能更好的调节血脂</a:t>
            </a:r>
          </a:p>
          <a:p>
            <a:pPr marL="635" indent="0">
              <a:buNone/>
            </a:pPr>
            <a:r>
              <a:rPr lang="zh-CN" altLang="en-US"/>
              <a:t>  </a:t>
            </a:r>
            <a:endParaRPr lang="en-US" altLang="zh-CN"/>
          </a:p>
          <a:p>
            <a:pPr marL="635" indent="0">
              <a:buNone/>
            </a:pPr>
            <a:endParaRPr lang="en-US" altLang="zh-CN"/>
          </a:p>
        </p:txBody>
      </p:sp>
      <p:pic>
        <p:nvPicPr>
          <p:cNvPr id="4" name="图片 3" descr="卵磷脂"/>
          <p:cNvPicPr>
            <a:picLocks noChangeAspect="1"/>
          </p:cNvPicPr>
          <p:nvPr/>
        </p:nvPicPr>
        <p:blipFill>
          <a:blip r:embed="rId2"/>
          <a:srcRect/>
          <a:stretch>
            <a:fillRect/>
          </a:stretch>
        </p:blipFill>
        <p:spPr>
          <a:xfrm>
            <a:off x="1329055" y="1391920"/>
            <a:ext cx="3198495" cy="3198495"/>
          </a:xfrm>
          <a:prstGeom prst="rect">
            <a:avLst/>
          </a:prstGeom>
        </p:spPr>
      </p:pic>
      <p:pic>
        <p:nvPicPr>
          <p:cNvPr id="5" name="图片 4" descr="鱼油"/>
          <p:cNvPicPr>
            <a:picLocks noChangeAspect="1"/>
          </p:cNvPicPr>
          <p:nvPr/>
        </p:nvPicPr>
        <p:blipFill>
          <a:blip r:embed="rId3"/>
          <a:srcRect/>
          <a:stretch>
            <a:fillRect/>
          </a:stretch>
        </p:blipFill>
        <p:spPr>
          <a:xfrm>
            <a:off x="6243320" y="1277620"/>
            <a:ext cx="2831465" cy="358013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A000120140530A99PPBG">
  <a:themeElements>
    <a:clrScheme name="KSO_GREEN7">
      <a:dk1>
        <a:srgbClr val="3F4143"/>
      </a:dk1>
      <a:lt1>
        <a:srgbClr val="FFFFFF"/>
      </a:lt1>
      <a:dk2>
        <a:srgbClr val="3D3F41"/>
      </a:dk2>
      <a:lt2>
        <a:srgbClr val="FFFFFF"/>
      </a:lt2>
      <a:accent1>
        <a:srgbClr val="83B40D"/>
      </a:accent1>
      <a:accent2>
        <a:srgbClr val="C5D12F"/>
      </a:accent2>
      <a:accent3>
        <a:srgbClr val="56B4B6"/>
      </a:accent3>
      <a:accent4>
        <a:srgbClr val="6B8A4B"/>
      </a:accent4>
      <a:accent5>
        <a:srgbClr val="DCAB48"/>
      </a:accent5>
      <a:accent6>
        <a:srgbClr val="B84D30"/>
      </a:accent6>
      <a:hlink>
        <a:srgbClr val="00B0F0"/>
      </a:hlink>
      <a:folHlink>
        <a:srgbClr val="AFB2B4"/>
      </a:folHlink>
    </a:clrScheme>
    <a:fontScheme name="自定义 19">
      <a:majorFont>
        <a:latin typeface="Arial Rounded MT Bold"/>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itchFamily="34" charset="0"/>
            <a:ea typeface="微软雅黑"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414</Words>
  <Application>Kingsoft Office WPP</Application>
  <PresentationFormat>自定义</PresentationFormat>
  <Paragraphs>84</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A000120140530A99PPBG</vt:lpstr>
      <vt:lpstr>疾病与营养</vt:lpstr>
      <vt:lpstr>营养与动脉粥样硬化</vt:lpstr>
      <vt:lpstr>哪些膳食营养有助于防治动脉粥样硬化？</vt:lpstr>
      <vt:lpstr> 大豆卵磷脂-----血管的清道夫</vt:lpstr>
      <vt:lpstr>卵磷脂的两大特性</vt:lpstr>
      <vt:lpstr>汤臣倍健大豆磷脂软胶囊</vt:lpstr>
      <vt:lpstr>适宜人群</vt:lpstr>
      <vt:lpstr>销售搭配</vt:lpstr>
      <vt:lpstr>销售搭配</vt:lpstr>
      <vt:lpstr>销售搭配</vt:lpstr>
      <vt:lpstr>销售搭配</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疾病与营养</dc:title>
  <dc:creator>LHCan</dc:creator>
  <cp:lastModifiedBy>Lenovo</cp:lastModifiedBy>
  <cp:revision>17</cp:revision>
  <dcterms:created xsi:type="dcterms:W3CDTF">2015-05-05T08:02:00Z</dcterms:created>
  <dcterms:modified xsi:type="dcterms:W3CDTF">2015-12-07T02:18:46Z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2052-10.1.0.5400</vt:lpwstr>
  </property>
</Properties>
</file>