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4341" name="KSO_BT1"/>
          <p:cNvSpPr>
            <a:spLocks noGrp="1"/>
          </p:cNvSpPr>
          <p:nvPr>
            <p:ph type="ctrTitle"/>
          </p:nvPr>
        </p:nvSpPr>
        <p:spPr>
          <a:xfrm>
            <a:off x="315831" y="4481513"/>
            <a:ext cx="9103529" cy="731837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 lvl="0" algn="ctr">
              <a:defRPr sz="3600" kern="1200"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609441" y="6245225"/>
            <a:ext cx="2845647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3880427" y="6245225"/>
            <a:ext cx="3859795" cy="476250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8146517" y="6245225"/>
            <a:ext cx="2845647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14345" name="KSO_BC1"/>
          <p:cNvSpPr>
            <a:spLocks noGrp="1"/>
          </p:cNvSpPr>
          <p:nvPr>
            <p:ph type="subTitle" idx="1"/>
          </p:nvPr>
        </p:nvSpPr>
        <p:spPr>
          <a:xfrm>
            <a:off x="319005" y="5219700"/>
            <a:ext cx="9076548" cy="525463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>
            <a:lvl1pPr marL="0" lvl="0" indent="0" algn="ctr">
              <a:buNone/>
              <a:defRPr sz="1800" kern="1200">
                <a:solidFill>
                  <a:schemeClr val="accent2"/>
                </a:solidFill>
              </a:defRPr>
            </a:lvl1pPr>
            <a:lvl2pPr marL="0" lvl="1" indent="0" algn="ctr">
              <a:buNone/>
              <a:defRPr sz="1800" kern="1200">
                <a:solidFill>
                  <a:schemeClr val="accent2"/>
                </a:solidFill>
              </a:defRPr>
            </a:lvl2pPr>
            <a:lvl3pPr marL="914400" lvl="2" indent="-914400" algn="ctr">
              <a:buNone/>
              <a:defRPr sz="1800" kern="1200">
                <a:solidFill>
                  <a:schemeClr val="accent2"/>
                </a:solidFill>
              </a:defRPr>
            </a:lvl3pPr>
            <a:lvl4pPr marL="1370965" lvl="3" indent="-1370965" algn="ctr">
              <a:buNone/>
              <a:defRPr sz="1800" kern="1200">
                <a:solidFill>
                  <a:schemeClr val="accent2"/>
                </a:solidFill>
              </a:defRPr>
            </a:lvl4pPr>
            <a:lvl5pPr marL="1828165" lvl="4" indent="-1828165" algn="ctr">
              <a:buNone/>
              <a:defRPr sz="1800" kern="1200">
                <a:solidFill>
                  <a:schemeClr val="accent2"/>
                </a:solidFill>
              </a:defRPr>
            </a:lvl5pPr>
          </a:lstStyle>
          <a:p>
            <a:pPr lvl="0"/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/>
          </p:nvPr>
        </p:nvSpPr>
        <p:spPr>
          <a:xfrm>
            <a:off x="1573596" y="2238834"/>
            <a:ext cx="5994427" cy="1235075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accent1">
                    <a:lumMod val="75000"/>
                  </a:schemeClr>
                </a:solidFill>
                <a:effectLst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/>
          </p:nvPr>
        </p:nvSpPr>
        <p:spPr>
          <a:xfrm>
            <a:off x="1573597" y="3531060"/>
            <a:ext cx="5994427" cy="492304"/>
          </a:xfrm>
          <a:prstGeom prst="rect">
            <a:avLst/>
          </a:prstGeom>
          <a:blipFill dpi="0" rotWithShape="1">
            <a:blip r:embed="rId2"/>
            <a:srcRect/>
            <a:stretch>
              <a:fillRect t="-2000"/>
            </a:stretch>
          </a:blipFill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0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049594" y="1244600"/>
            <a:ext cx="3809008" cy="49323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4888226" y="1244600"/>
            <a:ext cx="3819592" cy="49323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726749" y="118532"/>
            <a:ext cx="6982258" cy="71702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4361" y="1376362"/>
            <a:ext cx="3867333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0965" indent="0">
              <a:buNone/>
              <a:defRPr sz="1600" b="1"/>
            </a:lvl4pPr>
            <a:lvl5pPr marL="1828165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824361" y="2200274"/>
            <a:ext cx="3867333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2628" y="1376362"/>
            <a:ext cx="3886379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0965" indent="0">
              <a:buNone/>
              <a:defRPr sz="1600" b="1"/>
            </a:lvl4pPr>
            <a:lvl5pPr marL="1828165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4822628" y="2200274"/>
            <a:ext cx="3886379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image" Target="../media/image4.png"/><Relationship Id="rId10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9" name="KSO_BT1"/>
          <p:cNvSpPr>
            <a:spLocks noGrp="1"/>
          </p:cNvSpPr>
          <p:nvPr>
            <p:ph type="title"/>
          </p:nvPr>
        </p:nvSpPr>
        <p:spPr>
          <a:xfrm>
            <a:off x="558655" y="571500"/>
            <a:ext cx="8241742" cy="700088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/>
            <a:r>
              <a:rPr lang="zh-CN" altLang="en-US" dirty="0"/>
              <a:t>单击此处编辑母版标题样式</a:t>
            </a:r>
            <a:endParaRPr lang="en-US" altLang="x-none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837982" y="6356350"/>
            <a:ext cx="27440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4039136" y="6356350"/>
            <a:ext cx="41137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8609946" y="6356350"/>
            <a:ext cx="27440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1033" name="KSO_BC1"/>
          <p:cNvSpPr>
            <a:spLocks noGrp="1"/>
          </p:cNvSpPr>
          <p:nvPr>
            <p:ph type="body" idx="1"/>
          </p:nvPr>
        </p:nvSpPr>
        <p:spPr>
          <a:xfrm>
            <a:off x="558655" y="1411288"/>
            <a:ext cx="11055646" cy="4683125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accent1">
              <a:lumMod val="75000"/>
            </a:schemeClr>
          </a:solidFill>
          <a:effectLst/>
          <a:latin typeface="Arial Black" pitchFamily="34" charset="0"/>
          <a:ea typeface="微软雅黑" panose="020B0503020204020204" pitchFamily="34" charset="-122"/>
          <a:cs typeface="+mj-cs"/>
        </a:defRPr>
      </a:lvl1pPr>
    </p:titleStyle>
    <p:bodyStyle>
      <a:lvl1pPr marL="357505" indent="-356870" algn="just" defTabSz="914400" rtl="0" eaLnBrk="1" latinLnBrk="0" hangingPunct="1">
        <a:lnSpc>
          <a:spcPct val="110000"/>
        </a:lnSpc>
        <a:spcBef>
          <a:spcPts val="1800"/>
        </a:spcBef>
        <a:spcAft>
          <a:spcPts val="0"/>
        </a:spcAft>
        <a:buClr>
          <a:schemeClr val="accent1"/>
        </a:buClr>
        <a:buSzPct val="120000"/>
        <a:buFontTx/>
        <a:buBlip>
          <a:blip r:embed="rId11"/>
        </a:buBlip>
        <a:defRPr sz="2000" kern="1200" baseline="0">
          <a:solidFill>
            <a:schemeClr val="accent1">
              <a:lumMod val="50000"/>
            </a:schemeClr>
          </a:solidFill>
          <a:latin typeface="Arial" pitchFamily="34" charset="0"/>
          <a:ea typeface="微软雅黑" panose="020B0503020204020204" pitchFamily="34" charset="-122"/>
          <a:cs typeface="+mn-cs"/>
        </a:defRPr>
      </a:lvl1pPr>
      <a:lvl2pPr marL="357505" indent="-356870" algn="just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Clr>
          <a:schemeClr val="accent2">
            <a:lumMod val="60000"/>
            <a:lumOff val="40000"/>
          </a:schemeClr>
        </a:buClr>
        <a:buFont typeface="幼圆" panose="02010509060101010101" pitchFamily="49" charset="-122"/>
        <a:buChar char=" "/>
        <a:defRPr sz="1600" kern="1200" baseline="0">
          <a:solidFill>
            <a:srgbClr val="7D7D7D"/>
          </a:solidFill>
          <a:latin typeface="幼圆" panose="02010509060101010101" pitchFamily="49" charset="-122"/>
          <a:ea typeface="幼圆" panose="02010509060101010101" pitchFamily="49" charset="-122"/>
          <a:cs typeface="+mn-cs"/>
        </a:defRPr>
      </a:lvl2pPr>
      <a:lvl3pPr marL="1143000" indent="-227965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65" indent="-227965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65" indent="-227965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65" indent="-227965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7965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65" indent="-227965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30" indent="-227965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p>
            <a:pPr algn="dist"/>
            <a:r>
              <a:rPr lang="zh-CN" altLang="zh-CN" sz="8000"/>
              <a:t>疾病与营养</a:t>
            </a:r>
            <a:endParaRPr lang="zh-CN" altLang="zh-CN" sz="800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2338070" y="5359400"/>
            <a:ext cx="8953500" cy="572770"/>
          </a:xfrm>
        </p:spPr>
        <p:txBody>
          <a:bodyPr/>
          <a:p>
            <a:r>
              <a:rPr lang="zh-CN" altLang="en-US"/>
              <a:t>太极大药房奎光路店   夏馨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zh-CN" altLang="en-US"/>
              <a:t>营养与动脉粥样硬化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19735" y="1397635"/>
            <a:ext cx="11195050" cy="4697730"/>
          </a:xfrm>
        </p:spPr>
        <p:txBody>
          <a:bodyPr/>
          <a:p>
            <a:r>
              <a:rPr lang="en-US" altLang="zh-CN"/>
              <a:t>   动脉粥样硬化是动脉硬化的一种，大、中动脉内膜出现含胆固醇、类脂肪等的黄色物质，多由脂肪代谢紊乱，神经血管功能失调引起。常导致血栓形成、供血障碍等。</a:t>
            </a:r>
            <a:endParaRPr lang="en-US" altLang="zh-CN"/>
          </a:p>
          <a:p>
            <a:r>
              <a:rPr lang="zh-CN" altLang="en-US"/>
              <a:t>病因</a:t>
            </a:r>
            <a:endParaRPr lang="zh-CN" altLang="en-US"/>
          </a:p>
          <a:p>
            <a:pPr marL="635" indent="0">
              <a:buNone/>
            </a:pPr>
            <a:r>
              <a:rPr lang="zh-CN" altLang="en-US"/>
              <a:t>       高血压</a:t>
            </a:r>
            <a:endParaRPr lang="zh-CN" altLang="en-US"/>
          </a:p>
          <a:p>
            <a:pPr marL="635" indent="0">
              <a:buNone/>
            </a:pPr>
            <a:r>
              <a:rPr lang="zh-CN" altLang="en-US"/>
              <a:t>       高血脂症</a:t>
            </a:r>
            <a:endParaRPr lang="zh-CN" altLang="en-US"/>
          </a:p>
          <a:p>
            <a:pPr marL="635" indent="0">
              <a:buNone/>
            </a:pPr>
            <a:r>
              <a:rPr lang="zh-CN" altLang="en-US"/>
              <a:t>       糖尿病</a:t>
            </a:r>
            <a:endParaRPr lang="zh-CN" altLang="en-US"/>
          </a:p>
          <a:p>
            <a:pPr marL="635" indent="0">
              <a:buNone/>
            </a:pPr>
            <a:r>
              <a:rPr lang="zh-CN" altLang="en-US"/>
              <a:t>       吸烟</a:t>
            </a:r>
            <a:endParaRPr lang="zh-CN" altLang="en-US"/>
          </a:p>
          <a:p>
            <a:pPr marL="635" indent="0">
              <a:buNone/>
            </a:pPr>
            <a:r>
              <a:rPr lang="zh-CN" altLang="en-US"/>
              <a:t>       肥胖</a:t>
            </a:r>
            <a:r>
              <a:rPr lang="en-US" altLang="zh-CN"/>
              <a:t>   </a:t>
            </a:r>
            <a:endParaRPr lang="en-US" altLang="zh-CN"/>
          </a:p>
        </p:txBody>
      </p:sp>
      <p:pic>
        <p:nvPicPr>
          <p:cNvPr id="4" name="图片 3" descr="dmzyyh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955290" y="2411730"/>
            <a:ext cx="8839200" cy="43167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标题 8"/>
          <p:cNvSpPr>
            <a:spLocks noGrp="1"/>
          </p:cNvSpPr>
          <p:nvPr>
            <p:ph type="title"/>
          </p:nvPr>
        </p:nvSpPr>
        <p:spPr>
          <a:xfrm>
            <a:off x="559435" y="572135"/>
            <a:ext cx="8241665" cy="114935"/>
          </a:xfrm>
        </p:spPr>
        <p:txBody>
          <a:bodyPr/>
          <a:p>
            <a:r>
              <a:rPr lang="en-US" altLang="zh-CN"/>
              <a:t>.</a:t>
            </a:r>
            <a:endParaRPr lang="en-US" altLang="zh-CN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>
          <a:xfrm>
            <a:off x="558800" y="811530"/>
            <a:ext cx="11055350" cy="5283835"/>
          </a:xfrm>
        </p:spPr>
        <p:txBody>
          <a:bodyPr/>
          <a:p>
            <a:r>
              <a:rPr lang="zh-CN" altLang="en-US"/>
              <a:t>膳食脂类与动脉粥样硬化</a:t>
            </a:r>
            <a:endParaRPr lang="zh-CN" altLang="en-US"/>
          </a:p>
          <a:p>
            <a:pPr marL="635" indent="0">
              <a:buNone/>
            </a:pPr>
            <a:r>
              <a:rPr lang="zh-CN" altLang="en-US"/>
              <a:t>            磷脂有利于当初的代谢，使血液中胆固醇减少，降低血液的粘稠度，避免胆固醇在血管壁沉积，有利于预防动脉粥样硬化</a:t>
            </a:r>
            <a:endParaRPr lang="zh-CN" altLang="en-US"/>
          </a:p>
          <a:p>
            <a:r>
              <a:rPr lang="zh-CN" altLang="en-US">
                <a:sym typeface="+mn-ea"/>
              </a:rPr>
              <a:t>膳食蛋白与动脉粥样硬化</a:t>
            </a:r>
            <a:endParaRPr lang="zh-CN" altLang="en-US"/>
          </a:p>
          <a:p>
            <a:pPr marL="635" indent="0">
              <a:buNone/>
            </a:pPr>
            <a:r>
              <a:rPr lang="zh-CN" altLang="en-US">
                <a:sym typeface="+mn-ea"/>
              </a:rPr>
              <a:t>            动物实验证明，动物性蛋白质升高血胆固醇的作用比植物性明显，而植物大豆蛋白质则有明显降低血脂作用</a:t>
            </a:r>
            <a:endParaRPr lang="zh-CN" altLang="en-US"/>
          </a:p>
          <a:p>
            <a:r>
              <a:rPr lang="zh-CN" altLang="en-US"/>
              <a:t>维生素与动脉粥样硬化</a:t>
            </a:r>
            <a:endParaRPr lang="zh-CN" altLang="en-US"/>
          </a:p>
          <a:p>
            <a:r>
              <a:rPr lang="zh-CN" altLang="en-US"/>
              <a:t>膳食纤维与动脉粥样硬化</a:t>
            </a:r>
            <a:endParaRPr lang="zh-CN" altLang="en-US"/>
          </a:p>
          <a:p>
            <a:r>
              <a:rPr lang="zh-CN" altLang="en-US"/>
              <a:t>无机盐与动脉粥样硬化</a:t>
            </a:r>
            <a:endParaRPr lang="zh-CN" altLang="en-US"/>
          </a:p>
          <a:p>
            <a:r>
              <a:rPr lang="zh-CN" altLang="en-US"/>
              <a:t>其他因素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pPr marL="635" indent="0">
              <a:buNone/>
            </a:pPr>
            <a:endParaRPr lang="zh-CN" altLang="en-US"/>
          </a:p>
          <a:p>
            <a:pPr marL="635" indent="0">
              <a:buNone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altLang="zh-CN" sz="4000"/>
              <a:t> </a:t>
            </a:r>
            <a:r>
              <a:rPr lang="zh-CN" altLang="en-US" sz="4000"/>
              <a:t>大豆卵磷脂</a:t>
            </a:r>
            <a:r>
              <a:rPr lang="en-US" altLang="zh-CN" sz="4000"/>
              <a:t>-----</a:t>
            </a:r>
            <a:r>
              <a:rPr lang="zh-CN" altLang="en-US" sz="4000"/>
              <a:t>血管的清道夫</a:t>
            </a:r>
            <a:endParaRPr lang="zh-CN" altLang="en-US" sz="40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635" indent="0" algn="l">
              <a:buNone/>
            </a:pPr>
            <a:r>
              <a:rPr lang="en-US" altLang="zh-CN"/>
              <a:t>                   </a:t>
            </a:r>
            <a:r>
              <a:rPr lang="zh-CN" altLang="en-US" sz="4000"/>
              <a:t>磷 脂 的 作 用</a:t>
            </a:r>
            <a:endParaRPr lang="zh-CN" altLang="en-US" sz="4000"/>
          </a:p>
          <a:p>
            <a:pPr marL="635" indent="0" algn="l">
              <a:buNone/>
            </a:pPr>
            <a:r>
              <a:rPr lang="en-US" altLang="zh-CN" sz="4000"/>
              <a:t>1.</a:t>
            </a:r>
            <a:r>
              <a:rPr lang="zh-CN" altLang="en-US" sz="4000"/>
              <a:t>预防高血脂，高血压等心脑血管疾病</a:t>
            </a:r>
            <a:endParaRPr lang="zh-CN" altLang="en-US" sz="4000"/>
          </a:p>
          <a:p>
            <a:pPr marL="635" indent="0" algn="l">
              <a:buNone/>
            </a:pPr>
            <a:r>
              <a:rPr lang="zh-CN" altLang="en-US"/>
              <a:t>         磷脂可以分解过高的血脂和过高的胆固醇，清扫血管，使血管循环顺畅，被公认为“血管清道夫”，磷脂还能使血管中胆固醇和中性脂肪乳化排出。</a:t>
            </a:r>
            <a:endParaRPr lang="zh-CN" altLang="en-US"/>
          </a:p>
          <a:p>
            <a:pPr marL="635" indent="0" algn="l">
              <a:buNone/>
            </a:pPr>
            <a:r>
              <a:rPr lang="en-US" altLang="zh-CN" sz="4000"/>
              <a:t>2.</a:t>
            </a:r>
            <a:r>
              <a:rPr lang="zh-CN" altLang="en-US" sz="4000"/>
              <a:t>预防脂肪肝及肝硬化</a:t>
            </a:r>
            <a:endParaRPr lang="zh-CN" altLang="en-US" sz="4000"/>
          </a:p>
          <a:p>
            <a:pPr marL="635" indent="0" algn="l">
              <a:buNone/>
            </a:pPr>
            <a:r>
              <a:rPr lang="en-US" altLang="zh-CN" sz="4000"/>
              <a:t>3.</a:t>
            </a:r>
            <a:r>
              <a:rPr lang="zh-CN" altLang="en-US" sz="4000"/>
              <a:t>增强大脑活力，改善记忆力</a:t>
            </a:r>
            <a:endParaRPr lang="zh-CN" altLang="en-US" sz="4000"/>
          </a:p>
          <a:p>
            <a:pPr marL="635" indent="0" algn="l">
              <a:buNone/>
            </a:pPr>
            <a:r>
              <a:rPr lang="en-US" altLang="zh-CN" sz="4000"/>
              <a:t>4.</a:t>
            </a:r>
            <a:r>
              <a:rPr lang="zh-CN" altLang="en-US" sz="4000"/>
              <a:t>活化细胞，促进体内毒素的分解</a:t>
            </a:r>
            <a:endParaRPr lang="zh-CN" altLang="en-US" sz="4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标题 8"/>
          <p:cNvSpPr>
            <a:spLocks noGrp="1"/>
          </p:cNvSpPr>
          <p:nvPr>
            <p:ph type="title"/>
          </p:nvPr>
        </p:nvSpPr>
        <p:spPr>
          <a:xfrm>
            <a:off x="529590" y="4267200"/>
            <a:ext cx="4704715" cy="1283970"/>
          </a:xfrm>
        </p:spPr>
        <p:txBody>
          <a:bodyPr/>
          <a:p>
            <a:r>
              <a:rPr lang="zh-CN" altLang="en-US" sz="4000"/>
              <a:t>卵磷脂的两大特性</a:t>
            </a:r>
            <a:endParaRPr lang="zh-CN" altLang="en-US" sz="4000"/>
          </a:p>
        </p:txBody>
      </p:sp>
      <p:sp>
        <p:nvSpPr>
          <p:cNvPr id="10" name="内容占位符 9"/>
          <p:cNvSpPr>
            <a:spLocks noGrp="1"/>
          </p:cNvSpPr>
          <p:nvPr>
            <p:ph sz="half" idx="1"/>
          </p:nvPr>
        </p:nvSpPr>
        <p:spPr>
          <a:xfrm>
            <a:off x="843854" y="3961130"/>
            <a:ext cx="3809008" cy="4932363"/>
          </a:xfrm>
        </p:spPr>
        <p:txBody>
          <a:bodyPr/>
          <a:p>
            <a:pPr marL="635" indent="0">
              <a:buNone/>
            </a:pPr>
            <a:endParaRPr lang="zh-CN" altLang="en-US"/>
          </a:p>
          <a:p>
            <a:pPr marL="635" indent="0">
              <a:buNone/>
            </a:pPr>
            <a:endParaRPr lang="zh-CN" altLang="en-US"/>
          </a:p>
          <a:p>
            <a:pPr marL="635" indent="0">
              <a:buNone/>
            </a:pPr>
            <a:endParaRPr lang="zh-CN" altLang="en-US"/>
          </a:p>
          <a:p>
            <a:pPr marL="635" indent="0">
              <a:buNone/>
            </a:pPr>
            <a:endParaRPr lang="zh-CN" altLang="en-US"/>
          </a:p>
          <a:p>
            <a:pPr marL="635" indent="0">
              <a:buNone/>
            </a:pPr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half" idx="2"/>
          </p:nvPr>
        </p:nvSpPr>
        <p:spPr>
          <a:xfrm flipH="1">
            <a:off x="463550" y="914400"/>
            <a:ext cx="297180" cy="3592195"/>
          </a:xfrm>
        </p:spPr>
        <p:txBody>
          <a:bodyPr/>
          <a:p>
            <a:r>
              <a:rPr lang="en-US" altLang="zh-CN"/>
              <a:t>.</a:t>
            </a:r>
            <a:endParaRPr lang="en-US" altLang="zh-CN"/>
          </a:p>
        </p:txBody>
      </p:sp>
      <p:sp>
        <p:nvSpPr>
          <p:cNvPr id="12" name="椭圆形标注 11"/>
          <p:cNvSpPr/>
          <p:nvPr/>
        </p:nvSpPr>
        <p:spPr>
          <a:xfrm>
            <a:off x="3157855" y="467360"/>
            <a:ext cx="4484370" cy="2684780"/>
          </a:xfrm>
          <a:prstGeom prst="wedgeEllipseCallou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4000">
                <a:ea typeface="宋体" charset="0"/>
              </a:rPr>
              <a:t>不耐高温</a:t>
            </a:r>
            <a:endParaRPr lang="zh-CN" altLang="en-US" sz="4000">
              <a:ea typeface="宋体" charset="0"/>
            </a:endParaRPr>
          </a:p>
          <a:p>
            <a:pPr algn="ctr"/>
            <a:endParaRPr lang="zh-CN" altLang="en-US">
              <a:ea typeface="宋体" charset="0"/>
            </a:endParaRPr>
          </a:p>
          <a:p>
            <a:pPr algn="ctr"/>
            <a:endParaRPr lang="zh-CN" altLang="en-US">
              <a:ea typeface="宋体" charset="0"/>
            </a:endParaRPr>
          </a:p>
          <a:p>
            <a:pPr algn="ctr"/>
            <a:r>
              <a:rPr lang="zh-CN" altLang="en-US">
                <a:ea typeface="宋体" charset="0"/>
              </a:rPr>
              <a:t>温度在</a:t>
            </a:r>
            <a:r>
              <a:rPr lang="en-US" altLang="zh-CN">
                <a:ea typeface="宋体" charset="0"/>
              </a:rPr>
              <a:t>50</a:t>
            </a:r>
            <a:r>
              <a:rPr lang="zh-CN" altLang="en-US">
                <a:ea typeface="宋体" charset="0"/>
              </a:rPr>
              <a:t>℃以上，活性会逐渐破坏消失</a:t>
            </a:r>
            <a:endParaRPr lang="zh-CN" altLang="en-US">
              <a:ea typeface="宋体" charset="0"/>
            </a:endParaRPr>
          </a:p>
        </p:txBody>
      </p:sp>
      <p:sp>
        <p:nvSpPr>
          <p:cNvPr id="13" name="椭圆形标注 12"/>
          <p:cNvSpPr/>
          <p:nvPr/>
        </p:nvSpPr>
        <p:spPr>
          <a:xfrm>
            <a:off x="11252200" y="1632585"/>
            <a:ext cx="78740" cy="489585"/>
          </a:xfrm>
          <a:prstGeom prst="wedgeEllipseCallou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椭圆形标注 13"/>
          <p:cNvSpPr/>
          <p:nvPr/>
        </p:nvSpPr>
        <p:spPr>
          <a:xfrm>
            <a:off x="5765165" y="3394710"/>
            <a:ext cx="5197475" cy="2606040"/>
          </a:xfrm>
          <a:prstGeom prst="wedgeEllipseCallou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4000"/>
              <a:t>纯度越高越容易吸收</a:t>
            </a:r>
            <a:endParaRPr lang="zh-CN" altLang="en-US" sz="4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zh-CN" altLang="en-US"/>
              <a:t>汤臣倍健大豆磷脂软胶囊</a:t>
            </a:r>
            <a:endParaRPr lang="zh-CN" altLang="en-US"/>
          </a:p>
        </p:txBody>
      </p:sp>
      <p:pic>
        <p:nvPicPr>
          <p:cNvPr id="5" name="内容占位符 4" descr="u=112"/>
          <p:cNvPicPr>
            <a:picLocks noChangeAspect="1"/>
          </p:cNvPicPr>
          <p:nvPr>
            <p:ph sz="half"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37465" y="1756410"/>
            <a:ext cx="4195445" cy="4267835"/>
          </a:xfrm>
          <a:prstGeom prst="rect">
            <a:avLst/>
          </a:prstGeom>
        </p:spPr>
      </p:pic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03470" y="1244600"/>
            <a:ext cx="5576570" cy="4947920"/>
          </a:xfrm>
        </p:spPr>
        <p:txBody>
          <a:bodyPr/>
          <a:p>
            <a:r>
              <a:rPr lang="zh-CN" altLang="en-US" sz="2800"/>
              <a:t>产品特色</a:t>
            </a:r>
            <a:endParaRPr lang="zh-CN" altLang="en-US" sz="2800"/>
          </a:p>
          <a:p>
            <a:pPr marL="635" indent="0">
              <a:buNone/>
            </a:pPr>
            <a:r>
              <a:rPr lang="en-US" altLang="zh-CN"/>
              <a:t>1.</a:t>
            </a:r>
            <a:r>
              <a:rPr lang="zh-CN" altLang="en-US"/>
              <a:t>进口原料</a:t>
            </a:r>
            <a:endParaRPr lang="zh-CN" altLang="en-US"/>
          </a:p>
          <a:p>
            <a:pPr marL="635" indent="0">
              <a:buNone/>
            </a:pPr>
            <a:r>
              <a:rPr lang="zh-CN" altLang="en-US"/>
              <a:t>    美国进口大豆磷脂为原料</a:t>
            </a:r>
            <a:endParaRPr lang="zh-CN" altLang="en-US"/>
          </a:p>
          <a:p>
            <a:pPr marL="635" indent="0">
              <a:buNone/>
            </a:pPr>
            <a:r>
              <a:rPr lang="en-US" altLang="zh-CN"/>
              <a:t>2.</a:t>
            </a:r>
            <a:r>
              <a:rPr lang="zh-CN" altLang="en-US"/>
              <a:t>纯天然</a:t>
            </a:r>
            <a:endParaRPr lang="zh-CN" altLang="en-US"/>
          </a:p>
          <a:p>
            <a:pPr marL="635" indent="0">
              <a:buNone/>
            </a:pPr>
            <a:r>
              <a:rPr lang="zh-CN" altLang="en-US"/>
              <a:t>   天然植物提取</a:t>
            </a:r>
            <a:endParaRPr lang="zh-CN" altLang="en-US"/>
          </a:p>
          <a:p>
            <a:pPr marL="635" indent="0">
              <a:buNone/>
            </a:pPr>
            <a:r>
              <a:rPr lang="en-US" altLang="zh-CN"/>
              <a:t>3.</a:t>
            </a:r>
            <a:r>
              <a:rPr lang="zh-CN" altLang="en-US"/>
              <a:t>含量高</a:t>
            </a:r>
            <a:endParaRPr lang="zh-CN" altLang="en-US"/>
          </a:p>
          <a:p>
            <a:pPr marL="635" indent="0">
              <a:buNone/>
            </a:pPr>
            <a:r>
              <a:rPr lang="zh-CN" altLang="en-US"/>
              <a:t>   每</a:t>
            </a:r>
            <a:r>
              <a:rPr lang="en-US" altLang="zh-CN"/>
              <a:t>100g</a:t>
            </a:r>
            <a:r>
              <a:rPr lang="zh-CN" altLang="en-US"/>
              <a:t>含磷脂酰胆碱高达</a:t>
            </a:r>
            <a:r>
              <a:rPr lang="en-US" altLang="zh-CN"/>
              <a:t>15.7g</a:t>
            </a:r>
            <a:endParaRPr lang="en-US" altLang="zh-CN"/>
          </a:p>
          <a:p>
            <a:pPr marL="635" indent="0">
              <a:buNone/>
            </a:pPr>
            <a:r>
              <a:rPr lang="en-US" altLang="zh-CN"/>
              <a:t>4.</a:t>
            </a:r>
            <a:r>
              <a:rPr lang="zh-CN" altLang="en-US"/>
              <a:t>安全</a:t>
            </a:r>
            <a:endParaRPr lang="zh-CN" altLang="en-US"/>
          </a:p>
          <a:p>
            <a:pPr marL="635" indent="0">
              <a:buNone/>
            </a:pPr>
            <a:r>
              <a:rPr lang="zh-CN" altLang="en-US"/>
              <a:t>   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2864485" y="572135"/>
            <a:ext cx="5935980" cy="1379220"/>
          </a:xfrm>
        </p:spPr>
        <p:txBody>
          <a:bodyPr/>
          <a:p>
            <a:r>
              <a:rPr lang="zh-CN" altLang="en-US"/>
              <a:t>适宜人群</a:t>
            </a:r>
            <a:endParaRPr lang="zh-CN" altLang="en-US"/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>
          <a:xfrm>
            <a:off x="558800" y="2486660"/>
            <a:ext cx="11055350" cy="3608705"/>
          </a:xfrm>
        </p:spPr>
        <p:txBody>
          <a:bodyPr/>
          <a:p>
            <a:r>
              <a:rPr lang="zh-CN" altLang="en-US" sz="2800"/>
              <a:t>中老年人群，高血压、高血脂、心血管疾病的患者</a:t>
            </a:r>
            <a:endParaRPr lang="zh-CN" altLang="en-US" sz="2800"/>
          </a:p>
          <a:p>
            <a:r>
              <a:rPr lang="zh-CN" altLang="en-US" sz="2800"/>
              <a:t>脂肪肝、肝硬化或肝功能欠佳者</a:t>
            </a:r>
            <a:endParaRPr lang="zh-CN" altLang="en-US" sz="2800"/>
          </a:p>
          <a:p>
            <a:r>
              <a:rPr lang="zh-CN" altLang="en-US" sz="2800"/>
              <a:t>经常饮酒、应酬的人                           </a:t>
            </a:r>
            <a:endParaRPr lang="zh-CN" altLang="en-US" sz="2800"/>
          </a:p>
          <a:p>
            <a:r>
              <a:rPr lang="zh-CN" altLang="en-US" sz="2800"/>
              <a:t>记忆力不加佳，脑力劳动者</a:t>
            </a:r>
            <a:endParaRPr lang="zh-CN" altLang="en-US" sz="2800"/>
          </a:p>
        </p:txBody>
      </p:sp>
      <p:pic>
        <p:nvPicPr>
          <p:cNvPr id="8" name="图片 7" descr="777777777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9025255" y="1875155"/>
            <a:ext cx="2527300" cy="42443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zh-CN" altLang="en-US"/>
              <a:t>销售搭配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zh-CN" altLang="en-US"/>
              <a:t>大豆卵磷脂</a:t>
            </a:r>
            <a:r>
              <a:rPr lang="en-US" altLang="zh-CN"/>
              <a:t>+</a:t>
            </a:r>
            <a:r>
              <a:rPr lang="zh-CN" altLang="en-US"/>
              <a:t>鱼油</a:t>
            </a:r>
            <a:endParaRPr lang="zh-CN" altLang="en-US"/>
          </a:p>
          <a:p>
            <a:pPr marL="635" indent="0">
              <a:buNone/>
            </a:pPr>
            <a:r>
              <a:rPr lang="zh-CN" altLang="en-US"/>
              <a:t>      保护心血管 血流更畅通  让血管更年轻</a:t>
            </a:r>
            <a:endParaRPr lang="zh-CN" altLang="en-US"/>
          </a:p>
          <a:p>
            <a:pPr marL="635" indent="0">
              <a:buNone/>
            </a:pPr>
            <a:r>
              <a:rPr lang="zh-CN" altLang="en-US"/>
              <a:t>    大豆卵磷脂</a:t>
            </a:r>
            <a:r>
              <a:rPr lang="en-US" altLang="zh-CN"/>
              <a:t>+</a:t>
            </a:r>
            <a:r>
              <a:rPr lang="zh-CN" altLang="en-US"/>
              <a:t>天然维生素</a:t>
            </a:r>
            <a:r>
              <a:rPr lang="en-US" altLang="zh-CN"/>
              <a:t>E</a:t>
            </a:r>
            <a:endParaRPr lang="en-US" altLang="zh-CN"/>
          </a:p>
          <a:p>
            <a:pPr marL="635" indent="0">
              <a:buNone/>
            </a:pPr>
            <a:endParaRPr lang="en-US" altLang="zh-C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000120140530A99PPBG">
  <a:themeElements>
    <a:clrScheme name="KSO_GREEN7">
      <a:dk1>
        <a:srgbClr val="3F4143"/>
      </a:dk1>
      <a:lt1>
        <a:srgbClr val="FFFFFF"/>
      </a:lt1>
      <a:dk2>
        <a:srgbClr val="3D3F41"/>
      </a:dk2>
      <a:lt2>
        <a:srgbClr val="FFFFFF"/>
      </a:lt2>
      <a:accent1>
        <a:srgbClr val="83B40D"/>
      </a:accent1>
      <a:accent2>
        <a:srgbClr val="C5D12F"/>
      </a:accent2>
      <a:accent3>
        <a:srgbClr val="56B4B6"/>
      </a:accent3>
      <a:accent4>
        <a:srgbClr val="6B8A4B"/>
      </a:accent4>
      <a:accent5>
        <a:srgbClr val="DCAB48"/>
      </a:accent5>
      <a:accent6>
        <a:srgbClr val="B84D30"/>
      </a:accent6>
      <a:hlink>
        <a:srgbClr val="00B0F0"/>
      </a:hlink>
      <a:folHlink>
        <a:srgbClr val="AFB2B4"/>
      </a:folHlink>
    </a:clrScheme>
    <a:fontScheme name="自定义 19">
      <a:majorFont>
        <a:latin typeface="Arial Rounded MT Bold"/>
        <a:ea typeface="微软雅黑"/>
        <a:cs typeface=""/>
      </a:majorFont>
      <a:minorFont>
        <a:latin typeface="Calibri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783</Words>
  <Application>Kingsoft Office WPP</Application>
  <PresentationFormat>宽屏</PresentationFormat>
  <Paragraphs>80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A000120140530A99PPBG</vt:lpstr>
      <vt:lpstr>疾病与营养</vt:lpstr>
      <vt:lpstr>营养与动脉粥样硬化</vt:lpstr>
      <vt:lpstr>PowerPoint 演示文稿</vt:lpstr>
      <vt:lpstr> 大豆卵磷脂-----血管的清道夫</vt:lpstr>
      <vt:lpstr>卵磷脂的两大特性</vt:lpstr>
      <vt:lpstr>汤臣倍健大豆磷脂软胶囊</vt:lpstr>
      <vt:lpstr>适宜人群</vt:lpstr>
      <vt:lpstr>销售搭配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LHCan</dc:creator>
  <cp:lastModifiedBy>Administrator</cp:lastModifiedBy>
  <cp:revision>4</cp:revision>
  <dcterms:created xsi:type="dcterms:W3CDTF">2015-05-05T08:02:00Z</dcterms:created>
  <dcterms:modified xsi:type="dcterms:W3CDTF">2015-12-05T16:16:50Z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2052-10.1.0.5400</vt:lpwstr>
  </property>
</Properties>
</file>