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72" r:id="rId4"/>
    <p:sldId id="264" r:id="rId5"/>
    <p:sldId id="269" r:id="rId6"/>
    <p:sldId id="271" r:id="rId7"/>
    <p:sldId id="275" r:id="rId8"/>
    <p:sldId id="27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24037;&#20316;&#31807;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24037;&#20316;&#31807;1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24037;&#20316;&#31807;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Sheet2!$E$2</c:f>
              <c:strCache>
                <c:ptCount val="1"/>
                <c:pt idx="0">
                  <c:v>销售金额</c:v>
                </c:pt>
              </c:strCache>
            </c:strRef>
          </c:tx>
          <c:dLbls>
            <c:dLbl>
              <c:idx val="1"/>
              <c:layout>
                <c:manualLayout>
                  <c:x val="-0.16112510546981768"/>
                  <c:y val="3.1447821109835745E-2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-3.1912372932626615E-3"/>
                  <c:y val="-0.20251885084502214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4.9971127388420515E-3"/>
                  <c:y val="0.10059227737494215"/>
                </c:manualLayout>
              </c:layout>
              <c:showVal val="1"/>
              <c:showPercent val="1"/>
            </c:dLbl>
            <c:dLbl>
              <c:idx val="6"/>
              <c:layout>
                <c:manualLayout>
                  <c:x val="8.850530916910862E-2"/>
                  <c:y val="-0.11307765708259843"/>
                </c:manualLayout>
              </c:layout>
              <c:showVal val="1"/>
              <c:showPercent val="1"/>
            </c:dLbl>
            <c:dLbl>
              <c:idx val="8"/>
              <c:layout>
                <c:manualLayout>
                  <c:x val="7.1686699957231856E-2"/>
                  <c:y val="6.5266968093544986E-2"/>
                </c:manualLayout>
              </c:layout>
              <c:showVal val="1"/>
              <c:showPercent val="1"/>
            </c:dLbl>
            <c:dLbl>
              <c:idx val="9"/>
              <c:layout>
                <c:manualLayout>
                  <c:x val="8.3934286527837035E-3"/>
                  <c:y val="3.4019203909528402E-2"/>
                </c:manualLayout>
              </c:layout>
              <c:showVal val="1"/>
              <c:showPercent val="1"/>
            </c:dLbl>
            <c:showVal val="1"/>
            <c:showPercent val="1"/>
            <c:showLeaderLines val="1"/>
          </c:dLbls>
          <c:cat>
            <c:multiLvlStrRef>
              <c:f>Sheet2!$B$3:$D$12</c:f>
              <c:multiLvlStrCache>
                <c:ptCount val="10"/>
                <c:lvl>
                  <c:pt idx="0">
                    <c:v>湖北宏源</c:v>
                  </c:pt>
                  <c:pt idx="1">
                    <c:v>太极涪陵药厂</c:v>
                  </c:pt>
                  <c:pt idx="2">
                    <c:v>重庆涪陵制药</c:v>
                  </c:pt>
                  <c:pt idx="3">
                    <c:v>重庆中药二厂</c:v>
                  </c:pt>
                  <c:pt idx="4">
                    <c:v>重庆桐君阁</c:v>
                  </c:pt>
                  <c:pt idx="5">
                    <c:v>成都卫材厂</c:v>
                  </c:pt>
                  <c:pt idx="6">
                    <c:v>重庆桐君阁</c:v>
                  </c:pt>
                  <c:pt idx="7">
                    <c:v>西南药业</c:v>
                  </c:pt>
                  <c:pt idx="8">
                    <c:v>拜耳医药保健</c:v>
                  </c:pt>
                  <c:pt idx="9">
                    <c:v>黄石卫材</c:v>
                  </c:pt>
                </c:lvl>
                <c:lvl>
                  <c:pt idx="0">
                    <c:v>340ml</c:v>
                  </c:pt>
                  <c:pt idx="1">
                    <c:v>10mlx10支</c:v>
                  </c:pt>
                  <c:pt idx="2">
                    <c:v>10mlx5支</c:v>
                  </c:pt>
                  <c:pt idx="3">
                    <c:v>126丸/瓶(浓缩丸)</c:v>
                  </c:pt>
                  <c:pt idx="4">
                    <c:v>■10gx20袋</c:v>
                  </c:pt>
                  <c:pt idx="5">
                    <c:v>40支Ⅰ型</c:v>
                  </c:pt>
                  <c:pt idx="6">
                    <c:v>8片x2板</c:v>
                  </c:pt>
                  <c:pt idx="7">
                    <c:v>0.25gx6片x2板</c:v>
                  </c:pt>
                  <c:pt idx="8">
                    <c:v>30mgx7片</c:v>
                  </c:pt>
                  <c:pt idx="9">
                    <c:v>6ml</c:v>
                  </c:pt>
                </c:lvl>
                <c:lvl>
                  <c:pt idx="0">
                    <c:v>金银花露</c:v>
                  </c:pt>
                  <c:pt idx="1">
                    <c:v>藿香正气口服液</c:v>
                  </c:pt>
                  <c:pt idx="2">
                    <c:v>藿香正气口服液</c:v>
                  </c:pt>
                  <c:pt idx="3">
                    <c:v>六味地黄丸</c:v>
                  </c:pt>
                  <c:pt idx="4">
                    <c:v>夏桑菊颗粒</c:v>
                  </c:pt>
                  <c:pt idx="5">
                    <c:v>医用棉签</c:v>
                  </c:pt>
                  <c:pt idx="6">
                    <c:v>复方熊胆薄荷含片(熊胆舒喉片)</c:v>
                  </c:pt>
                  <c:pt idx="7">
                    <c:v>阿奇霉素片</c:v>
                  </c:pt>
                  <c:pt idx="8">
                    <c:v>硝苯地平控释片(拜新同)</c:v>
                  </c:pt>
                  <c:pt idx="9">
                    <c:v>风油精</c:v>
                  </c:pt>
                </c:lvl>
              </c:multiLvlStrCache>
            </c:multiLvlStrRef>
          </c:cat>
          <c:val>
            <c:numRef>
              <c:f>Sheet2!$E$3:$E$12</c:f>
              <c:numCache>
                <c:formatCode>General</c:formatCode>
                <c:ptCount val="10"/>
                <c:pt idx="0">
                  <c:v>619.61</c:v>
                </c:pt>
                <c:pt idx="1">
                  <c:v>1962.71</c:v>
                </c:pt>
                <c:pt idx="2">
                  <c:v>564.42999999999938</c:v>
                </c:pt>
                <c:pt idx="3">
                  <c:v>1096.51</c:v>
                </c:pt>
                <c:pt idx="4">
                  <c:v>691.5</c:v>
                </c:pt>
                <c:pt idx="5">
                  <c:v>24.130000000000024</c:v>
                </c:pt>
                <c:pt idx="6">
                  <c:v>448.8</c:v>
                </c:pt>
                <c:pt idx="7">
                  <c:v>931.81999999999948</c:v>
                </c:pt>
                <c:pt idx="8">
                  <c:v>758.4</c:v>
                </c:pt>
                <c:pt idx="9">
                  <c:v>229.02</c:v>
                </c:pt>
              </c:numCache>
            </c:numRef>
          </c:val>
        </c:ser>
        <c:ser>
          <c:idx val="1"/>
          <c:order val="1"/>
          <c:tx>
            <c:strRef>
              <c:f>Sheet2!$F$2</c:f>
              <c:strCache>
                <c:ptCount val="1"/>
                <c:pt idx="0">
                  <c:v>数量</c:v>
                </c:pt>
              </c:strCache>
            </c:strRef>
          </c:tx>
          <c:cat>
            <c:multiLvlStrRef>
              <c:f>Sheet2!$B$3:$D$12</c:f>
              <c:multiLvlStrCache>
                <c:ptCount val="10"/>
                <c:lvl>
                  <c:pt idx="0">
                    <c:v>湖北宏源</c:v>
                  </c:pt>
                  <c:pt idx="1">
                    <c:v>太极涪陵药厂</c:v>
                  </c:pt>
                  <c:pt idx="2">
                    <c:v>重庆涪陵制药</c:v>
                  </c:pt>
                  <c:pt idx="3">
                    <c:v>重庆中药二厂</c:v>
                  </c:pt>
                  <c:pt idx="4">
                    <c:v>重庆桐君阁</c:v>
                  </c:pt>
                  <c:pt idx="5">
                    <c:v>成都卫材厂</c:v>
                  </c:pt>
                  <c:pt idx="6">
                    <c:v>重庆桐君阁</c:v>
                  </c:pt>
                  <c:pt idx="7">
                    <c:v>西南药业</c:v>
                  </c:pt>
                  <c:pt idx="8">
                    <c:v>拜耳医药保健</c:v>
                  </c:pt>
                  <c:pt idx="9">
                    <c:v>黄石卫材</c:v>
                  </c:pt>
                </c:lvl>
                <c:lvl>
                  <c:pt idx="0">
                    <c:v>340ml</c:v>
                  </c:pt>
                  <c:pt idx="1">
                    <c:v>10mlx10支</c:v>
                  </c:pt>
                  <c:pt idx="2">
                    <c:v>10mlx5支</c:v>
                  </c:pt>
                  <c:pt idx="3">
                    <c:v>126丸/瓶(浓缩丸)</c:v>
                  </c:pt>
                  <c:pt idx="4">
                    <c:v>■10gx20袋</c:v>
                  </c:pt>
                  <c:pt idx="5">
                    <c:v>40支Ⅰ型</c:v>
                  </c:pt>
                  <c:pt idx="6">
                    <c:v>8片x2板</c:v>
                  </c:pt>
                  <c:pt idx="7">
                    <c:v>0.25gx6片x2板</c:v>
                  </c:pt>
                  <c:pt idx="8">
                    <c:v>30mgx7片</c:v>
                  </c:pt>
                  <c:pt idx="9">
                    <c:v>6ml</c:v>
                  </c:pt>
                </c:lvl>
                <c:lvl>
                  <c:pt idx="0">
                    <c:v>金银花露</c:v>
                  </c:pt>
                  <c:pt idx="1">
                    <c:v>藿香正气口服液</c:v>
                  </c:pt>
                  <c:pt idx="2">
                    <c:v>藿香正气口服液</c:v>
                  </c:pt>
                  <c:pt idx="3">
                    <c:v>六味地黄丸</c:v>
                  </c:pt>
                  <c:pt idx="4">
                    <c:v>夏桑菊颗粒</c:v>
                  </c:pt>
                  <c:pt idx="5">
                    <c:v>医用棉签</c:v>
                  </c:pt>
                  <c:pt idx="6">
                    <c:v>复方熊胆薄荷含片(熊胆舒喉片)</c:v>
                  </c:pt>
                  <c:pt idx="7">
                    <c:v>阿奇霉素片</c:v>
                  </c:pt>
                  <c:pt idx="8">
                    <c:v>硝苯地平控释片(拜新同)</c:v>
                  </c:pt>
                  <c:pt idx="9">
                    <c:v>风油精</c:v>
                  </c:pt>
                </c:lvl>
              </c:multiLvlStrCache>
            </c:multiLvlStrRef>
          </c:cat>
          <c:val>
            <c:numRef>
              <c:f>Sheet2!$F$3:$F$12</c:f>
              <c:numCache>
                <c:formatCode>General</c:formatCode>
                <c:ptCount val="10"/>
                <c:pt idx="0">
                  <c:v>253</c:v>
                </c:pt>
                <c:pt idx="1">
                  <c:v>153</c:v>
                </c:pt>
                <c:pt idx="2">
                  <c:v>85</c:v>
                </c:pt>
                <c:pt idx="3">
                  <c:v>60</c:v>
                </c:pt>
                <c:pt idx="4">
                  <c:v>48</c:v>
                </c:pt>
                <c:pt idx="5">
                  <c:v>46</c:v>
                </c:pt>
                <c:pt idx="6">
                  <c:v>40</c:v>
                </c:pt>
                <c:pt idx="7">
                  <c:v>37</c:v>
                </c:pt>
                <c:pt idx="8">
                  <c:v>32</c:v>
                </c:pt>
                <c:pt idx="9">
                  <c:v>32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316681222468985"/>
          <c:y val="4.1117239191093474E-2"/>
          <c:w val="0.35816116175103918"/>
          <c:h val="0.90295081049301607"/>
        </c:manualLayout>
      </c:layout>
      <c:txPr>
        <a:bodyPr/>
        <a:lstStyle/>
        <a:p>
          <a:pPr>
            <a:defRPr sz="1200">
              <a:latin typeface="黑体" pitchFamily="49" charset="-122"/>
              <a:ea typeface="黑体" pitchFamily="49" charset="-122"/>
            </a:defRPr>
          </a:pPr>
          <a:endParaRPr lang="zh-CN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1g*20袋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清凉油</c:v>
                </c:pt>
                <c:pt idx="1">
                  <c:v>苯扎氯铵贴</c:v>
                </c:pt>
                <c:pt idx="2">
                  <c:v>玻璃体温计</c:v>
                </c:pt>
                <c:pt idx="3">
                  <c:v>冰樟桉氟轻松贴膏(皮炎灵硬膏)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2.9001037534687212E-2"/>
          <c:w val="0.63966840587568763"/>
          <c:h val="0.88468489323588506"/>
        </c:manualLayout>
      </c:layout>
      <c:pie3DChart>
        <c:varyColors val="1"/>
        <c:ser>
          <c:idx val="0"/>
          <c:order val="0"/>
          <c:tx>
            <c:strRef>
              <c:f>Sheet2!$E$2</c:f>
              <c:strCache>
                <c:ptCount val="1"/>
                <c:pt idx="0">
                  <c:v>销售金额</c:v>
                </c:pt>
              </c:strCache>
            </c:strRef>
          </c:tx>
          <c:dLbls>
            <c:dLbl>
              <c:idx val="1"/>
              <c:layout>
                <c:manualLayout>
                  <c:x val="-0.17464027204549379"/>
                  <c:y val="-0.15500801655375521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6.7694818669900486E-2"/>
                  <c:y val="-0.24778212857992327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0.10529361001540795"/>
                  <c:y val="-0.18002501281771124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4.3251159268029131E-2"/>
                  <c:y val="-0.13422243189272196"/>
                </c:manualLayout>
              </c:layout>
              <c:showVal val="1"/>
              <c:showPercent val="1"/>
            </c:dLbl>
            <c:dLbl>
              <c:idx val="7"/>
              <c:layout>
                <c:manualLayout>
                  <c:x val="-3.6458126123842881E-2"/>
                  <c:y val="-9.4539759557708547E-3"/>
                </c:manualLayout>
              </c:layout>
              <c:showVal val="1"/>
              <c:showPercent val="1"/>
            </c:dLbl>
            <c:dLbl>
              <c:idx val="8"/>
              <c:layout>
                <c:manualLayout>
                  <c:x val="-2.6693555398055881E-2"/>
                  <c:y val="-6.0384059154937893E-2"/>
                </c:manualLayout>
              </c:layout>
              <c:showVal val="1"/>
              <c:showPercent val="1"/>
            </c:dLbl>
            <c:dLbl>
              <c:idx val="9"/>
              <c:layout>
                <c:manualLayout>
                  <c:x val="2.3032486027633831E-2"/>
                  <c:y val="-4.7117153670043911E-2"/>
                </c:manualLayout>
              </c:layout>
              <c:showVal val="1"/>
              <c:showPercent val="1"/>
            </c:dLbl>
            <c:showVal val="1"/>
            <c:showPercent val="1"/>
            <c:showLeaderLines val="1"/>
          </c:dLbls>
          <c:cat>
            <c:multiLvlStrRef>
              <c:f>Sheet2!$N$6:$P$15</c:f>
              <c:multiLvlStrCache>
                <c:ptCount val="10"/>
                <c:lvl>
                  <c:pt idx="0">
                    <c:v>中山中智中药</c:v>
                  </c:pt>
                  <c:pt idx="1">
                    <c:v>南通薄荷厂</c:v>
                  </c:pt>
                  <c:pt idx="2">
                    <c:v>上海强生</c:v>
                  </c:pt>
                  <c:pt idx="3">
                    <c:v>江苏鱼跃</c:v>
                  </c:pt>
                  <c:pt idx="4">
                    <c:v>河南羚锐</c:v>
                  </c:pt>
                  <c:pt idx="5">
                    <c:v>上海强生</c:v>
                  </c:pt>
                  <c:pt idx="6">
                    <c:v>成都卫材厂</c:v>
                  </c:pt>
                  <c:pt idx="7">
                    <c:v>东阿阿胶阿华</c:v>
                  </c:pt>
                  <c:pt idx="8">
                    <c:v>中山中智中药</c:v>
                  </c:pt>
                  <c:pt idx="9">
                    <c:v>成都卫材厂</c:v>
                  </c:pt>
                </c:lvl>
                <c:lvl>
                  <c:pt idx="0">
                    <c:v>1g*20袋</c:v>
                  </c:pt>
                  <c:pt idx="1">
                    <c:v>10g×24小盒</c:v>
                  </c:pt>
                  <c:pt idx="2">
                    <c:v>8片x20袋</c:v>
                  </c:pt>
                  <c:pt idx="3">
                    <c:v>10支  口腔型</c:v>
                  </c:pt>
                  <c:pt idx="4">
                    <c:v>4cmx6.5cmx4贴x100包</c:v>
                  </c:pt>
                  <c:pt idx="5">
                    <c:v>5片x20袋x(70mmx22mm)</c:v>
                  </c:pt>
                  <c:pt idx="6">
                    <c:v>6cmx8cmx8cmx2片x100袋</c:v>
                  </c:pt>
                  <c:pt idx="7">
                    <c:v>1x1000cmx13卷</c:v>
                  </c:pt>
                  <c:pt idx="8">
                    <c:v>1g*20袋</c:v>
                  </c:pt>
                  <c:pt idx="9">
                    <c:v>6x6x8x2片x100袋</c:v>
                  </c:pt>
                </c:lvl>
                <c:lvl>
                  <c:pt idx="0">
                    <c:v>菊花破壁饮片</c:v>
                  </c:pt>
                  <c:pt idx="1">
                    <c:v>清凉油</c:v>
                  </c:pt>
                  <c:pt idx="2">
                    <c:v>苯扎氯铵贴</c:v>
                  </c:pt>
                  <c:pt idx="3">
                    <c:v>玻璃体温计</c:v>
                  </c:pt>
                  <c:pt idx="4">
                    <c:v>冰樟桉氟轻松贴膏(皮炎灵硬膏)</c:v>
                  </c:pt>
                  <c:pt idx="5">
                    <c:v>防水创可贴</c:v>
                  </c:pt>
                  <c:pt idx="6">
                    <c:v>医用脱脂纱布垫</c:v>
                  </c:pt>
                  <c:pt idx="7">
                    <c:v>医用橡皮膏</c:v>
                  </c:pt>
                  <c:pt idx="8">
                    <c:v>玫瑰花破壁饮片</c:v>
                  </c:pt>
                  <c:pt idx="9">
                    <c:v>医用脱脂纱布垫</c:v>
                  </c:pt>
                </c:lvl>
              </c:multiLvlStrCache>
            </c:multiLvlStrRef>
          </c:cat>
          <c:val>
            <c:numRef>
              <c:f>Sheet2!$Q$6:$Q$15</c:f>
              <c:numCache>
                <c:formatCode>General</c:formatCode>
                <c:ptCount val="10"/>
                <c:pt idx="0">
                  <c:v>36.17</c:v>
                </c:pt>
                <c:pt idx="1">
                  <c:v>49.04</c:v>
                </c:pt>
                <c:pt idx="2">
                  <c:v>22</c:v>
                </c:pt>
                <c:pt idx="3">
                  <c:v>14.4</c:v>
                </c:pt>
                <c:pt idx="4">
                  <c:v>18.899999999999999</c:v>
                </c:pt>
                <c:pt idx="5">
                  <c:v>17.77</c:v>
                </c:pt>
                <c:pt idx="6">
                  <c:v>12</c:v>
                </c:pt>
                <c:pt idx="7">
                  <c:v>4.76</c:v>
                </c:pt>
                <c:pt idx="8">
                  <c:v>4.5</c:v>
                </c:pt>
                <c:pt idx="9">
                  <c:v>1.2</c:v>
                </c:pt>
              </c:numCache>
            </c:numRef>
          </c:val>
        </c:ser>
        <c:ser>
          <c:idx val="1"/>
          <c:order val="1"/>
          <c:tx>
            <c:strRef>
              <c:f>Sheet2!$F$2</c:f>
              <c:strCache>
                <c:ptCount val="1"/>
                <c:pt idx="0">
                  <c:v>数量</c:v>
                </c:pt>
              </c:strCache>
            </c:strRef>
          </c:tx>
          <c:cat>
            <c:multiLvlStrRef>
              <c:f>Sheet2!$N$6:$P$15</c:f>
              <c:multiLvlStrCache>
                <c:ptCount val="10"/>
                <c:lvl>
                  <c:pt idx="0">
                    <c:v>中山中智中药</c:v>
                  </c:pt>
                  <c:pt idx="1">
                    <c:v>南通薄荷厂</c:v>
                  </c:pt>
                  <c:pt idx="2">
                    <c:v>上海强生</c:v>
                  </c:pt>
                  <c:pt idx="3">
                    <c:v>江苏鱼跃</c:v>
                  </c:pt>
                  <c:pt idx="4">
                    <c:v>河南羚锐</c:v>
                  </c:pt>
                  <c:pt idx="5">
                    <c:v>上海强生</c:v>
                  </c:pt>
                  <c:pt idx="6">
                    <c:v>成都卫材厂</c:v>
                  </c:pt>
                  <c:pt idx="7">
                    <c:v>东阿阿胶阿华</c:v>
                  </c:pt>
                  <c:pt idx="8">
                    <c:v>中山中智中药</c:v>
                  </c:pt>
                  <c:pt idx="9">
                    <c:v>成都卫材厂</c:v>
                  </c:pt>
                </c:lvl>
                <c:lvl>
                  <c:pt idx="0">
                    <c:v>1g*20袋</c:v>
                  </c:pt>
                  <c:pt idx="1">
                    <c:v>10g×24小盒</c:v>
                  </c:pt>
                  <c:pt idx="2">
                    <c:v>8片x20袋</c:v>
                  </c:pt>
                  <c:pt idx="3">
                    <c:v>10支  口腔型</c:v>
                  </c:pt>
                  <c:pt idx="4">
                    <c:v>4cmx6.5cmx4贴x100包</c:v>
                  </c:pt>
                  <c:pt idx="5">
                    <c:v>5片x20袋x(70mmx22mm)</c:v>
                  </c:pt>
                  <c:pt idx="6">
                    <c:v>6cmx8cmx8cmx2片x100袋</c:v>
                  </c:pt>
                  <c:pt idx="7">
                    <c:v>1x1000cmx13卷</c:v>
                  </c:pt>
                  <c:pt idx="8">
                    <c:v>1g*20袋</c:v>
                  </c:pt>
                  <c:pt idx="9">
                    <c:v>6x6x8x2片x100袋</c:v>
                  </c:pt>
                </c:lvl>
                <c:lvl>
                  <c:pt idx="0">
                    <c:v>菊花破壁饮片</c:v>
                  </c:pt>
                  <c:pt idx="1">
                    <c:v>清凉油</c:v>
                  </c:pt>
                  <c:pt idx="2">
                    <c:v>苯扎氯铵贴</c:v>
                  </c:pt>
                  <c:pt idx="3">
                    <c:v>玻璃体温计</c:v>
                  </c:pt>
                  <c:pt idx="4">
                    <c:v>冰樟桉氟轻松贴膏(皮炎灵硬膏)</c:v>
                  </c:pt>
                  <c:pt idx="5">
                    <c:v>防水创可贴</c:v>
                  </c:pt>
                  <c:pt idx="6">
                    <c:v>医用脱脂纱布垫</c:v>
                  </c:pt>
                  <c:pt idx="7">
                    <c:v>医用橡皮膏</c:v>
                  </c:pt>
                  <c:pt idx="8">
                    <c:v>玫瑰花破壁饮片</c:v>
                  </c:pt>
                  <c:pt idx="9">
                    <c:v>医用脱脂纱布垫</c:v>
                  </c:pt>
                </c:lvl>
              </c:multiLvlStrCache>
            </c:multiLvlStrRef>
          </c:cat>
          <c:val>
            <c:numRef>
              <c:f>Sheet2!$R$6:$R$15</c:f>
              <c:numCache>
                <c:formatCode>General</c:formatCode>
                <c:ptCount val="10"/>
                <c:pt idx="0">
                  <c:v>0.85000000000000064</c:v>
                </c:pt>
                <c:pt idx="1">
                  <c:v>0.70360599999999995</c:v>
                </c:pt>
                <c:pt idx="2">
                  <c:v>0.55000000000000004</c:v>
                </c:pt>
                <c:pt idx="3">
                  <c:v>0.4</c:v>
                </c:pt>
                <c:pt idx="4">
                  <c:v>0.27</c:v>
                </c:pt>
                <c:pt idx="5">
                  <c:v>0.2</c:v>
                </c:pt>
                <c:pt idx="6">
                  <c:v>0.2</c:v>
                </c:pt>
                <c:pt idx="7">
                  <c:v>0.16400000000000001</c:v>
                </c:pt>
                <c:pt idx="8">
                  <c:v>0.05</c:v>
                </c:pt>
                <c:pt idx="9">
                  <c:v>2.0000000000000011E-2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731000700890041"/>
          <c:y val="6.0522787111504349E-2"/>
          <c:w val="0.33333333333333331"/>
          <c:h val="0.88266915931276158"/>
        </c:manualLayout>
      </c:layout>
      <c:txPr>
        <a:bodyPr/>
        <a:lstStyle/>
        <a:p>
          <a:pPr>
            <a:defRPr sz="1100">
              <a:latin typeface="黑体" pitchFamily="49" charset="-122"/>
              <a:ea typeface="黑体" pitchFamily="49" charset="-122"/>
            </a:defRPr>
          </a:pPr>
          <a:endParaRPr lang="zh-CN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</c:pivotFmts>
    <c:plotArea>
      <c:layout>
        <c:manualLayout>
          <c:layoutTarget val="inner"/>
          <c:xMode val="edge"/>
          <c:yMode val="edge"/>
          <c:x val="5.2694815519308713E-2"/>
          <c:y val="3.3758501400230623E-2"/>
          <c:w val="0.69639615722358661"/>
          <c:h val="0.6475888117880676"/>
        </c:manualLayout>
      </c:layout>
      <c:lineChart>
        <c:grouping val="standard"/>
        <c:ser>
          <c:idx val="4"/>
          <c:order val="4"/>
          <c:tx>
            <c:v>规格</c:v>
          </c:tx>
          <c:cat>
            <c:strLit>
              <c:ptCount val="4"/>
              <c:pt idx="0">
                <c:v>金银花露</c:v>
              </c:pt>
              <c:pt idx="1">
                <c:v>藿香正气口服液</c:v>
              </c:pt>
              <c:pt idx="2">
                <c:v>藿香正气口服液</c:v>
              </c:pt>
              <c:pt idx="3">
                <c:v>六味地黄丸</c:v>
              </c:pt>
            </c:strLit>
          </c:cat>
          <c:val>
            <c:numLit>
              <c:formatCode>General</c:formatCode>
              <c:ptCount val="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</c:numLit>
          </c:val>
        </c:ser>
        <c:ser>
          <c:idx val="5"/>
          <c:order val="5"/>
          <c:tx>
            <c:v>产地</c:v>
          </c:tx>
          <c:cat>
            <c:strLit>
              <c:ptCount val="4"/>
              <c:pt idx="0">
                <c:v>金银花露</c:v>
              </c:pt>
              <c:pt idx="1">
                <c:v>藿香正气口服液</c:v>
              </c:pt>
              <c:pt idx="2">
                <c:v>藿香正气口服液</c:v>
              </c:pt>
              <c:pt idx="3">
                <c:v>六味地黄丸</c:v>
              </c:pt>
            </c:strLit>
          </c:cat>
          <c:val>
            <c:numLit>
              <c:formatCode>General</c:formatCode>
              <c:ptCount val="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</c:numLit>
          </c:val>
        </c:ser>
        <c:ser>
          <c:idx val="0"/>
          <c:order val="0"/>
          <c:tx>
            <c:strRef>
              <c:f>Sheet4!$B$1:$B$2</c:f>
              <c:strCache>
                <c:ptCount val="1"/>
                <c:pt idx="0">
                  <c:v>求和项:7月销售数量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7050759540570605E-2"/>
                  <c:y val="-1.8035424901626799E-2"/>
                </c:manualLayout>
              </c:layout>
              <c:showVal val="1"/>
            </c:dLbl>
            <c:dLbl>
              <c:idx val="4"/>
              <c:layout>
                <c:manualLayout>
                  <c:x val="-1.4820303816228241E-2"/>
                  <c:y val="-1.5458935629965843E-2"/>
                </c:manualLayout>
              </c:layout>
              <c:showVal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Val val="1"/>
          </c:dLbls>
          <c:cat>
            <c:strRef>
              <c:f>Sheet4!$A$3:$A$12</c:f>
              <c:strCache>
                <c:ptCount val="9"/>
                <c:pt idx="0">
                  <c:v>阿奇霉素片</c:v>
                </c:pt>
                <c:pt idx="1">
                  <c:v>风油精</c:v>
                </c:pt>
                <c:pt idx="2">
                  <c:v>复方熊胆薄荷含片(熊胆舒喉片)</c:v>
                </c:pt>
                <c:pt idx="3">
                  <c:v>藿香正气口服液</c:v>
                </c:pt>
                <c:pt idx="4">
                  <c:v>金银花露</c:v>
                </c:pt>
                <c:pt idx="5">
                  <c:v>六味地黄丸</c:v>
                </c:pt>
                <c:pt idx="6">
                  <c:v>夏桑菊颗粒</c:v>
                </c:pt>
                <c:pt idx="7">
                  <c:v>硝苯地平控释片(拜新同)</c:v>
                </c:pt>
                <c:pt idx="8">
                  <c:v>医用棉签</c:v>
                </c:pt>
              </c:strCache>
            </c:strRef>
          </c:cat>
          <c:val>
            <c:numRef>
              <c:f>Sheet4!$B$3:$B$12</c:f>
              <c:numCache>
                <c:formatCode>General</c:formatCode>
                <c:ptCount val="9"/>
                <c:pt idx="0">
                  <c:v>37</c:v>
                </c:pt>
                <c:pt idx="1">
                  <c:v>32</c:v>
                </c:pt>
                <c:pt idx="2">
                  <c:v>40</c:v>
                </c:pt>
                <c:pt idx="3">
                  <c:v>238</c:v>
                </c:pt>
                <c:pt idx="4">
                  <c:v>253</c:v>
                </c:pt>
                <c:pt idx="5">
                  <c:v>60</c:v>
                </c:pt>
                <c:pt idx="6">
                  <c:v>48</c:v>
                </c:pt>
                <c:pt idx="7">
                  <c:v>32</c:v>
                </c:pt>
                <c:pt idx="8">
                  <c:v>46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求和项:7月销售金额</c:v>
                </c:pt>
              </c:strCache>
            </c:strRef>
          </c:tx>
          <c:dLbls>
            <c:dLbl>
              <c:idx val="0"/>
              <c:layout>
                <c:manualLayout>
                  <c:x val="-4.5942941830307532E-2"/>
                  <c:y val="3.8647339074914647E-2"/>
                </c:manualLayout>
              </c:layout>
              <c:showVal val="1"/>
            </c:dLbl>
            <c:dLbl>
              <c:idx val="3"/>
              <c:layout>
                <c:manualLayout>
                  <c:x val="-5.1871063356798815E-2"/>
                  <c:y val="-3.6070849803253653E-2"/>
                </c:manualLayout>
              </c:layout>
              <c:showVal val="1"/>
            </c:dLbl>
            <c:dLbl>
              <c:idx val="4"/>
              <c:layout>
                <c:manualLayout>
                  <c:x val="-2.2230455724342388E-2"/>
                  <c:y val="-5.4106274704880483E-2"/>
                </c:manualLayout>
              </c:layout>
              <c:showVal val="1"/>
            </c:dLbl>
            <c:dLbl>
              <c:idx val="6"/>
              <c:layout>
                <c:manualLayout>
                  <c:x val="-3.4086698777324995E-2"/>
                  <c:y val="-3.8647339074914647E-2"/>
                </c:manualLayout>
              </c:layout>
              <c:showVal val="1"/>
            </c:dLbl>
            <c:dLbl>
              <c:idx val="8"/>
              <c:delete val="1"/>
            </c:dLbl>
            <c:showVal val="1"/>
          </c:dLbls>
          <c:cat>
            <c:strRef>
              <c:f>Sheet4!$A$3:$A$12</c:f>
              <c:strCache>
                <c:ptCount val="9"/>
                <c:pt idx="0">
                  <c:v>阿奇霉素片</c:v>
                </c:pt>
                <c:pt idx="1">
                  <c:v>风油精</c:v>
                </c:pt>
                <c:pt idx="2">
                  <c:v>复方熊胆薄荷含片(熊胆舒喉片)</c:v>
                </c:pt>
                <c:pt idx="3">
                  <c:v>藿香正气口服液</c:v>
                </c:pt>
                <c:pt idx="4">
                  <c:v>金银花露</c:v>
                </c:pt>
                <c:pt idx="5">
                  <c:v>六味地黄丸</c:v>
                </c:pt>
                <c:pt idx="6">
                  <c:v>夏桑菊颗粒</c:v>
                </c:pt>
                <c:pt idx="7">
                  <c:v>硝苯地平控释片(拜新同)</c:v>
                </c:pt>
                <c:pt idx="8">
                  <c:v>医用棉签</c:v>
                </c:pt>
              </c:strCache>
            </c:strRef>
          </c:cat>
          <c:val>
            <c:numRef>
              <c:f>Sheet4!$C$3:$C$12</c:f>
              <c:numCache>
                <c:formatCode>General</c:formatCode>
                <c:ptCount val="9"/>
                <c:pt idx="0">
                  <c:v>931.81999999999948</c:v>
                </c:pt>
                <c:pt idx="1">
                  <c:v>229.02</c:v>
                </c:pt>
                <c:pt idx="2">
                  <c:v>448.8</c:v>
                </c:pt>
                <c:pt idx="3">
                  <c:v>2527.14</c:v>
                </c:pt>
                <c:pt idx="4">
                  <c:v>619.61</c:v>
                </c:pt>
                <c:pt idx="5">
                  <c:v>1096.51</c:v>
                </c:pt>
                <c:pt idx="6">
                  <c:v>691.5</c:v>
                </c:pt>
                <c:pt idx="7">
                  <c:v>758.4</c:v>
                </c:pt>
                <c:pt idx="8">
                  <c:v>24.130000000000031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求和项:8月销售数量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2.9640607632456482E-3"/>
                  <c:y val="1.8035222028455804E-2"/>
                </c:manualLayout>
              </c:layout>
              <c:showVal val="1"/>
            </c:dLbl>
            <c:dLbl>
              <c:idx val="4"/>
              <c:layout>
                <c:manualLayout>
                  <c:x val="-3.8532789922193403E-2"/>
                  <c:y val="1.8035424901626799E-2"/>
                </c:manualLayout>
              </c:layout>
              <c:showVal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Val val="1"/>
          </c:dLbls>
          <c:cat>
            <c:strRef>
              <c:f>Sheet4!$A$3:$A$12</c:f>
              <c:strCache>
                <c:ptCount val="9"/>
                <c:pt idx="0">
                  <c:v>阿奇霉素片</c:v>
                </c:pt>
                <c:pt idx="1">
                  <c:v>风油精</c:v>
                </c:pt>
                <c:pt idx="2">
                  <c:v>复方熊胆薄荷含片(熊胆舒喉片)</c:v>
                </c:pt>
                <c:pt idx="3">
                  <c:v>藿香正气口服液</c:v>
                </c:pt>
                <c:pt idx="4">
                  <c:v>金银花露</c:v>
                </c:pt>
                <c:pt idx="5">
                  <c:v>六味地黄丸</c:v>
                </c:pt>
                <c:pt idx="6">
                  <c:v>夏桑菊颗粒</c:v>
                </c:pt>
                <c:pt idx="7">
                  <c:v>硝苯地平控释片(拜新同)</c:v>
                </c:pt>
                <c:pt idx="8">
                  <c:v>医用棉签</c:v>
                </c:pt>
              </c:strCache>
            </c:strRef>
          </c:cat>
          <c:val>
            <c:numRef>
              <c:f>Sheet4!$D$3:$D$12</c:f>
              <c:numCache>
                <c:formatCode>General</c:formatCode>
                <c:ptCount val="9"/>
                <c:pt idx="0">
                  <c:v>33.5</c:v>
                </c:pt>
                <c:pt idx="1">
                  <c:v>27</c:v>
                </c:pt>
                <c:pt idx="2">
                  <c:v>31</c:v>
                </c:pt>
                <c:pt idx="3">
                  <c:v>176</c:v>
                </c:pt>
                <c:pt idx="4">
                  <c:v>178</c:v>
                </c:pt>
                <c:pt idx="5">
                  <c:v>56</c:v>
                </c:pt>
                <c:pt idx="6">
                  <c:v>37</c:v>
                </c:pt>
                <c:pt idx="7">
                  <c:v>43</c:v>
                </c:pt>
                <c:pt idx="8">
                  <c:v>48</c:v>
                </c:pt>
              </c:numCache>
            </c:numRef>
          </c:val>
        </c:ser>
        <c:marker val="1"/>
        <c:axId val="79253888"/>
        <c:axId val="79255424"/>
      </c:lineChart>
      <c:lineChart>
        <c:grouping val="standard"/>
        <c:ser>
          <c:idx val="3"/>
          <c:order val="3"/>
          <c:tx>
            <c:strRef>
              <c:f>Sheet4!$E$1:$E$2</c:f>
              <c:strCache>
                <c:ptCount val="1"/>
                <c:pt idx="0">
                  <c:v>求和项:8月销售金额</c:v>
                </c:pt>
              </c:strCache>
            </c:strRef>
          </c:tx>
          <c:dLbls>
            <c:dLbl>
              <c:idx val="0"/>
              <c:layout>
                <c:manualLayout>
                  <c:x val="2.0748425342719531E-2"/>
                  <c:y val="-5.1529785433219386E-3"/>
                </c:manualLayout>
              </c:layout>
              <c:dLblPos val="t"/>
              <c:showVal val="1"/>
            </c:dLbl>
            <c:dLbl>
              <c:idx val="3"/>
              <c:layout>
                <c:manualLayout>
                  <c:x val="-3.1122638014079291E-2"/>
                  <c:y val="4.3800317618236523E-2"/>
                </c:manualLayout>
              </c:layout>
              <c:dLblPos val="t"/>
              <c:showVal val="1"/>
            </c:dLbl>
            <c:dLbl>
              <c:idx val="4"/>
              <c:layout>
                <c:manualLayout>
                  <c:x val="-3.7050759540570605E-2"/>
                  <c:y val="3.3494360531592625E-2"/>
                </c:manualLayout>
              </c:layout>
              <c:dLblPos val="t"/>
              <c:showVal val="1"/>
            </c:dLbl>
            <c:dLbl>
              <c:idx val="6"/>
              <c:layout>
                <c:manualLayout>
                  <c:x val="-7.4101519081141301E-3"/>
                  <c:y val="6.6988721063185264E-2"/>
                </c:manualLayout>
              </c:layout>
              <c:dLblPos val="t"/>
              <c:showVal val="1"/>
            </c:dLbl>
            <c:dLblPos val="t"/>
            <c:showVal val="1"/>
          </c:dLbls>
          <c:cat>
            <c:strRef>
              <c:f>Sheet4!$A$3:$A$12</c:f>
              <c:strCache>
                <c:ptCount val="9"/>
                <c:pt idx="0">
                  <c:v>阿奇霉素片</c:v>
                </c:pt>
                <c:pt idx="1">
                  <c:v>风油精</c:v>
                </c:pt>
                <c:pt idx="2">
                  <c:v>复方熊胆薄荷含片(熊胆舒喉片)</c:v>
                </c:pt>
                <c:pt idx="3">
                  <c:v>藿香正气口服液</c:v>
                </c:pt>
                <c:pt idx="4">
                  <c:v>金银花露</c:v>
                </c:pt>
                <c:pt idx="5">
                  <c:v>六味地黄丸</c:v>
                </c:pt>
                <c:pt idx="6">
                  <c:v>夏桑菊颗粒</c:v>
                </c:pt>
                <c:pt idx="7">
                  <c:v>硝苯地平控释片(拜新同)</c:v>
                </c:pt>
                <c:pt idx="8">
                  <c:v>医用棉签</c:v>
                </c:pt>
              </c:strCache>
            </c:strRef>
          </c:cat>
          <c:val>
            <c:numRef>
              <c:f>Sheet4!$E$3:$E$12</c:f>
              <c:numCache>
                <c:formatCode>General</c:formatCode>
                <c:ptCount val="9"/>
                <c:pt idx="0">
                  <c:v>844.19</c:v>
                </c:pt>
                <c:pt idx="1">
                  <c:v>193.58</c:v>
                </c:pt>
                <c:pt idx="2">
                  <c:v>340</c:v>
                </c:pt>
                <c:pt idx="3">
                  <c:v>1942.1399999999999</c:v>
                </c:pt>
                <c:pt idx="4">
                  <c:v>444.4199999999995</c:v>
                </c:pt>
                <c:pt idx="5">
                  <c:v>1009.2</c:v>
                </c:pt>
                <c:pt idx="6">
                  <c:v>516.41999999999996</c:v>
                </c:pt>
                <c:pt idx="7">
                  <c:v>1023.3</c:v>
                </c:pt>
                <c:pt idx="8">
                  <c:v>27.89</c:v>
                </c:pt>
              </c:numCache>
            </c:numRef>
          </c:val>
        </c:ser>
        <c:marker val="1"/>
        <c:axId val="79266944"/>
        <c:axId val="79256960"/>
      </c:lineChart>
      <c:catAx>
        <c:axId val="7925388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zh-CN"/>
          </a:p>
        </c:txPr>
        <c:crossAx val="79255424"/>
        <c:crosses val="autoZero"/>
        <c:auto val="1"/>
        <c:lblAlgn val="ctr"/>
        <c:lblOffset val="100"/>
      </c:catAx>
      <c:valAx>
        <c:axId val="79255424"/>
        <c:scaling>
          <c:orientation val="minMax"/>
        </c:scaling>
        <c:axPos val="l"/>
        <c:majorGridlines/>
        <c:numFmt formatCode="General" sourceLinked="1"/>
        <c:tickLblPos val="nextTo"/>
        <c:crossAx val="79253888"/>
        <c:crosses val="autoZero"/>
        <c:crossBetween val="between"/>
      </c:valAx>
      <c:valAx>
        <c:axId val="79256960"/>
        <c:scaling>
          <c:orientation val="minMax"/>
        </c:scaling>
        <c:axPos val="r"/>
        <c:numFmt formatCode="General" sourceLinked="1"/>
        <c:tickLblPos val="nextTo"/>
        <c:crossAx val="79266944"/>
        <c:crosses val="max"/>
        <c:crossBetween val="between"/>
      </c:valAx>
      <c:catAx>
        <c:axId val="79266944"/>
        <c:scaling>
          <c:orientation val="minMax"/>
        </c:scaling>
        <c:delete val="1"/>
        <c:axPos val="b"/>
        <c:tickLblPos val="nextTo"/>
        <c:crossAx val="79256960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81216000093356244"/>
          <c:y val="0.30891254299896925"/>
          <c:w val="0.17894781677670096"/>
          <c:h val="0.28426832167894633"/>
        </c:manualLayout>
      </c:layout>
      <c:txPr>
        <a:bodyPr/>
        <a:lstStyle/>
        <a:p>
          <a:pPr>
            <a:defRPr b="1">
              <a:latin typeface="微软雅黑" pitchFamily="34" charset="-122"/>
              <a:ea typeface="微软雅黑" pitchFamily="34" charset="-122"/>
            </a:defRPr>
          </a:pPr>
          <a:endParaRPr lang="zh-CN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1A108-02B5-4C16-80DC-94055DAC1B01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D1A2B-A125-4790-B75D-FEA6781F1E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3076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D1A2B-A125-4790-B75D-FEA6781F1E15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封面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996952"/>
            <a:ext cx="9144000" cy="893961"/>
          </a:xfrm>
        </p:spPr>
        <p:txBody>
          <a:bodyPr>
            <a:normAutofit/>
          </a:bodyPr>
          <a:lstStyle>
            <a:lvl1pPr algn="ctr">
              <a:defRPr sz="4400" b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43204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内页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8568952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2015/9/16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27584" y="2492896"/>
            <a:ext cx="7715250" cy="193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四川太极连锁景中店</a:t>
            </a: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7-8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月销售</a:t>
            </a:r>
            <a:r>
              <a: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分析</a:t>
            </a:r>
            <a:endParaRPr lang="en-US" altLang="zh-CN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gray">
          <a:xfrm>
            <a:off x="2123728" y="4143380"/>
            <a:ext cx="4800600" cy="9356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zh-CN" altLang="en-US" sz="3200" b="1" dirty="0" smtClean="0">
                <a:solidFill>
                  <a:schemeClr val="bg1"/>
                </a:solidFill>
                <a:latin typeface="Calibri" pitchFamily="34" charset="0"/>
                <a:ea typeface="华文细黑" pitchFamily="2" charset="-122"/>
              </a:rPr>
              <a:t>第二</a:t>
            </a:r>
            <a:r>
              <a:rPr lang="zh-CN" altLang="en-US" sz="3200" b="1" dirty="0" smtClean="0">
                <a:solidFill>
                  <a:schemeClr val="bg1"/>
                </a:solidFill>
                <a:latin typeface="Calibri" pitchFamily="34" charset="0"/>
                <a:ea typeface="华文细黑" pitchFamily="2" charset="-122"/>
              </a:rPr>
              <a:t>小组   杨科</a:t>
            </a:r>
            <a:endParaRPr lang="en-US" altLang="zh-CN" sz="3200" b="1" dirty="0">
              <a:solidFill>
                <a:schemeClr val="bg1"/>
              </a:solidFill>
              <a:latin typeface="Calibri" pitchFamily="34" charset="0"/>
              <a:ea typeface="华文细黑" pitchFamily="2" charset="-122"/>
            </a:endParaRPr>
          </a:p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Calibri" pitchFamily="34" charset="0"/>
                <a:ea typeface="华文细黑" pitchFamily="2" charset="-122"/>
              </a:rPr>
              <a:t>20th. Jul.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500063" y="285728"/>
            <a:ext cx="800102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年景中店</a:t>
            </a:r>
            <a:r>
              <a:rPr lang="en-US" altLang="zh-CN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-8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月销售总结</a:t>
            </a:r>
            <a:endParaRPr lang="en-US" altLang="zh-CN" sz="36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36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500034" y="1785926"/>
            <a:ext cx="8143904" cy="28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-8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月总任务：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18.22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万</a:t>
            </a:r>
            <a:endParaRPr lang="en-US" altLang="zh-CN" sz="3200" b="1" dirty="0">
              <a:solidFill>
                <a:srgbClr val="003366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-8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月实际销售：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149184.66</a:t>
            </a: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-8</a:t>
            </a:r>
            <a:r>
              <a:rPr lang="zh-CN" altLang="en-US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月销售毛利：</a:t>
            </a:r>
            <a:r>
              <a:rPr lang="en-US" altLang="zh-CN" sz="3200" b="1" dirty="0" smtClean="0">
                <a:solidFill>
                  <a:srgbClr val="003366"/>
                </a:solidFill>
                <a:latin typeface="微软雅黑" pitchFamily="34" charset="-122"/>
                <a:ea typeface="微软雅黑" pitchFamily="34" charset="-122"/>
              </a:rPr>
              <a:t>41830.58</a:t>
            </a:r>
            <a:endParaRPr lang="en-US" altLang="zh-CN" sz="3200" b="1" dirty="0">
              <a:solidFill>
                <a:srgbClr val="00336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" name="图片 3" descr="777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988" y="5000636"/>
            <a:ext cx="1715787" cy="1281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2015</a:t>
            </a:r>
            <a:r>
              <a:rPr lang="zh-CN" altLang="en-US" sz="3600" dirty="0" smtClean="0"/>
              <a:t>年</a:t>
            </a:r>
            <a:r>
              <a:rPr lang="en-US" altLang="zh-CN" sz="3600" dirty="0" smtClean="0"/>
              <a:t>7-8</a:t>
            </a:r>
            <a:r>
              <a:rPr lang="zh-CN" altLang="en-US" sz="3600" dirty="0" smtClean="0"/>
              <a:t>月销售情况</a:t>
            </a:r>
            <a:endParaRPr lang="zh-CN" altLang="en-US" sz="36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p"/>
            </a:pPr>
            <a:r>
              <a:rPr lang="en-US" altLang="zh-CN" dirty="0" smtClean="0"/>
              <a:t>7-8</a:t>
            </a:r>
            <a:r>
              <a:rPr lang="zh-CN" altLang="en-US" dirty="0" smtClean="0"/>
              <a:t>月销售数量</a:t>
            </a:r>
            <a:r>
              <a:rPr lang="zh-CN" altLang="en-US" dirty="0" smtClean="0">
                <a:solidFill>
                  <a:srgbClr val="FF0000"/>
                </a:solidFill>
              </a:rPr>
              <a:t>前</a:t>
            </a:r>
            <a:r>
              <a:rPr lang="zh-CN" altLang="en-US" dirty="0" smtClean="0"/>
              <a:t>三个品种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金银花露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藿香正气液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六味地黄丸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buFont typeface="Wingdings" pitchFamily="2" charset="2"/>
              <a:buChar char="p"/>
            </a:pPr>
            <a:r>
              <a:rPr lang="en-US" altLang="zh-CN" dirty="0" smtClean="0"/>
              <a:t>7</a:t>
            </a:r>
            <a:r>
              <a:rPr lang="zh-CN" altLang="en-US" dirty="0" smtClean="0"/>
              <a:t>月销售数量</a:t>
            </a:r>
            <a:r>
              <a:rPr lang="zh-CN" altLang="en-US" dirty="0" smtClean="0">
                <a:solidFill>
                  <a:srgbClr val="FF0000"/>
                </a:solidFill>
              </a:rPr>
              <a:t>后</a:t>
            </a:r>
            <a:r>
              <a:rPr lang="zh-CN" altLang="en-US" dirty="0" smtClean="0"/>
              <a:t>三个品种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玫瑰花破壁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苯扎氯氨铵贴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医用脱脂纱布垫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/>
          </p:cNvSpPr>
          <p:nvPr/>
        </p:nvSpPr>
        <p:spPr>
          <a:xfrm>
            <a:off x="0" y="214290"/>
            <a:ext cx="7643834" cy="5715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2015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年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7-8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月景中店销售前十品种销售数据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142844" y="1000108"/>
          <a:ext cx="8786874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/>
          </p:cNvSpPr>
          <p:nvPr/>
        </p:nvSpPr>
        <p:spPr>
          <a:xfrm>
            <a:off x="0" y="214290"/>
            <a:ext cx="7236296" cy="62242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2015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年</a:t>
            </a:r>
            <a:r>
              <a:rPr lang="en-US" altLang="zh-CN" sz="28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rPr>
              <a:t>7-8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月景中店销售后十品种销售数据</a:t>
            </a:r>
          </a:p>
        </p:txBody>
      </p:sp>
      <p:graphicFrame>
        <p:nvGraphicFramePr>
          <p:cNvPr id="6" name="图表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图表 4"/>
          <p:cNvGraphicFramePr/>
          <p:nvPr/>
        </p:nvGraphicFramePr>
        <p:xfrm>
          <a:off x="285720" y="1285860"/>
          <a:ext cx="814393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2015</a:t>
            </a:r>
            <a:r>
              <a:rPr lang="zh-CN" altLang="en-US" sz="2400" dirty="0" smtClean="0"/>
              <a:t>年景中店</a:t>
            </a:r>
            <a:r>
              <a:rPr lang="en-US" altLang="zh-CN" sz="2400" dirty="0" smtClean="0"/>
              <a:t>7-8</a:t>
            </a:r>
            <a:r>
              <a:rPr lang="zh-CN" altLang="en-US" sz="2400" dirty="0" smtClean="0"/>
              <a:t>月销售前十品种数据分析</a:t>
            </a:r>
            <a:endParaRPr lang="zh-CN" altLang="en-US" sz="24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323850" y="1196975"/>
          <a:ext cx="8569325" cy="49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整改措施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214422"/>
            <a:ext cx="8568952" cy="492941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  <a:buNone/>
            </a:pPr>
            <a:r>
              <a:rPr lang="zh-CN" altLang="en-US" sz="3600" b="1" dirty="0" smtClean="0">
                <a:solidFill>
                  <a:srgbClr val="FF0000"/>
                </a:solidFill>
              </a:rPr>
              <a:t>积极进行产品学习，加强关联销售。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sz="3600" b="1" dirty="0" smtClean="0">
                <a:solidFill>
                  <a:srgbClr val="FF0000"/>
                </a:solidFill>
              </a:rPr>
              <a:t>根据销售情况，调整货位货架，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sz="3600" b="1" dirty="0" smtClean="0">
                <a:solidFill>
                  <a:srgbClr val="FF0000"/>
                </a:solidFill>
              </a:rPr>
              <a:t>增强货品自销能力。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sz="3600" b="1" dirty="0" smtClean="0">
                <a:solidFill>
                  <a:srgbClr val="FF0000"/>
                </a:solidFill>
              </a:rPr>
              <a:t>积极进行会员权益宣传，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  <a:buNone/>
            </a:pPr>
            <a:r>
              <a:rPr lang="zh-CN" altLang="en-US" sz="3600" b="1" dirty="0" smtClean="0">
                <a:solidFill>
                  <a:srgbClr val="FF0000"/>
                </a:solidFill>
              </a:rPr>
              <a:t>积极扩大会员销售。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CN" altLang="en-US" sz="8000" b="1" dirty="0" smtClean="0">
                <a:latin typeface="Narkisim" pitchFamily="34" charset="-79"/>
                <a:ea typeface="华文彩云" pitchFamily="2" charset="-122"/>
                <a:cs typeface="Narkisim" pitchFamily="34" charset="-79"/>
              </a:rPr>
              <a:t>感谢！</a:t>
            </a:r>
            <a:endParaRPr lang="zh-CN" altLang="en-US" sz="8000" b="1" dirty="0">
              <a:latin typeface="Narkisim" pitchFamily="34" charset="-79"/>
              <a:ea typeface="华文彩云" pitchFamily="2" charset="-122"/>
              <a:cs typeface="Narkisim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246</Words>
  <PresentationFormat>全屏显示(4:3)</PresentationFormat>
  <Paragraphs>52</Paragraphs>
  <Slides>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2015年7-8月销售情况</vt:lpstr>
      <vt:lpstr>幻灯片 4</vt:lpstr>
      <vt:lpstr>幻灯片 5</vt:lpstr>
      <vt:lpstr>2015年景中店7-8月销售前十品种数据分析</vt:lpstr>
      <vt:lpstr>整改措施</vt:lpstr>
      <vt:lpstr>感谢！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Lenovo</cp:lastModifiedBy>
  <cp:revision>58</cp:revision>
  <dcterms:modified xsi:type="dcterms:W3CDTF">2015-09-16T08:44:51Z</dcterms:modified>
</cp:coreProperties>
</file>