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70" r:id="rId2"/>
    <p:sldId id="268" r:id="rId3"/>
    <p:sldId id="263" r:id="rId4"/>
    <p:sldId id="264" r:id="rId5"/>
    <p:sldId id="265" r:id="rId6"/>
    <p:sldId id="266" r:id="rId7"/>
    <p:sldId id="269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0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&#26376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&#26376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&#26376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[7月.xls]Sheet8!数据透视表4</c:name>
    <c:fmtId val="2"/>
  </c:pivotSource>
  <c:chart>
    <c:title>
      <c:layout/>
    </c:title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CatName val="1"/>
          <c:showPercent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CatName val="1"/>
          <c:showPercent val="1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Sheet8!$B$3:$B$4</c:f>
              <c:strCache>
                <c:ptCount val="1"/>
                <c:pt idx="0">
                  <c:v>汇总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Sheet8!$A$5:$A$13</c:f>
              <c:strCache>
                <c:ptCount val="9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  <c:pt idx="8">
                  <c:v>(空白)</c:v>
                </c:pt>
              </c:strCache>
            </c:strRef>
          </c:cat>
          <c:val>
            <c:numRef>
              <c:f>Sheet8!$B$5:$B$13</c:f>
              <c:numCache>
                <c:formatCode>General</c:formatCode>
                <c:ptCount val="9"/>
                <c:pt idx="0">
                  <c:v>43775.779999999992</c:v>
                </c:pt>
                <c:pt idx="1">
                  <c:v>4040</c:v>
                </c:pt>
                <c:pt idx="2">
                  <c:v>1133.6699999999998</c:v>
                </c:pt>
                <c:pt idx="3">
                  <c:v>435.33000000000004</c:v>
                </c:pt>
                <c:pt idx="4">
                  <c:v>1870.7899999999997</c:v>
                </c:pt>
                <c:pt idx="5">
                  <c:v>239902.99999999968</c:v>
                </c:pt>
                <c:pt idx="6">
                  <c:v>10766.230000000007</c:v>
                </c:pt>
                <c:pt idx="7">
                  <c:v>103708.06999999999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20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[7月.xls]2!数据透视表6</c:name>
    <c:fmtId val="2"/>
  </c:pivotSource>
  <c:chart>
    <c:title>
      <c:layout/>
    </c:title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CatName val="1"/>
          <c:showPercent val="1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CatName val="1"/>
          <c:showPercent val="1"/>
        </c:dLbl>
      </c:pivotFmt>
    </c:pivotFmts>
    <c:plotArea>
      <c:layout/>
      <c:pieChart>
        <c:varyColors val="1"/>
        <c:ser>
          <c:idx val="0"/>
          <c:order val="0"/>
          <c:tx>
            <c:strRef>
              <c:f>'2'!$B$3:$B$4</c:f>
              <c:strCache>
                <c:ptCount val="1"/>
                <c:pt idx="0">
                  <c:v>汇总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'2'!$A$5:$A$13</c:f>
              <c:strCache>
                <c:ptCount val="9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  <c:pt idx="8">
                  <c:v>(空白)</c:v>
                </c:pt>
              </c:strCache>
            </c:strRef>
          </c:cat>
          <c:val>
            <c:numRef>
              <c:f>'2'!$B$5:$B$13</c:f>
              <c:numCache>
                <c:formatCode>General</c:formatCode>
                <c:ptCount val="9"/>
                <c:pt idx="0">
                  <c:v>46494.62</c:v>
                </c:pt>
                <c:pt idx="1">
                  <c:v>4241.5300000000007</c:v>
                </c:pt>
                <c:pt idx="2">
                  <c:v>380.34000000000015</c:v>
                </c:pt>
                <c:pt idx="3">
                  <c:v>357.51</c:v>
                </c:pt>
                <c:pt idx="4">
                  <c:v>1069.1099999999997</c:v>
                </c:pt>
                <c:pt idx="5">
                  <c:v>248722.29999999944</c:v>
                </c:pt>
                <c:pt idx="6">
                  <c:v>11783.319999999991</c:v>
                </c:pt>
                <c:pt idx="7">
                  <c:v>72681.21000000005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[7月.xls]Sheet11!数据透视表7</c:name>
    <c:fmtId val="2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</c:pivotFmts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Sheet11!$B$3:$B$4</c:f>
              <c:strCache>
                <c:ptCount val="1"/>
                <c:pt idx="0">
                  <c:v>保健食品</c:v>
                </c:pt>
              </c:strCache>
            </c:strRef>
          </c:tx>
          <c:cat>
            <c:strRef>
              <c:f>Sheet11!$A$5:$A$8</c:f>
              <c:strCache>
                <c:ptCount val="3"/>
                <c:pt idx="0">
                  <c:v>7月</c:v>
                </c:pt>
                <c:pt idx="1">
                  <c:v>8月</c:v>
                </c:pt>
                <c:pt idx="2">
                  <c:v>(空白)</c:v>
                </c:pt>
              </c:strCache>
            </c:strRef>
          </c:cat>
          <c:val>
            <c:numRef>
              <c:f>Sheet11!$B$5:$B$8</c:f>
              <c:numCache>
                <c:formatCode>General</c:formatCode>
                <c:ptCount val="3"/>
                <c:pt idx="0">
                  <c:v>43775.779999999992</c:v>
                </c:pt>
                <c:pt idx="1">
                  <c:v>46494.62</c:v>
                </c:pt>
              </c:numCache>
            </c:numRef>
          </c:val>
        </c:ser>
        <c:ser>
          <c:idx val="1"/>
          <c:order val="1"/>
          <c:tx>
            <c:strRef>
              <c:f>Sheet11!$C$3:$C$4</c:f>
              <c:strCache>
                <c:ptCount val="1"/>
                <c:pt idx="0">
                  <c:v>化妆品</c:v>
                </c:pt>
              </c:strCache>
            </c:strRef>
          </c:tx>
          <c:cat>
            <c:strRef>
              <c:f>Sheet11!$A$5:$A$8</c:f>
              <c:strCache>
                <c:ptCount val="3"/>
                <c:pt idx="0">
                  <c:v>7月</c:v>
                </c:pt>
                <c:pt idx="1">
                  <c:v>8月</c:v>
                </c:pt>
                <c:pt idx="2">
                  <c:v>(空白)</c:v>
                </c:pt>
              </c:strCache>
            </c:strRef>
          </c:cat>
          <c:val>
            <c:numRef>
              <c:f>Sheet11!$C$5:$C$8</c:f>
              <c:numCache>
                <c:formatCode>General</c:formatCode>
                <c:ptCount val="3"/>
                <c:pt idx="0">
                  <c:v>4040</c:v>
                </c:pt>
                <c:pt idx="1">
                  <c:v>4241.5300000000007</c:v>
                </c:pt>
              </c:numCache>
            </c:numRef>
          </c:val>
        </c:ser>
        <c:ser>
          <c:idx val="2"/>
          <c:order val="2"/>
          <c:tx>
            <c:strRef>
              <c:f>Sheet11!$D$3:$D$4</c:f>
              <c:strCache>
                <c:ptCount val="1"/>
                <c:pt idx="0">
                  <c:v>普通食品</c:v>
                </c:pt>
              </c:strCache>
            </c:strRef>
          </c:tx>
          <c:cat>
            <c:strRef>
              <c:f>Sheet11!$A$5:$A$8</c:f>
              <c:strCache>
                <c:ptCount val="3"/>
                <c:pt idx="0">
                  <c:v>7月</c:v>
                </c:pt>
                <c:pt idx="1">
                  <c:v>8月</c:v>
                </c:pt>
                <c:pt idx="2">
                  <c:v>(空白)</c:v>
                </c:pt>
              </c:strCache>
            </c:strRef>
          </c:cat>
          <c:val>
            <c:numRef>
              <c:f>Sheet11!$D$5:$D$8</c:f>
              <c:numCache>
                <c:formatCode>General</c:formatCode>
                <c:ptCount val="3"/>
                <c:pt idx="0">
                  <c:v>1133.6699999999998</c:v>
                </c:pt>
                <c:pt idx="1">
                  <c:v>380.34000000000015</c:v>
                </c:pt>
              </c:numCache>
            </c:numRef>
          </c:val>
        </c:ser>
        <c:ser>
          <c:idx val="3"/>
          <c:order val="3"/>
          <c:tx>
            <c:strRef>
              <c:f>Sheet11!$E$3:$E$4</c:f>
              <c:strCache>
                <c:ptCount val="1"/>
                <c:pt idx="0">
                  <c:v>日用品</c:v>
                </c:pt>
              </c:strCache>
            </c:strRef>
          </c:tx>
          <c:cat>
            <c:strRef>
              <c:f>Sheet11!$A$5:$A$8</c:f>
              <c:strCache>
                <c:ptCount val="3"/>
                <c:pt idx="0">
                  <c:v>7月</c:v>
                </c:pt>
                <c:pt idx="1">
                  <c:v>8月</c:v>
                </c:pt>
                <c:pt idx="2">
                  <c:v>(空白)</c:v>
                </c:pt>
              </c:strCache>
            </c:strRef>
          </c:cat>
          <c:val>
            <c:numRef>
              <c:f>Sheet11!$E$5:$E$8</c:f>
              <c:numCache>
                <c:formatCode>General</c:formatCode>
                <c:ptCount val="3"/>
                <c:pt idx="0">
                  <c:v>435.33000000000004</c:v>
                </c:pt>
                <c:pt idx="1">
                  <c:v>357.51</c:v>
                </c:pt>
              </c:numCache>
            </c:numRef>
          </c:val>
        </c:ser>
        <c:ser>
          <c:idx val="4"/>
          <c:order val="4"/>
          <c:tx>
            <c:strRef>
              <c:f>Sheet11!$F$3:$F$4</c:f>
              <c:strCache>
                <c:ptCount val="1"/>
                <c:pt idx="0">
                  <c:v>消毒产品</c:v>
                </c:pt>
              </c:strCache>
            </c:strRef>
          </c:tx>
          <c:cat>
            <c:strRef>
              <c:f>Sheet11!$A$5:$A$8</c:f>
              <c:strCache>
                <c:ptCount val="3"/>
                <c:pt idx="0">
                  <c:v>7月</c:v>
                </c:pt>
                <c:pt idx="1">
                  <c:v>8月</c:v>
                </c:pt>
                <c:pt idx="2">
                  <c:v>(空白)</c:v>
                </c:pt>
              </c:strCache>
            </c:strRef>
          </c:cat>
          <c:val>
            <c:numRef>
              <c:f>Sheet11!$F$5:$F$8</c:f>
              <c:numCache>
                <c:formatCode>General</c:formatCode>
                <c:ptCount val="3"/>
                <c:pt idx="0">
                  <c:v>1870.7899999999997</c:v>
                </c:pt>
                <c:pt idx="1">
                  <c:v>1069.1099999999997</c:v>
                </c:pt>
              </c:numCache>
            </c:numRef>
          </c:val>
        </c:ser>
        <c:ser>
          <c:idx val="5"/>
          <c:order val="5"/>
          <c:tx>
            <c:strRef>
              <c:f>Sheet11!$G$3:$G$4</c:f>
              <c:strCache>
                <c:ptCount val="1"/>
                <c:pt idx="0">
                  <c:v>药品</c:v>
                </c:pt>
              </c:strCache>
            </c:strRef>
          </c:tx>
          <c:cat>
            <c:strRef>
              <c:f>Sheet11!$A$5:$A$8</c:f>
              <c:strCache>
                <c:ptCount val="3"/>
                <c:pt idx="0">
                  <c:v>7月</c:v>
                </c:pt>
                <c:pt idx="1">
                  <c:v>8月</c:v>
                </c:pt>
                <c:pt idx="2">
                  <c:v>(空白)</c:v>
                </c:pt>
              </c:strCache>
            </c:strRef>
          </c:cat>
          <c:val>
            <c:numRef>
              <c:f>Sheet11!$G$5:$G$8</c:f>
              <c:numCache>
                <c:formatCode>General</c:formatCode>
                <c:ptCount val="3"/>
                <c:pt idx="0">
                  <c:v>239902.99999999971</c:v>
                </c:pt>
                <c:pt idx="1">
                  <c:v>248722.29999999944</c:v>
                </c:pt>
              </c:numCache>
            </c:numRef>
          </c:val>
        </c:ser>
        <c:ser>
          <c:idx val="6"/>
          <c:order val="6"/>
          <c:tx>
            <c:strRef>
              <c:f>Sheet11!$H$3:$H$4</c:f>
              <c:strCache>
                <c:ptCount val="1"/>
                <c:pt idx="0">
                  <c:v>医疗器械</c:v>
                </c:pt>
              </c:strCache>
            </c:strRef>
          </c:tx>
          <c:cat>
            <c:strRef>
              <c:f>Sheet11!$A$5:$A$8</c:f>
              <c:strCache>
                <c:ptCount val="3"/>
                <c:pt idx="0">
                  <c:v>7月</c:v>
                </c:pt>
                <c:pt idx="1">
                  <c:v>8月</c:v>
                </c:pt>
                <c:pt idx="2">
                  <c:v>(空白)</c:v>
                </c:pt>
              </c:strCache>
            </c:strRef>
          </c:cat>
          <c:val>
            <c:numRef>
              <c:f>Sheet11!$H$5:$H$8</c:f>
              <c:numCache>
                <c:formatCode>General</c:formatCode>
                <c:ptCount val="3"/>
                <c:pt idx="0">
                  <c:v>10766.230000000005</c:v>
                </c:pt>
                <c:pt idx="1">
                  <c:v>11783.319999999991</c:v>
                </c:pt>
              </c:numCache>
            </c:numRef>
          </c:val>
        </c:ser>
        <c:ser>
          <c:idx val="7"/>
          <c:order val="7"/>
          <c:tx>
            <c:strRef>
              <c:f>Sheet11!$I$3:$I$4</c:f>
              <c:strCache>
                <c:ptCount val="1"/>
                <c:pt idx="0">
                  <c:v>中药材及中药饮片</c:v>
                </c:pt>
              </c:strCache>
            </c:strRef>
          </c:tx>
          <c:cat>
            <c:strRef>
              <c:f>Sheet11!$A$5:$A$8</c:f>
              <c:strCache>
                <c:ptCount val="3"/>
                <c:pt idx="0">
                  <c:v>7月</c:v>
                </c:pt>
                <c:pt idx="1">
                  <c:v>8月</c:v>
                </c:pt>
                <c:pt idx="2">
                  <c:v>(空白)</c:v>
                </c:pt>
              </c:strCache>
            </c:strRef>
          </c:cat>
          <c:val>
            <c:numRef>
              <c:f>Sheet11!$I$5:$I$8</c:f>
              <c:numCache>
                <c:formatCode>General</c:formatCode>
                <c:ptCount val="3"/>
                <c:pt idx="0">
                  <c:v>103708.06999999999</c:v>
                </c:pt>
                <c:pt idx="1">
                  <c:v>72681.21000000005</c:v>
                </c:pt>
              </c:numCache>
            </c:numRef>
          </c:val>
        </c:ser>
        <c:ser>
          <c:idx val="8"/>
          <c:order val="8"/>
          <c:tx>
            <c:strRef>
              <c:f>Sheet11!$J$3:$J$4</c:f>
              <c:strCache>
                <c:ptCount val="1"/>
                <c:pt idx="0">
                  <c:v>(空白)</c:v>
                </c:pt>
              </c:strCache>
            </c:strRef>
          </c:tx>
          <c:cat>
            <c:strRef>
              <c:f>Sheet11!$A$5:$A$8</c:f>
              <c:strCache>
                <c:ptCount val="3"/>
                <c:pt idx="0">
                  <c:v>7月</c:v>
                </c:pt>
                <c:pt idx="1">
                  <c:v>8月</c:v>
                </c:pt>
                <c:pt idx="2">
                  <c:v>(空白)</c:v>
                </c:pt>
              </c:strCache>
            </c:strRef>
          </c:cat>
          <c:val>
            <c:numRef>
              <c:f>Sheet11!$J$5:$J$8</c:f>
              <c:numCache>
                <c:formatCode>General</c:formatCode>
                <c:ptCount val="3"/>
              </c:numCache>
            </c:numRef>
          </c:val>
        </c:ser>
        <c:shape val="cylinder"/>
        <c:axId val="64080512"/>
        <c:axId val="64090496"/>
        <c:axId val="0"/>
      </c:bar3DChart>
      <c:catAx>
        <c:axId val="64080512"/>
        <c:scaling>
          <c:orientation val="minMax"/>
        </c:scaling>
        <c:axPos val="b"/>
        <c:tickLblPos val="nextTo"/>
        <c:crossAx val="64090496"/>
        <c:crosses val="autoZero"/>
        <c:auto val="1"/>
        <c:lblAlgn val="ctr"/>
        <c:lblOffset val="100"/>
      </c:catAx>
      <c:valAx>
        <c:axId val="64090496"/>
        <c:scaling>
          <c:orientation val="minMax"/>
        </c:scaling>
        <c:axPos val="l"/>
        <c:majorGridlines/>
        <c:numFmt formatCode="General" sourceLinked="1"/>
        <c:tickLblPos val="nextTo"/>
        <c:crossAx val="64080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178037641009101"/>
          <c:y val="2.2980259137873577E-2"/>
          <c:w val="0.22821962358990924"/>
          <c:h val="0.9121516012109766"/>
        </c:manualLayout>
      </c:layout>
      <c:txPr>
        <a:bodyPr/>
        <a:lstStyle/>
        <a:p>
          <a:pPr>
            <a:defRPr sz="1400"/>
          </a:pPr>
          <a:endParaRPr lang="zh-CN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57D4F-0D5B-471F-B473-4F93979F1278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A5FD4-997E-49D0-A338-00C72B9766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95456" cy="3372984"/>
          </a:xfrm>
        </p:spPr>
        <p:txBody>
          <a:bodyPr>
            <a:normAutofit/>
          </a:bodyPr>
          <a:lstStyle/>
          <a:p>
            <a:pPr algn="ctr"/>
            <a:r>
              <a:rPr lang="zh-CN" altLang="en-US" sz="4400" dirty="0" smtClean="0"/>
              <a:t>太极大药房邛崃中心店销售分析</a:t>
            </a:r>
            <a:endParaRPr lang="zh-CN" altLang="en-US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200" b="1" dirty="0" smtClean="0"/>
              <a:t>邛崃中心店大类品种分析与销售数据对比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7</a:t>
            </a:r>
            <a:r>
              <a:rPr lang="zh-CN" altLang="en-US" sz="2800" b="1" dirty="0" smtClean="0"/>
              <a:t>月与</a:t>
            </a:r>
            <a:r>
              <a:rPr lang="en-US" altLang="zh-CN" sz="2800" b="1" dirty="0" smtClean="0"/>
              <a:t>8</a:t>
            </a:r>
            <a:r>
              <a:rPr lang="zh-CN" altLang="en-US" sz="2800" b="1" dirty="0" smtClean="0"/>
              <a:t>月各大类品种销售占比情况</a:t>
            </a:r>
            <a:endParaRPr lang="en-US" altLang="zh-CN" sz="2800" b="1" dirty="0" smtClean="0"/>
          </a:p>
          <a:p>
            <a:pPr>
              <a:buNone/>
            </a:pPr>
            <a:endParaRPr lang="en-US" altLang="zh-CN" sz="2800" b="1" dirty="0" smtClean="0"/>
          </a:p>
          <a:p>
            <a:pPr>
              <a:buNone/>
            </a:pP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8</a:t>
            </a:r>
            <a:r>
              <a:rPr lang="zh-CN" altLang="en-US" sz="2800" b="1" dirty="0" smtClean="0"/>
              <a:t>月对比</a:t>
            </a:r>
            <a:r>
              <a:rPr lang="en-US" altLang="zh-CN" sz="2800" b="1" dirty="0" smtClean="0"/>
              <a:t>7</a:t>
            </a:r>
            <a:r>
              <a:rPr lang="zh-CN" altLang="en-US" sz="2800" b="1" dirty="0" smtClean="0"/>
              <a:t>月各大类品种销售情况</a:t>
            </a:r>
            <a:endParaRPr lang="en-US" altLang="zh-CN" sz="2800" b="1" dirty="0" smtClean="0"/>
          </a:p>
          <a:p>
            <a:pPr>
              <a:buNone/>
            </a:pPr>
            <a:endParaRPr lang="en-US" altLang="zh-CN" sz="2800" b="1" dirty="0" smtClean="0"/>
          </a:p>
          <a:p>
            <a:pPr>
              <a:buNone/>
            </a:pP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 8</a:t>
            </a:r>
            <a:r>
              <a:rPr lang="zh-CN" altLang="en-US" sz="2800" b="1" dirty="0" smtClean="0"/>
              <a:t>月前</a:t>
            </a:r>
            <a:r>
              <a:rPr lang="en-US" altLang="zh-CN" sz="2800" b="1" dirty="0" smtClean="0"/>
              <a:t>10</a:t>
            </a:r>
            <a:r>
              <a:rPr lang="zh-CN" altLang="en-US" sz="2800" b="1" dirty="0" smtClean="0"/>
              <a:t>位与后</a:t>
            </a:r>
            <a:r>
              <a:rPr lang="en-US" altLang="zh-CN" sz="2800" b="1" dirty="0" smtClean="0"/>
              <a:t>10</a:t>
            </a:r>
            <a:r>
              <a:rPr lang="zh-CN" altLang="en-US" sz="2800" b="1" dirty="0" smtClean="0"/>
              <a:t>位品种销售分析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75240" cy="1080120"/>
          </a:xfrm>
        </p:spPr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月各大类销售占比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月各大类销售占比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052736"/>
          </a:xfrm>
        </p:spPr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月与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月各大类销售对比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395536" y="908720"/>
          <a:ext cx="856895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2448273" cy="1246460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8</a:t>
            </a:r>
            <a:r>
              <a:rPr lang="zh-CN" altLang="en-US" sz="2800" dirty="0" smtClean="0"/>
              <a:t>月前</a:t>
            </a:r>
            <a:r>
              <a:rPr lang="en-US" altLang="zh-CN" sz="2800" dirty="0" smtClean="0"/>
              <a:t>10</a:t>
            </a:r>
            <a:r>
              <a:rPr lang="zh-CN" altLang="en-US" sz="2800" dirty="0" smtClean="0"/>
              <a:t>位单品销售情况分析</a:t>
            </a:r>
            <a:endParaRPr lang="zh-CN" altLang="en-US" sz="280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2"/>
          </p:nvPr>
        </p:nvSpPr>
        <p:spPr>
          <a:xfrm>
            <a:off x="467543" y="1628800"/>
            <a:ext cx="2304257" cy="5040560"/>
          </a:xfrm>
        </p:spPr>
        <p:txBody>
          <a:bodyPr/>
          <a:lstStyle/>
          <a:p>
            <a:r>
              <a:rPr lang="en-US" altLang="zh-CN" sz="2000" b="1" dirty="0" smtClean="0"/>
              <a:t>1</a:t>
            </a:r>
            <a:r>
              <a:rPr lang="zh-CN" altLang="en-US" sz="2000" b="1" dirty="0" smtClean="0"/>
              <a:t>：阿胶</a:t>
            </a:r>
            <a:r>
              <a:rPr lang="en-US" altLang="zh-CN" sz="2000" b="1" dirty="0" smtClean="0"/>
              <a:t>8</a:t>
            </a:r>
            <a:r>
              <a:rPr lang="zh-CN" altLang="en-US" sz="2000" b="1" dirty="0" smtClean="0"/>
              <a:t>月对比</a:t>
            </a:r>
            <a:r>
              <a:rPr lang="en-US" altLang="zh-CN" sz="2000" b="1" dirty="0" smtClean="0"/>
              <a:t>7</a:t>
            </a:r>
            <a:r>
              <a:rPr lang="zh-CN" altLang="en-US" sz="2000" b="1" dirty="0" smtClean="0"/>
              <a:t>月销售增长</a:t>
            </a:r>
            <a:r>
              <a:rPr lang="en-US" altLang="zh-CN" sz="2000" b="1" dirty="0" smtClean="0"/>
              <a:t>30.2%</a:t>
            </a:r>
          </a:p>
          <a:p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：舒筋健腰丸</a:t>
            </a:r>
            <a:r>
              <a:rPr lang="en-US" altLang="zh-CN" sz="2000" b="1" dirty="0" smtClean="0"/>
              <a:t>7</a:t>
            </a:r>
            <a:r>
              <a:rPr lang="zh-CN" altLang="en-US" sz="2000" b="1" dirty="0" smtClean="0"/>
              <a:t>月缺货，</a:t>
            </a:r>
            <a:r>
              <a:rPr lang="en-US" altLang="zh-CN" sz="2000" b="1" dirty="0" smtClean="0"/>
              <a:t>8</a:t>
            </a:r>
            <a:r>
              <a:rPr lang="zh-CN" altLang="en-US" sz="2000" b="1" dirty="0" smtClean="0"/>
              <a:t>月增长</a:t>
            </a:r>
            <a:r>
              <a:rPr lang="en-US" altLang="zh-CN" sz="2000" b="1" dirty="0" smtClean="0"/>
              <a:t>200%</a:t>
            </a:r>
          </a:p>
          <a:p>
            <a:r>
              <a:rPr lang="en-US" altLang="zh-CN" sz="2000" b="1" dirty="0" smtClean="0"/>
              <a:t>3:</a:t>
            </a:r>
            <a:r>
              <a:rPr lang="zh-CN" altLang="en-US" sz="2000" b="1" dirty="0" smtClean="0"/>
              <a:t>波立维</a:t>
            </a:r>
            <a:r>
              <a:rPr lang="en-US" altLang="zh-CN" sz="2000" b="1" dirty="0" smtClean="0"/>
              <a:t>8</a:t>
            </a:r>
            <a:r>
              <a:rPr lang="zh-CN" altLang="en-US" sz="2000" b="1" dirty="0" smtClean="0"/>
              <a:t>月团购对比</a:t>
            </a:r>
            <a:r>
              <a:rPr lang="en-US" altLang="zh-CN" sz="2000" b="1" dirty="0" smtClean="0"/>
              <a:t>7</a:t>
            </a:r>
            <a:r>
              <a:rPr lang="zh-CN" altLang="en-US" sz="2000" b="1" dirty="0" smtClean="0"/>
              <a:t>月增长</a:t>
            </a:r>
            <a:r>
              <a:rPr lang="en-US" altLang="zh-CN" sz="2000" b="1" dirty="0" smtClean="0"/>
              <a:t>96.9%</a:t>
            </a:r>
          </a:p>
          <a:p>
            <a:r>
              <a:rPr lang="en-US" altLang="zh-CN" sz="2000" b="1" dirty="0" smtClean="0"/>
              <a:t>4</a:t>
            </a:r>
            <a:r>
              <a:rPr lang="zh-CN" altLang="en-US" sz="2000" b="1" dirty="0" smtClean="0"/>
              <a:t>：藿香正气口服液</a:t>
            </a:r>
            <a:r>
              <a:rPr lang="en-US" altLang="zh-CN" sz="2000" b="1" dirty="0" smtClean="0"/>
              <a:t>8</a:t>
            </a:r>
            <a:r>
              <a:rPr lang="zh-CN" altLang="en-US" sz="2000" b="1" dirty="0" smtClean="0"/>
              <a:t>月因取消</a:t>
            </a:r>
            <a:r>
              <a:rPr lang="en-US" altLang="zh-CN" sz="2000" b="1" dirty="0" smtClean="0"/>
              <a:t>10</a:t>
            </a:r>
            <a:r>
              <a:rPr lang="zh-CN" altLang="en-US" sz="2000" b="1" dirty="0" smtClean="0"/>
              <a:t>支装零售，对比</a:t>
            </a:r>
            <a:r>
              <a:rPr lang="en-US" altLang="zh-CN" sz="2000" b="1" dirty="0" smtClean="0"/>
              <a:t>8</a:t>
            </a:r>
            <a:r>
              <a:rPr lang="zh-CN" altLang="en-US" sz="2000" b="1" dirty="0" smtClean="0"/>
              <a:t>月</a:t>
            </a:r>
            <a:r>
              <a:rPr lang="en-US" altLang="zh-CN" sz="2000" b="1" dirty="0" smtClean="0"/>
              <a:t>5</a:t>
            </a:r>
            <a:r>
              <a:rPr lang="zh-CN" altLang="en-US" sz="2000" b="1" dirty="0" smtClean="0"/>
              <a:t>支装销售金额下降</a:t>
            </a:r>
            <a:r>
              <a:rPr lang="en-US" altLang="zh-CN" sz="2000" b="1" dirty="0" smtClean="0"/>
              <a:t>256.2</a:t>
            </a:r>
            <a:r>
              <a:rPr lang="en-US" altLang="zh-CN" dirty="0" smtClean="0"/>
              <a:t>%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1"/>
          </p:nvPr>
        </p:nvGraphicFramePr>
        <p:xfrm>
          <a:off x="3059832" y="332657"/>
          <a:ext cx="5832649" cy="6435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526570"/>
                <a:gridCol w="1051317"/>
                <a:gridCol w="1051317"/>
                <a:gridCol w="1051317"/>
              </a:tblGrid>
              <a:tr h="50405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货品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货品名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销售</a:t>
                      </a:r>
                    </a:p>
                  </a:txBody>
                  <a:tcPr marL="9525" marR="9525" marT="9525" marB="0" anchor="b"/>
                </a:tc>
              </a:tr>
              <a:tr h="484198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115733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阿胶（太极天胶）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250g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太极天水羲皇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14793</a:t>
                      </a:r>
                    </a:p>
                  </a:txBody>
                  <a:tcPr marL="9525" marR="9525" marT="9525" marB="0" anchor="b"/>
                </a:tc>
              </a:tr>
              <a:tr h="53634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21580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补肾益寿胶囊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0.3gx60</a:t>
                      </a:r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太极涪陵药厂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9040</a:t>
                      </a:r>
                    </a:p>
                  </a:txBody>
                  <a:tcPr marL="9525" marR="9525" marT="9525" marB="0" anchor="b"/>
                </a:tc>
              </a:tr>
              <a:tr h="623624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130589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舒筋健腰丸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45gx10</a:t>
                      </a:r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广州白云山陈李济药厂有限公司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4740</a:t>
                      </a:r>
                    </a:p>
                  </a:txBody>
                  <a:tcPr marL="9525" marR="9525" marT="9525" marB="0" anchor="b"/>
                </a:tc>
              </a:tr>
              <a:tr h="592424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25391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汤臣倍健蛋白质粉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455g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广州佰健</a:t>
                      </a:r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广东汤臣倍健</a:t>
                      </a:r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4472.2</a:t>
                      </a:r>
                    </a:p>
                  </a:txBody>
                  <a:tcPr marL="9525" marR="9525" marT="9525" marB="0" anchor="b"/>
                </a:tc>
              </a:tr>
              <a:tr h="592424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31356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苯磺酸左旋氨氯地平片</a:t>
                      </a:r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施慧达</a:t>
                      </a:r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2.5mgx7</a:t>
                      </a:r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片</a:t>
                      </a:r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x2</a:t>
                      </a:r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施慧达</a:t>
                      </a:r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原吉林天风</a:t>
                      </a:r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4258</a:t>
                      </a:r>
                    </a:p>
                  </a:txBody>
                  <a:tcPr marL="9525" marR="9525" marT="9525" marB="0" anchor="b"/>
                </a:tc>
              </a:tr>
              <a:tr h="623624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18081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30/70</a:t>
                      </a:r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混合重组人胰岛素注射液</a:t>
                      </a:r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甘舒霖</a:t>
                      </a:r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30</a:t>
                      </a:r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R</a:t>
                      </a:r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笔芯</a:t>
                      </a:r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3ml：300IU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通化东宝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3824.6</a:t>
                      </a:r>
                    </a:p>
                  </a:txBody>
                  <a:tcPr marL="9525" marR="9525" marT="9525" marB="0" anchor="b"/>
                </a:tc>
              </a:tr>
              <a:tr h="592424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30333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硫酸氢氯吡格雷片</a:t>
                      </a:r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波立维片</a:t>
                      </a:r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75mgx7</a:t>
                      </a:r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杭州赛诺菲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3689</a:t>
                      </a:r>
                    </a:p>
                  </a:txBody>
                  <a:tcPr marL="9525" marR="9525" marT="9525" marB="0" anchor="b"/>
                </a:tc>
              </a:tr>
              <a:tr h="623624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138325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天然维生素</a:t>
                      </a:r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E</a:t>
                      </a:r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软胶囊（养生堂）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50g（250mgx200</a:t>
                      </a:r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粒）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海南养生堂</a:t>
                      </a:r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委托杭州养生堂生产）</a:t>
                      </a:r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3350</a:t>
                      </a:r>
                    </a:p>
                  </a:txBody>
                  <a:tcPr marL="9525" marR="9525" marT="9525" marB="0" anchor="b"/>
                </a:tc>
              </a:tr>
              <a:tr h="592424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39103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葡萄糖酸钙锌口服溶液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10mlx24</a:t>
                      </a:r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澳诺</a:t>
                      </a:r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中国</a:t>
                      </a:r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)</a:t>
                      </a:r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制药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3007.6</a:t>
                      </a:r>
                    </a:p>
                  </a:txBody>
                  <a:tcPr marL="9525" marR="9525" marT="9525" marB="0" anchor="b"/>
                </a:tc>
              </a:tr>
              <a:tr h="592424">
                <a:tc>
                  <a:txBody>
                    <a:bodyPr/>
                    <a:lstStyle/>
                    <a:p>
                      <a:pPr algn="l" fontAlgn="b">
                        <a:buFont typeface="Wingdings" pitchFamily="2" charset="2"/>
                        <a:buChar char="l"/>
                      </a:pPr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1846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藿香正气口服液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10mlx5</a:t>
                      </a:r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重庆涪陵制药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2984.6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5517232"/>
            <a:ext cx="8219856" cy="115212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月后</a:t>
            </a:r>
            <a:r>
              <a:rPr lang="en-US" altLang="zh-CN" dirty="0" smtClean="0"/>
              <a:t>10</a:t>
            </a:r>
            <a:r>
              <a:rPr lang="zh-CN" altLang="en-US" dirty="0" smtClean="0"/>
              <a:t>位销售情况分析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2"/>
          </p:nvPr>
        </p:nvSpPr>
        <p:spPr>
          <a:xfrm>
            <a:off x="6156176" y="404664"/>
            <a:ext cx="2531223" cy="4881724"/>
          </a:xfrm>
        </p:spPr>
        <p:txBody>
          <a:bodyPr>
            <a:normAutofit/>
          </a:bodyPr>
          <a:lstStyle/>
          <a:p>
            <a:r>
              <a:rPr lang="en-US" altLang="zh-CN" sz="1800" dirty="0" smtClean="0"/>
              <a:t>1</a:t>
            </a:r>
            <a:r>
              <a:rPr lang="zh-CN" altLang="en-US" sz="1800" dirty="0" smtClean="0"/>
              <a:t>：部分品种有同类商品取代（如：乙酰螺旋霉素，诺氟沙星胶囊，奥美拉唑肠溶胶囊）</a:t>
            </a:r>
            <a:endParaRPr lang="en-US" altLang="zh-CN" sz="1800" dirty="0" smtClean="0"/>
          </a:p>
          <a:p>
            <a:r>
              <a:rPr lang="en-US" altLang="zh-CN" sz="1800" dirty="0" smtClean="0"/>
              <a:t>2</a:t>
            </a:r>
            <a:r>
              <a:rPr lang="zh-CN" altLang="en-US" sz="1800" dirty="0" smtClean="0"/>
              <a:t>：改品种缺货销量落后（如：复方醋酸地塞米松乳膏，</a:t>
            </a:r>
            <a:r>
              <a:rPr lang="en-US" altLang="zh-CN" sz="1800" dirty="0" smtClean="0"/>
              <a:t>vb1</a:t>
            </a:r>
            <a:r>
              <a:rPr lang="zh-CN" altLang="en-US" sz="1800" dirty="0" smtClean="0"/>
              <a:t>，莲芝消炎片）</a:t>
            </a:r>
            <a:endParaRPr lang="en-US" altLang="zh-CN" sz="1800" dirty="0" smtClean="0"/>
          </a:p>
          <a:p>
            <a:r>
              <a:rPr lang="en-US" altLang="zh-CN" sz="1800" dirty="0" smtClean="0"/>
              <a:t>3</a:t>
            </a:r>
            <a:r>
              <a:rPr lang="zh-CN" altLang="en-US" sz="1800" dirty="0" smtClean="0"/>
              <a:t>：促销厂家同类品种所以该类产品销量靠后（如：香砂养胃丸，天王补心丸）</a:t>
            </a:r>
            <a:endParaRPr lang="zh-CN" altLang="en-US" sz="1800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sz="half" idx="1"/>
          </p:nvPr>
        </p:nvGraphicFramePr>
        <p:xfrm>
          <a:off x="251520" y="2"/>
          <a:ext cx="5688632" cy="558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312"/>
                <a:gridCol w="1546141"/>
                <a:gridCol w="1137726"/>
                <a:gridCol w="1619071"/>
                <a:gridCol w="656382"/>
              </a:tblGrid>
              <a:tr h="48793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货品</a:t>
                      </a:r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货品名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销售</a:t>
                      </a:r>
                    </a:p>
                  </a:txBody>
                  <a:tcPr marL="9525" marR="9525" marT="9525" marB="0" anchor="b"/>
                </a:tc>
              </a:tr>
              <a:tr h="53232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953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复方醋酸地塞米松乳膏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10g:7.5mg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白云山何济公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1.8</a:t>
                      </a:r>
                    </a:p>
                  </a:txBody>
                  <a:tcPr marL="9525" marR="9525" marT="9525" marB="0" anchor="b"/>
                </a:tc>
              </a:tr>
              <a:tr h="53232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12536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乙酰螺旋霉素片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0.1gx24</a:t>
                      </a:r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薄膜衣</a:t>
                      </a:r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广州白云山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1.7</a:t>
                      </a:r>
                    </a:p>
                  </a:txBody>
                  <a:tcPr marL="9525" marR="9525" marT="9525" marB="0" anchor="b"/>
                </a:tc>
              </a:tr>
              <a:tr h="48793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30743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莲芝消炎片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24</a:t>
                      </a:r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广西龙州方略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1.6</a:t>
                      </a:r>
                    </a:p>
                  </a:txBody>
                  <a:tcPr marL="9525" marR="9525" marT="9525" marB="0" anchor="b"/>
                </a:tc>
              </a:tr>
              <a:tr h="53232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4246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脑立清丸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0.11gx100</a:t>
                      </a:r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河北万岁药业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1.5</a:t>
                      </a:r>
                    </a:p>
                  </a:txBody>
                  <a:tcPr marL="9525" marR="9525" marT="9525" marB="0" anchor="b"/>
                </a:tc>
              </a:tr>
              <a:tr h="48793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4265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B1</a:t>
                      </a:r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10mgx100</a:t>
                      </a:r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成都第一药业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1.5</a:t>
                      </a:r>
                    </a:p>
                  </a:txBody>
                  <a:tcPr marL="9525" marR="9525" marT="9525" marB="0" anchor="b"/>
                </a:tc>
              </a:tr>
              <a:tr h="48793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1254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香砂养胃丸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9gx8</a:t>
                      </a:r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四川绵阳制药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1.5</a:t>
                      </a:r>
                    </a:p>
                  </a:txBody>
                  <a:tcPr marL="9525" marR="9525" marT="9525" marB="0" anchor="b"/>
                </a:tc>
              </a:tr>
              <a:tr h="53232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60244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萘普生胶囊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0.125gx20</a:t>
                      </a:r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广东邦民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1.4</a:t>
                      </a:r>
                    </a:p>
                  </a:txBody>
                  <a:tcPr marL="9525" marR="9525" marT="9525" marB="0" anchor="b"/>
                </a:tc>
              </a:tr>
              <a:tr h="48793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60328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诺氟沙星胶囊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0.1gx10</a:t>
                      </a:r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重庆科瑞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1.4</a:t>
                      </a:r>
                    </a:p>
                  </a:txBody>
                  <a:tcPr marL="9525" marR="9525" marT="9525" marB="0" anchor="b"/>
                </a:tc>
              </a:tr>
              <a:tr h="53232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12616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奥美拉唑肠溶胶囊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20mgx14</a:t>
                      </a:r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海南三叶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2.5</a:t>
                      </a:r>
                    </a:p>
                  </a:txBody>
                  <a:tcPr marL="9525" marR="9525" marT="9525" marB="0" anchor="b"/>
                </a:tc>
              </a:tr>
              <a:tr h="48793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1217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天王补心丸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60g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重庆桐君阁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0.62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266</TotalTime>
  <Words>749</Words>
  <Application>Microsoft Office PowerPoint</Application>
  <PresentationFormat>全屏显示(4:3)</PresentationFormat>
  <Paragraphs>131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流畅</vt:lpstr>
      <vt:lpstr>太极大药房邛崃中心店销售分析</vt:lpstr>
      <vt:lpstr>邛崃中心店大类品种分析与销售数据对比</vt:lpstr>
      <vt:lpstr>7月各大类销售占比</vt:lpstr>
      <vt:lpstr>8月各大类销售占比</vt:lpstr>
      <vt:lpstr>7月与8月各大类销售对比</vt:lpstr>
      <vt:lpstr>8月前10位单品销售情况分析</vt:lpstr>
      <vt:lpstr>8月后10位销售情况分析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邛崃中心店大类品种分析</dc:title>
  <dc:creator>Administrator</dc:creator>
  <cp:lastModifiedBy>Administrator</cp:lastModifiedBy>
  <cp:revision>40</cp:revision>
  <dcterms:created xsi:type="dcterms:W3CDTF">2015-09-14T08:17:20Z</dcterms:created>
  <dcterms:modified xsi:type="dcterms:W3CDTF">2015-09-17T13:09:39Z</dcterms:modified>
</cp:coreProperties>
</file>