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71" r:id="rId3"/>
    <p:sldId id="266" r:id="rId4"/>
    <p:sldId id="257" r:id="rId5"/>
    <p:sldId id="268" r:id="rId6"/>
    <p:sldId id="269" r:id="rId7"/>
    <p:sldId id="267" r:id="rId8"/>
    <p:sldId id="261" r:id="rId9"/>
    <p:sldId id="264" r:id="rId10"/>
    <p:sldId id="270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8" autoAdjust="0"/>
  </p:normalViewPr>
  <p:slideViewPr>
    <p:cSldViewPr>
      <p:cViewPr varScale="1">
        <p:scale>
          <a:sx n="68" d="100"/>
          <a:sy n="68" d="100"/>
        </p:scale>
        <p:origin x="-1446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26032;&#24314;&#25991;&#20214;&#22841;\&#26597;&#35810;&#26102;&#38388;&#27573;72&#20998;&#38376;&#24215;&#38144;&#21806;&#26126;&#32454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26032;&#24314;&#25991;&#20214;&#22841;\&#26597;&#35810;&#26102;&#38388;&#27573;&#20998;8&#38376;&#24215;&#38144;&#21806;&#26126;&#32454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26032;&#24314;&#25991;&#20214;&#22841;\&#26597;&#35810;&#26102;&#38388;&#27573;72&#20998;&#38376;&#24215;&#38144;&#21806;&#26126;&#32454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26032;&#24314;&#25991;&#20214;&#22841;\&#26597;&#35810;&#26102;&#38388;&#27573;&#20998;8&#38376;&#24215;&#38144;&#21806;&#26126;&#32454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26032;&#24314;&#25991;&#20214;&#22841;\&#26597;&#35810;&#26102;&#38388;&#27573;&#20998;8&#38376;&#24215;&#38144;&#21806;&#26126;&#32454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layout/>
    </c:title>
    <c:view3D>
      <c:depthPercent val="100"/>
      <c:perspective val="30"/>
    </c:view3D>
    <c:plotArea>
      <c:layout>
        <c:manualLayout>
          <c:layoutTarget val="inner"/>
          <c:xMode val="edge"/>
          <c:yMode val="edge"/>
          <c:x val="7.7318763943153831E-2"/>
          <c:y val="3.8659967278769504E-2"/>
          <c:w val="0.91254438861640019"/>
          <c:h val="0.79796066105920327"/>
        </c:manualLayout>
      </c:layout>
      <c:bar3DChart>
        <c:barDir val="col"/>
        <c:grouping val="clustered"/>
        <c:ser>
          <c:idx val="0"/>
          <c:order val="0"/>
          <c:tx>
            <c:strRef>
              <c:f>Sheet2!$A$1</c:f>
              <c:strCache>
                <c:ptCount val="1"/>
                <c:pt idx="0">
                  <c:v>货品名</c:v>
                </c:pt>
              </c:strCache>
            </c:strRef>
          </c:tx>
          <c:val>
            <c:numRef>
              <c:f>Sheet2!$A$2:$A$12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Sheet2!$B$1</c:f>
              <c:strCache>
                <c:ptCount val="1"/>
                <c:pt idx="0">
                  <c:v>7月</c:v>
                </c:pt>
              </c:strCache>
            </c:strRef>
          </c:tx>
          <c:val>
            <c:numRef>
              <c:f>Sheet2!$B$2:$B$12</c:f>
              <c:numCache>
                <c:formatCode>General</c:formatCode>
                <c:ptCount val="11"/>
                <c:pt idx="0">
                  <c:v>1810</c:v>
                </c:pt>
                <c:pt idx="1">
                  <c:v>1686.82</c:v>
                </c:pt>
                <c:pt idx="2">
                  <c:v>1580</c:v>
                </c:pt>
                <c:pt idx="3">
                  <c:v>1235.4000000000001</c:v>
                </c:pt>
                <c:pt idx="4">
                  <c:v>1160</c:v>
                </c:pt>
                <c:pt idx="5">
                  <c:v>1037.5999999999999</c:v>
                </c:pt>
                <c:pt idx="6">
                  <c:v>911.54</c:v>
                </c:pt>
                <c:pt idx="7">
                  <c:v>875.6</c:v>
                </c:pt>
                <c:pt idx="8">
                  <c:v>676.5</c:v>
                </c:pt>
                <c:pt idx="9">
                  <c:v>657.3</c:v>
                </c:pt>
              </c:numCache>
            </c:numRef>
          </c:val>
        </c:ser>
        <c:ser>
          <c:idx val="2"/>
          <c:order val="2"/>
          <c:tx>
            <c:strRef>
              <c:f>Sheet2!$C$1</c:f>
              <c:strCache>
                <c:ptCount val="1"/>
                <c:pt idx="0">
                  <c:v>8月</c:v>
                </c:pt>
              </c:strCache>
            </c:strRef>
          </c:tx>
          <c:val>
            <c:numRef>
              <c:f>Sheet2!$C$2:$C$12</c:f>
              <c:numCache>
                <c:formatCode>General</c:formatCode>
                <c:ptCount val="11"/>
                <c:pt idx="0">
                  <c:v>1622.6</c:v>
                </c:pt>
                <c:pt idx="1">
                  <c:v>859</c:v>
                </c:pt>
                <c:pt idx="2">
                  <c:v>0</c:v>
                </c:pt>
                <c:pt idx="3">
                  <c:v>469.8</c:v>
                </c:pt>
                <c:pt idx="4">
                  <c:v>571.29999999999995</c:v>
                </c:pt>
                <c:pt idx="5">
                  <c:v>0</c:v>
                </c:pt>
                <c:pt idx="6">
                  <c:v>238</c:v>
                </c:pt>
                <c:pt idx="7">
                  <c:v>0</c:v>
                </c:pt>
                <c:pt idx="8">
                  <c:v>15</c:v>
                </c:pt>
                <c:pt idx="9">
                  <c:v>715.5</c:v>
                </c:pt>
              </c:numCache>
            </c:numRef>
          </c:val>
        </c:ser>
        <c:gapWidth val="75"/>
        <c:shape val="box"/>
        <c:axId val="104085376"/>
        <c:axId val="124744832"/>
        <c:axId val="0"/>
      </c:bar3DChart>
      <c:catAx>
        <c:axId val="104085376"/>
        <c:scaling>
          <c:orientation val="minMax"/>
        </c:scaling>
        <c:axPos val="b"/>
        <c:numFmt formatCode="General" sourceLinked="1"/>
        <c:majorTickMark val="none"/>
        <c:tickLblPos val="nextTo"/>
        <c:crossAx val="124744832"/>
        <c:crosses val="autoZero"/>
        <c:auto val="1"/>
        <c:lblAlgn val="ctr"/>
        <c:lblOffset val="100"/>
      </c:catAx>
      <c:valAx>
        <c:axId val="12474483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1040853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layout/>
    </c:title>
    <c:plotArea>
      <c:layout/>
      <c:pie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strRef>
              <c:f>Sheet11!$A$1:$A$8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Sheet11!$B$1:$B$8</c:f>
              <c:numCache>
                <c:formatCode>General</c:formatCode>
                <c:ptCount val="8"/>
                <c:pt idx="0">
                  <c:v>8763.34</c:v>
                </c:pt>
                <c:pt idx="1">
                  <c:v>602.76</c:v>
                </c:pt>
                <c:pt idx="2">
                  <c:v>159.9</c:v>
                </c:pt>
                <c:pt idx="3">
                  <c:v>80.59</c:v>
                </c:pt>
                <c:pt idx="4">
                  <c:v>527.23</c:v>
                </c:pt>
                <c:pt idx="5">
                  <c:v>56736.320000000102</c:v>
                </c:pt>
                <c:pt idx="6">
                  <c:v>2779.190000000001</c:v>
                </c:pt>
                <c:pt idx="7">
                  <c:v>3616.2000000000007</c:v>
                </c:pt>
              </c:numCache>
            </c:numRef>
          </c:val>
        </c:ser>
        <c:ser>
          <c:idx val="1"/>
          <c:order val="1"/>
          <c:dLbls>
            <c:showCatName val="1"/>
            <c:showPercent val="1"/>
            <c:showLeaderLines val="1"/>
          </c:dLbls>
          <c:cat>
            <c:strRef>
              <c:f>Sheet11!$A$1:$A$8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Sheet11!$C$1:$C$8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dLbls>
            <c:showCatName val="1"/>
            <c:showPercent val="1"/>
            <c:showLeaderLines val="1"/>
          </c:dLbls>
          <c:cat>
            <c:strRef>
              <c:f>Sheet11!$A$1:$A$8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Sheet11!$D$1:$D$8</c:f>
              <c:numCache>
                <c:formatCode>General</c:formatCode>
                <c:ptCount val="8"/>
              </c:numCache>
            </c:numRef>
          </c:val>
        </c:ser>
        <c:ser>
          <c:idx val="3"/>
          <c:order val="3"/>
          <c:dLbls>
            <c:showCatName val="1"/>
            <c:showPercent val="1"/>
            <c:showLeaderLines val="1"/>
          </c:dLbls>
          <c:cat>
            <c:strRef>
              <c:f>Sheet11!$A$1:$A$8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Sheet11!$E$1:$E$8</c:f>
              <c:numCache>
                <c:formatCode>General</c:formatCode>
                <c:ptCount val="8"/>
              </c:numCache>
            </c:numRef>
          </c:val>
        </c:ser>
        <c:ser>
          <c:idx val="4"/>
          <c:order val="4"/>
          <c:dLbls>
            <c:showCatName val="1"/>
            <c:showPercent val="1"/>
            <c:showLeaderLines val="1"/>
          </c:dLbls>
          <c:cat>
            <c:strRef>
              <c:f>Sheet11!$A$1:$A$8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Sheet11!$F$1:$F$8</c:f>
              <c:numCache>
                <c:formatCode>General</c:formatCode>
                <c:ptCount val="8"/>
              </c:numCache>
            </c:numRef>
          </c:val>
        </c:ser>
        <c:ser>
          <c:idx val="5"/>
          <c:order val="5"/>
          <c:dLbls>
            <c:showCatName val="1"/>
            <c:showPercent val="1"/>
            <c:showLeaderLines val="1"/>
          </c:dLbls>
          <c:cat>
            <c:strRef>
              <c:f>Sheet11!$A$1:$A$8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Sheet11!$G$1:$G$8</c:f>
              <c:numCache>
                <c:formatCode>General</c:formatCode>
                <c:ptCount val="8"/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2000">
          <a:latin typeface="微软雅黑" pitchFamily="34" charset="-122"/>
          <a:ea typeface="微软雅黑" pitchFamily="34" charset="-122"/>
        </a:defRPr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layout/>
    </c:title>
    <c:plotArea>
      <c:layout/>
      <c:pie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strRef>
              <c:f>Sheet8!$A$1:$A$8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Sheet8!$B$1:$B$8</c:f>
              <c:numCache>
                <c:formatCode>General</c:formatCode>
                <c:ptCount val="8"/>
                <c:pt idx="0">
                  <c:v>6845.7500000000009</c:v>
                </c:pt>
                <c:pt idx="1">
                  <c:v>1344.42</c:v>
                </c:pt>
                <c:pt idx="2">
                  <c:v>279.89999999999969</c:v>
                </c:pt>
                <c:pt idx="3">
                  <c:v>2.1800000000000002</c:v>
                </c:pt>
                <c:pt idx="4">
                  <c:v>532.67000000000053</c:v>
                </c:pt>
                <c:pt idx="5">
                  <c:v>59647.620000000075</c:v>
                </c:pt>
                <c:pt idx="6">
                  <c:v>3643.18</c:v>
                </c:pt>
                <c:pt idx="7">
                  <c:v>2391.3599999999992</c:v>
                </c:pt>
              </c:numCache>
            </c:numRef>
          </c:val>
        </c:ser>
        <c:ser>
          <c:idx val="1"/>
          <c:order val="1"/>
          <c:dLbls>
            <c:showCatName val="1"/>
            <c:showPercent val="1"/>
            <c:showLeaderLines val="1"/>
          </c:dLbls>
          <c:cat>
            <c:strRef>
              <c:f>Sheet8!$A$1:$A$8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Sheet8!$C$1:$C$8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dLbls>
            <c:showCatName val="1"/>
            <c:showPercent val="1"/>
            <c:showLeaderLines val="1"/>
          </c:dLbls>
          <c:cat>
            <c:strRef>
              <c:f>Sheet8!$A$1:$A$8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Sheet8!$D$1:$D$8</c:f>
              <c:numCache>
                <c:formatCode>General</c:formatCode>
                <c:ptCount val="8"/>
              </c:numCache>
            </c:numRef>
          </c:val>
        </c:ser>
        <c:ser>
          <c:idx val="3"/>
          <c:order val="3"/>
          <c:dLbls>
            <c:showCatName val="1"/>
            <c:showPercent val="1"/>
            <c:showLeaderLines val="1"/>
          </c:dLbls>
          <c:cat>
            <c:strRef>
              <c:f>Sheet8!$A$1:$A$8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Sheet8!$E$1:$E$8</c:f>
              <c:numCache>
                <c:formatCode>General</c:formatCode>
                <c:ptCount val="8"/>
              </c:numCache>
            </c:numRef>
          </c:val>
        </c:ser>
        <c:ser>
          <c:idx val="4"/>
          <c:order val="4"/>
          <c:dLbls>
            <c:showCatName val="1"/>
            <c:showPercent val="1"/>
            <c:showLeaderLines val="1"/>
          </c:dLbls>
          <c:cat>
            <c:strRef>
              <c:f>Sheet8!$A$1:$A$8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Sheet8!$F$1:$F$8</c:f>
              <c:numCache>
                <c:formatCode>General</c:formatCode>
                <c:ptCount val="8"/>
              </c:numCache>
            </c:numRef>
          </c:val>
        </c:ser>
        <c:ser>
          <c:idx val="5"/>
          <c:order val="5"/>
          <c:dLbls>
            <c:showCatName val="1"/>
            <c:showPercent val="1"/>
            <c:showLeaderLines val="1"/>
          </c:dLbls>
          <c:cat>
            <c:strRef>
              <c:f>Sheet8!$A$1:$A$8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Sheet8!$G$1:$G$8</c:f>
              <c:numCache>
                <c:formatCode>General</c:formatCode>
                <c:ptCount val="8"/>
              </c:numCache>
            </c:numRef>
          </c:val>
        </c:ser>
        <c:ser>
          <c:idx val="6"/>
          <c:order val="6"/>
          <c:dLbls>
            <c:showCatName val="1"/>
            <c:showPercent val="1"/>
            <c:showLeaderLines val="1"/>
          </c:dLbls>
          <c:cat>
            <c:strRef>
              <c:f>Sheet8!$A$1:$A$8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Sheet8!$H$1:$H$8</c:f>
              <c:numCache>
                <c:formatCode>General</c:formatCode>
                <c:ptCount val="8"/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2000">
          <a:latin typeface="微软雅黑" pitchFamily="34" charset="-122"/>
          <a:ea typeface="微软雅黑" pitchFamily="34" charset="-122"/>
        </a:defRPr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style val="5"/>
  <c:chart>
    <c:plotArea>
      <c:layout>
        <c:manualLayout>
          <c:layoutTarget val="inner"/>
          <c:xMode val="edge"/>
          <c:yMode val="edge"/>
          <c:x val="0.46304680493100192"/>
          <c:y val="4.6519285913435182E-2"/>
          <c:w val="0.45946694212320088"/>
          <c:h val="0.86561977470487228"/>
        </c:manualLayout>
      </c:layout>
      <c:barChart>
        <c:barDir val="bar"/>
        <c:grouping val="clustered"/>
        <c:ser>
          <c:idx val="0"/>
          <c:order val="0"/>
          <c:cat>
            <c:strRef>
              <c:f>Sheet13!$A$1:$A$8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Sheet13!$B$1:$B$8</c:f>
              <c:numCache>
                <c:formatCode>General</c:formatCode>
                <c:ptCount val="8"/>
                <c:pt idx="0">
                  <c:v>8763.34</c:v>
                </c:pt>
                <c:pt idx="1">
                  <c:v>602.76</c:v>
                </c:pt>
                <c:pt idx="2">
                  <c:v>159.9</c:v>
                </c:pt>
                <c:pt idx="3">
                  <c:v>80.59</c:v>
                </c:pt>
                <c:pt idx="4">
                  <c:v>527.23</c:v>
                </c:pt>
                <c:pt idx="5">
                  <c:v>56736.320000000102</c:v>
                </c:pt>
                <c:pt idx="6">
                  <c:v>2779.190000000001</c:v>
                </c:pt>
                <c:pt idx="7">
                  <c:v>3616.2000000000007</c:v>
                </c:pt>
              </c:numCache>
            </c:numRef>
          </c:val>
        </c:ser>
        <c:ser>
          <c:idx val="1"/>
          <c:order val="1"/>
          <c:cat>
            <c:strRef>
              <c:f>Sheet13!$A$1:$A$8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Sheet13!$C$1:$C$8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cat>
            <c:strRef>
              <c:f>Sheet13!$A$1:$A$8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Sheet13!$D$1:$D$8</c:f>
              <c:numCache>
                <c:formatCode>General</c:formatCode>
                <c:ptCount val="8"/>
              </c:numCache>
            </c:numRef>
          </c:val>
        </c:ser>
        <c:ser>
          <c:idx val="3"/>
          <c:order val="3"/>
          <c:cat>
            <c:strRef>
              <c:f>Sheet13!$A$1:$A$8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Sheet13!$E$1:$E$8</c:f>
              <c:numCache>
                <c:formatCode>General</c:formatCode>
                <c:ptCount val="8"/>
              </c:numCache>
            </c:numRef>
          </c:val>
        </c:ser>
        <c:ser>
          <c:idx val="4"/>
          <c:order val="4"/>
          <c:cat>
            <c:strRef>
              <c:f>Sheet13!$A$1:$A$8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Sheet13!$F$1:$F$8</c:f>
              <c:numCache>
                <c:formatCode>General</c:formatCode>
                <c:ptCount val="8"/>
              </c:numCache>
            </c:numRef>
          </c:val>
        </c:ser>
        <c:ser>
          <c:idx val="5"/>
          <c:order val="5"/>
          <c:cat>
            <c:strRef>
              <c:f>Sheet13!$A$1:$A$8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Sheet13!$G$1:$G$8</c:f>
              <c:numCache>
                <c:formatCode>General</c:formatCode>
                <c:ptCount val="8"/>
              </c:numCache>
            </c:numRef>
          </c:val>
        </c:ser>
        <c:axId val="128872832"/>
        <c:axId val="128874368"/>
      </c:barChart>
      <c:catAx>
        <c:axId val="128872832"/>
        <c:scaling>
          <c:orientation val="minMax"/>
        </c:scaling>
        <c:axPos val="l"/>
        <c:tickLblPos val="nextTo"/>
        <c:crossAx val="128874368"/>
        <c:crosses val="autoZero"/>
        <c:auto val="1"/>
        <c:lblAlgn val="ctr"/>
        <c:lblOffset val="100"/>
      </c:catAx>
      <c:valAx>
        <c:axId val="128874368"/>
        <c:scaling>
          <c:orientation val="minMax"/>
        </c:scaling>
        <c:axPos val="b"/>
        <c:majorGridlines/>
        <c:numFmt formatCode="General" sourceLinked="1"/>
        <c:tickLblPos val="nextTo"/>
        <c:crossAx val="1288728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000">
          <a:latin typeface="微软雅黑" pitchFamily="34" charset="-122"/>
          <a:ea typeface="微软雅黑" pitchFamily="34" charset="-122"/>
        </a:defRPr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Sheet8!$B$1</c:f>
              <c:strCache>
                <c:ptCount val="1"/>
                <c:pt idx="0">
                  <c:v>7月</c:v>
                </c:pt>
              </c:strCache>
            </c:strRef>
          </c:tx>
          <c:cat>
            <c:strRef>
              <c:f>Sheet8!$A$2:$A$9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Sheet8!$B$2:$B$9</c:f>
              <c:numCache>
                <c:formatCode>General</c:formatCode>
                <c:ptCount val="8"/>
                <c:pt idx="0">
                  <c:v>6845.7500000000009</c:v>
                </c:pt>
                <c:pt idx="1">
                  <c:v>1344.42</c:v>
                </c:pt>
                <c:pt idx="2">
                  <c:v>279.89999999999986</c:v>
                </c:pt>
                <c:pt idx="3">
                  <c:v>2.1800000000000002</c:v>
                </c:pt>
                <c:pt idx="4">
                  <c:v>532.6700000000003</c:v>
                </c:pt>
                <c:pt idx="5">
                  <c:v>59647.620000000075</c:v>
                </c:pt>
                <c:pt idx="6">
                  <c:v>3643.18</c:v>
                </c:pt>
                <c:pt idx="7">
                  <c:v>2391.3599999999992</c:v>
                </c:pt>
              </c:numCache>
            </c:numRef>
          </c:val>
        </c:ser>
        <c:ser>
          <c:idx val="1"/>
          <c:order val="1"/>
          <c:tx>
            <c:strRef>
              <c:f>Sheet8!$C$1</c:f>
              <c:strCache>
                <c:ptCount val="1"/>
                <c:pt idx="0">
                  <c:v>8月</c:v>
                </c:pt>
              </c:strCache>
            </c:strRef>
          </c:tx>
          <c:cat>
            <c:strRef>
              <c:f>Sheet8!$A$2:$A$9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Sheet8!$C$2:$C$9</c:f>
              <c:numCache>
                <c:formatCode>General</c:formatCode>
                <c:ptCount val="8"/>
                <c:pt idx="0">
                  <c:v>8763.34</c:v>
                </c:pt>
                <c:pt idx="1">
                  <c:v>602.76</c:v>
                </c:pt>
                <c:pt idx="2">
                  <c:v>159.9</c:v>
                </c:pt>
                <c:pt idx="3">
                  <c:v>80.59</c:v>
                </c:pt>
                <c:pt idx="4">
                  <c:v>527.23</c:v>
                </c:pt>
                <c:pt idx="5">
                  <c:v>56736.320000000102</c:v>
                </c:pt>
                <c:pt idx="6">
                  <c:v>2779.190000000001</c:v>
                </c:pt>
                <c:pt idx="7">
                  <c:v>3616.2000000000007</c:v>
                </c:pt>
              </c:numCache>
            </c:numRef>
          </c:val>
        </c:ser>
        <c:axId val="129627648"/>
        <c:axId val="129629184"/>
      </c:barChart>
      <c:catAx>
        <c:axId val="129627648"/>
        <c:scaling>
          <c:orientation val="minMax"/>
        </c:scaling>
        <c:axPos val="b"/>
        <c:majorTickMark val="none"/>
        <c:tickLblPos val="nextTo"/>
        <c:crossAx val="129629184"/>
        <c:crosses val="autoZero"/>
        <c:auto val="1"/>
        <c:lblAlgn val="ctr"/>
        <c:lblOffset val="100"/>
      </c:catAx>
      <c:valAx>
        <c:axId val="12962918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96276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E2053F-4109-40B6-A581-C2B195907298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452CA4-2653-466D-8D67-955B4CFE57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4632" cy="1440160"/>
          </a:xfrm>
        </p:spPr>
        <p:txBody>
          <a:bodyPr>
            <a:normAutofit/>
          </a:bodyPr>
          <a:lstStyle/>
          <a:p>
            <a:r>
              <a:rPr lang="zh-CN" altLang="en-US" sz="6600" b="1" dirty="0" smtClean="0">
                <a:latin typeface="微软雅黑" pitchFamily="34" charset="-122"/>
                <a:ea typeface="微软雅黑" pitchFamily="34" charset="-122"/>
              </a:rPr>
              <a:t>太极奎光数据分析</a:t>
            </a:r>
            <a:endParaRPr lang="zh-CN" altLang="en-US" sz="6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月</a:t>
            </a:r>
            <a:endParaRPr lang="zh-CN" altLang="en-US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</a:rPr>
              <a:t>奎光店：钱亚辉</a:t>
            </a:r>
            <a:endParaRPr lang="zh-CN" altLang="en-US" sz="2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 dirty="0" smtClean="0"/>
          </a:p>
          <a:p>
            <a:endParaRPr lang="zh-CN" altLang="en-US" dirty="0"/>
          </a:p>
        </p:txBody>
      </p:sp>
      <p:pic>
        <p:nvPicPr>
          <p:cNvPr id="5" name="图片 4" descr="m_13550552838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836712"/>
            <a:ext cx="8001000" cy="45053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_140625140709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548680"/>
            <a:ext cx="7715249" cy="57864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5895528"/>
          </a:xfrm>
        </p:spPr>
        <p:txBody>
          <a:bodyPr>
            <a:normAutofit fontScale="90000"/>
          </a:bodyPr>
          <a:lstStyle/>
          <a:p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月销售前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名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月销售后十名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月大类对比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</a:b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733256"/>
            <a:ext cx="45719" cy="13414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 8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月销售前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名</a:t>
            </a:r>
            <a:endParaRPr lang="en-US" altLang="zh-CN" sz="40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endParaRPr lang="en-US" altLang="zh-CN" sz="40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40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40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 8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月销售后十名</a:t>
            </a:r>
            <a:endParaRPr lang="en-US" altLang="zh-CN" sz="40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endParaRPr lang="en-US" altLang="zh-CN" sz="40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40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40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None/>
            </a:pP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 7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4000" b="1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月大类对比</a:t>
            </a:r>
            <a:endParaRPr lang="en-US" altLang="zh-CN" sz="40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内容占位符 10"/>
          <p:cNvGraphicFramePr>
            <a:graphicFrameLocks noGrp="1"/>
          </p:cNvGraphicFramePr>
          <p:nvPr>
            <p:ph idx="1"/>
          </p:nvPr>
        </p:nvGraphicFramePr>
        <p:xfrm>
          <a:off x="251521" y="1196757"/>
          <a:ext cx="8568954" cy="6924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179"/>
                <a:gridCol w="1392155"/>
                <a:gridCol w="1392155"/>
                <a:gridCol w="1392155"/>
                <a:gridCol w="1392155"/>
                <a:gridCol w="1392155"/>
              </a:tblGrid>
              <a:tr h="495217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latin typeface="宋体"/>
                        </a:rPr>
                        <a:t>序号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>
                          <a:latin typeface="宋体"/>
                        </a:rPr>
                        <a:t>货品</a:t>
                      </a:r>
                      <a:r>
                        <a:rPr lang="en-US" sz="2000" b="1" i="0" u="none" strike="noStrike">
                          <a:latin typeface="宋体"/>
                        </a:rPr>
                        <a:t>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>
                          <a:latin typeface="宋体"/>
                        </a:rPr>
                        <a:t>货品名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>
                          <a:latin typeface="宋体"/>
                        </a:rPr>
                        <a:t>单位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>
                          <a:latin typeface="宋体"/>
                        </a:rPr>
                        <a:t>数量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>
                          <a:latin typeface="宋体"/>
                        </a:rPr>
                        <a:t>收入</a:t>
                      </a:r>
                    </a:p>
                  </a:txBody>
                  <a:tcPr marL="9525" marR="9525" marT="9525" marB="0" anchor="b"/>
                </a:tc>
              </a:tr>
              <a:tr h="58489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宋体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4077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拉米夫定片</a:t>
                      </a:r>
                      <a:r>
                        <a:rPr lang="en-US" altLang="zh-CN" sz="2000" b="0" i="0" u="none" strike="noStrike">
                          <a:latin typeface="宋体"/>
                        </a:rPr>
                        <a:t>(</a:t>
                      </a:r>
                      <a:r>
                        <a:rPr lang="zh-CN" altLang="en-US" sz="2000" b="0" i="0" u="none" strike="noStrike">
                          <a:latin typeface="宋体"/>
                        </a:rPr>
                        <a:t>贺普丁片</a:t>
                      </a:r>
                      <a:r>
                        <a:rPr lang="en-US" altLang="zh-CN" sz="2000" b="0" i="0" u="none" strike="noStrike"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1622.6</a:t>
                      </a:r>
                    </a:p>
                  </a:txBody>
                  <a:tcPr marL="9525" marR="9525" marT="9525" marB="0" anchor="b"/>
                </a:tc>
              </a:tr>
              <a:tr h="68585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23896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latin typeface="宋体"/>
                        </a:rPr>
                        <a:t>枸橼酸西地那非片</a:t>
                      </a:r>
                      <a:r>
                        <a:rPr lang="en-US" altLang="zh-CN" sz="2000" b="0" i="0" u="none" strike="noStrike" dirty="0">
                          <a:latin typeface="宋体"/>
                        </a:rPr>
                        <a:t>(</a:t>
                      </a:r>
                      <a:r>
                        <a:rPr lang="zh-CN" altLang="en-US" sz="2000" b="0" i="0" u="none" strike="noStrike" dirty="0">
                          <a:latin typeface="宋体"/>
                        </a:rPr>
                        <a:t>万艾可</a:t>
                      </a:r>
                      <a:r>
                        <a:rPr lang="en-US" altLang="zh-CN" sz="2000" b="0" i="0" u="none" strike="noStrike" dirty="0"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990</a:t>
                      </a:r>
                    </a:p>
                  </a:txBody>
                  <a:tcPr marL="9525" marR="9525" marT="9525" marB="0" anchor="b"/>
                </a:tc>
              </a:tr>
              <a:tr h="4952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宋体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47683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藿香正气口服液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859</a:t>
                      </a:r>
                    </a:p>
                  </a:txBody>
                  <a:tcPr marL="9525" marR="9525" marT="9525" marB="0" anchor="b"/>
                </a:tc>
              </a:tr>
              <a:tr h="4952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宋体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117372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清肺止咳丸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18.6663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748.43</a:t>
                      </a:r>
                    </a:p>
                  </a:txBody>
                  <a:tcPr marL="9525" marR="9525" marT="9525" marB="0" anchor="b"/>
                </a:tc>
              </a:tr>
              <a:tr h="4952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宋体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43016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阿奇霉素片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26.5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715.5</a:t>
                      </a:r>
                    </a:p>
                  </a:txBody>
                  <a:tcPr marL="9525" marR="9525" marT="9525" marB="0" anchor="b"/>
                </a:tc>
              </a:tr>
              <a:tr h="4952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宋体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38802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阿德福韦酯片</a:t>
                      </a:r>
                      <a:r>
                        <a:rPr lang="en-US" altLang="zh-CN" sz="2000" b="0" i="0" u="none" strike="noStrike">
                          <a:latin typeface="宋体"/>
                        </a:rPr>
                        <a:t>(</a:t>
                      </a:r>
                      <a:r>
                        <a:rPr lang="zh-CN" altLang="en-US" sz="2000" b="0" i="0" u="none" strike="noStrike">
                          <a:latin typeface="宋体"/>
                        </a:rPr>
                        <a:t>代丁</a:t>
                      </a:r>
                      <a:r>
                        <a:rPr lang="en-US" altLang="zh-CN" sz="2000" b="0" i="0" u="none" strike="noStrike"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693.5</a:t>
                      </a:r>
                    </a:p>
                  </a:txBody>
                  <a:tcPr marL="9525" marR="9525" marT="9525" marB="0" anchor="b"/>
                </a:tc>
              </a:tr>
              <a:tr h="4952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宋体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48569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西洋参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瓶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693</a:t>
                      </a:r>
                    </a:p>
                  </a:txBody>
                  <a:tcPr marL="9525" marR="9525" marT="9525" marB="0" anchor="b"/>
                </a:tc>
              </a:tr>
              <a:tr h="4944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宋体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72966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加巴喷丁胶囊</a:t>
                      </a:r>
                      <a:r>
                        <a:rPr lang="en-US" altLang="zh-CN" sz="2000" b="0" i="0" u="none" strike="noStrike">
                          <a:latin typeface="宋体"/>
                        </a:rPr>
                        <a:t>(</a:t>
                      </a:r>
                      <a:r>
                        <a:rPr lang="zh-CN" altLang="en-US" sz="2000" b="0" i="0" u="none" strike="noStrike">
                          <a:latin typeface="宋体"/>
                        </a:rPr>
                        <a:t>派汀</a:t>
                      </a:r>
                      <a:r>
                        <a:rPr lang="en-US" altLang="zh-CN" sz="2000" b="0" i="0" u="none" strike="noStrike"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678.26</a:t>
                      </a:r>
                    </a:p>
                  </a:txBody>
                  <a:tcPr marL="9525" marR="9525" marT="9525" marB="0" anchor="b"/>
                </a:tc>
              </a:tr>
              <a:tr h="4952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宋体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134167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蒲地蓝消炎口服液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656.4</a:t>
                      </a:r>
                    </a:p>
                  </a:txBody>
                  <a:tcPr marL="9525" marR="9525" marT="9525" marB="0" anchor="b"/>
                </a:tc>
              </a:tr>
              <a:tr h="4952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宋体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52451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维生素</a:t>
                      </a:r>
                      <a:r>
                        <a:rPr lang="en-US" altLang="zh-CN" sz="2000" b="0" i="0" u="none" strike="noStrike">
                          <a:latin typeface="宋体"/>
                        </a:rPr>
                        <a:t>B</a:t>
                      </a:r>
                      <a:r>
                        <a:rPr lang="zh-CN" altLang="en-US" sz="2000" b="0" i="0" u="none" strike="noStrike">
                          <a:latin typeface="宋体"/>
                        </a:rPr>
                        <a:t>族片</a:t>
                      </a:r>
                      <a:r>
                        <a:rPr lang="en-US" altLang="zh-CN" sz="2000" b="0" i="0" u="none" strike="noStrike">
                          <a:latin typeface="宋体"/>
                        </a:rPr>
                        <a:t>(</a:t>
                      </a:r>
                      <a:r>
                        <a:rPr lang="zh-CN" altLang="en-US" sz="2000" b="0" i="0" u="none" strike="noStrike">
                          <a:latin typeface="宋体"/>
                        </a:rPr>
                        <a:t>汤臣倍健</a:t>
                      </a:r>
                      <a:r>
                        <a:rPr lang="en-US" altLang="zh-CN" sz="2000" b="0" i="0" u="none" strike="noStrike"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宋体"/>
                        </a:rPr>
                        <a:t>瓶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宋体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latin typeface="宋体"/>
                        </a:rPr>
                        <a:t>592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月销售数量</a:t>
            </a:r>
            <a:r>
              <a:rPr lang="zh-CN" altLang="en-US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前</a:t>
            </a:r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名药品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2"/>
          </p:nvPr>
        </p:nvSpPr>
        <p:spPr>
          <a:xfrm>
            <a:off x="6660232" y="1340768"/>
            <a:ext cx="2232248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sz="2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000" dirty="0" smtClean="0"/>
              <a:t>拉米夫定片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贺普丁片</a:t>
            </a:r>
            <a:r>
              <a:rPr lang="en-US" altLang="zh-CN" sz="2000" dirty="0" smtClean="0"/>
              <a:t>)</a:t>
            </a:r>
            <a:r>
              <a:rPr lang="zh-CN" altLang="en-US" sz="2000" dirty="0" smtClean="0"/>
              <a:t> 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000" dirty="0" smtClean="0"/>
              <a:t>藿香</a:t>
            </a:r>
            <a:r>
              <a:rPr lang="zh-CN" altLang="en-US" sz="2000" dirty="0" smtClean="0"/>
              <a:t>正气</a:t>
            </a:r>
            <a:r>
              <a:rPr lang="zh-CN" altLang="en-US" sz="2000" dirty="0" smtClean="0"/>
              <a:t>口服液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000" dirty="0" smtClean="0"/>
              <a:t>舒</a:t>
            </a:r>
            <a:r>
              <a:rPr lang="zh-CN" altLang="en-US" sz="2000" dirty="0" smtClean="0"/>
              <a:t>筋健腰丸 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000" dirty="0" smtClean="0"/>
              <a:t>汤</a:t>
            </a:r>
            <a:r>
              <a:rPr lang="zh-CN" altLang="en-US" sz="2000" dirty="0" smtClean="0"/>
              <a:t>臣倍健蛋白质</a:t>
            </a:r>
            <a:r>
              <a:rPr lang="zh-CN" altLang="en-US" sz="2000" dirty="0" smtClean="0"/>
              <a:t>粉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dirty="0" smtClean="0">
                <a:solidFill>
                  <a:srgbClr val="FF0000"/>
                </a:solidFill>
              </a:rPr>
              <a:t> </a:t>
            </a:r>
            <a:r>
              <a:rPr lang="zh-CN" altLang="en-US" sz="2000" dirty="0" smtClean="0"/>
              <a:t>葡萄糖酸钙锌口服溶液 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2000" dirty="0" smtClean="0"/>
              <a:t>阿德福韦</a:t>
            </a:r>
            <a:r>
              <a:rPr lang="zh-CN" altLang="en-US" sz="2000" dirty="0" smtClean="0"/>
              <a:t>酯片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贺维力</a:t>
            </a:r>
            <a:r>
              <a:rPr lang="en-US" altLang="zh-CN" sz="2000" dirty="0" smtClean="0"/>
              <a:t>)</a:t>
            </a:r>
            <a:r>
              <a:rPr lang="zh-CN" altLang="en-US" sz="2000" dirty="0" smtClean="0"/>
              <a:t> 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/>
              <a:t>何氏</a:t>
            </a:r>
            <a:r>
              <a:rPr lang="zh-CN" altLang="en-US" sz="2000" dirty="0" smtClean="0"/>
              <a:t>狐臭</a:t>
            </a:r>
            <a:r>
              <a:rPr lang="zh-CN" altLang="en-US" sz="2000" dirty="0" smtClean="0"/>
              <a:t>净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/>
              <a:t> </a:t>
            </a:r>
            <a:r>
              <a:rPr lang="zh-CN" altLang="en-US" sz="2000" dirty="0" smtClean="0"/>
              <a:t>阿胶 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/>
              <a:t>复方</a:t>
            </a:r>
            <a:r>
              <a:rPr lang="zh-CN" altLang="en-US" sz="2000" dirty="0" smtClean="0"/>
              <a:t>甘草</a:t>
            </a:r>
            <a:r>
              <a:rPr lang="zh-CN" altLang="en-US" sz="2000" dirty="0" smtClean="0"/>
              <a:t>酸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000" dirty="0" smtClean="0"/>
              <a:t>阿</a:t>
            </a:r>
            <a:r>
              <a:rPr lang="zh-CN" altLang="en-US" sz="2000" dirty="0" smtClean="0"/>
              <a:t>奇霉素片 </a:t>
            </a:r>
            <a:endParaRPr lang="zh-CN" altLang="en-US" sz="20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月对比</a:t>
            </a:r>
            <a:r>
              <a:rPr lang="en-US" altLang="zh-CN" dirty="0" smtClean="0"/>
              <a:t>7</a:t>
            </a:r>
            <a:r>
              <a:rPr lang="zh-CN" altLang="en-US" dirty="0" smtClean="0"/>
              <a:t>月前十名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</a:t>
            </a:r>
            <a:r>
              <a:rPr lang="en-US" altLang="zh-CN" dirty="0" smtClean="0"/>
              <a:t>     8</a:t>
            </a:r>
            <a:r>
              <a:rPr lang="zh-CN" altLang="en-US" dirty="0" smtClean="0"/>
              <a:t>月只有阿奇霉素在上升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sz="half" idx="1"/>
          </p:nvPr>
        </p:nvGraphicFramePr>
        <p:xfrm>
          <a:off x="395288" y="1700213"/>
          <a:ext cx="6264275" cy="4383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323528" y="1556792"/>
          <a:ext cx="8229600" cy="5128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序号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货品</a:t>
                      </a:r>
                      <a:r>
                        <a:rPr lang="en-US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货品名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单位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数量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收入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9901851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毛巾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2182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清眩片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瓶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59176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精制狗皮膏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0.14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25291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大腹皮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10g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4.2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0.67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25285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薄荷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10g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4.2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0.76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2227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维生素</a:t>
                      </a:r>
                      <a:r>
                        <a:rPr 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B6</a:t>
                      </a:r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瓶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0.76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35837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医用脱脂纱布垫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包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0.02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0.9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13822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醋炙艾叶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10g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0.96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39390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盐酸金霉素眼膏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1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119117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医用胶带</a:t>
                      </a:r>
                      <a:r>
                        <a:rPr lang="en-US" altLang="zh-CN" sz="2000" b="0" i="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(</a:t>
                      </a:r>
                      <a:r>
                        <a:rPr lang="zh-CN" altLang="en-US" sz="2000" b="0" i="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氧化锌胶带）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0" y="0"/>
            <a:ext cx="6203032" cy="101297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月后十名的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药品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有的是赠品中药销售不好</a:t>
            </a:r>
            <a:endParaRPr lang="zh-CN" altLang="en-US" sz="22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内容占位符 10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月大类分析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与</a:t>
            </a:r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月对比大类分析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quarter" idx="2"/>
          </p:nvPr>
        </p:nvGraphicFramePr>
        <p:xfrm>
          <a:off x="0" y="1052736"/>
          <a:ext cx="8892480" cy="4805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内容占位符 7"/>
          <p:cNvGraphicFramePr>
            <a:graphicFrameLocks noGrp="1"/>
          </p:cNvGraphicFramePr>
          <p:nvPr>
            <p:ph sz="quarter" idx="4"/>
          </p:nvPr>
        </p:nvGraphicFramePr>
        <p:xfrm flipH="1">
          <a:off x="8613775" y="1484785"/>
          <a:ext cx="62681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文本占位符 8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卖</a:t>
            </a:r>
            <a:r>
              <a:rPr lang="zh-CN" altLang="en-US" dirty="0" smtClean="0"/>
              <a:t>保健品也得注意其他的销售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月药品</a:t>
            </a:r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器械等下降</a:t>
            </a:r>
            <a:endParaRPr lang="en-US" altLang="zh-CN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保健品</a:t>
            </a:r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中药上升</a:t>
            </a:r>
            <a:endParaRPr lang="zh-CN" altLang="en-US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537321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月总的销售比</a:t>
            </a:r>
            <a:r>
              <a:rPr lang="en-US" altLang="zh-CN" dirty="0" smtClean="0"/>
              <a:t>7</a:t>
            </a:r>
            <a:r>
              <a:rPr lang="zh-CN" altLang="en-US" dirty="0" smtClean="0"/>
              <a:t>月下降了</a:t>
            </a:r>
            <a:r>
              <a:rPr lang="en-US" altLang="zh-CN" dirty="0" smtClean="0">
                <a:solidFill>
                  <a:srgbClr val="FF0000"/>
                </a:solidFill>
              </a:rPr>
              <a:t>1421.55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3" name="图表 2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</TotalTime>
  <Words>384</Words>
  <Application>Microsoft Office PowerPoint</Application>
  <PresentationFormat>全屏显示(4:3)</PresentationFormat>
  <Paragraphs>168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聚合</vt:lpstr>
      <vt:lpstr>太极奎光数据分析</vt:lpstr>
      <vt:lpstr>幻灯片 2</vt:lpstr>
      <vt:lpstr>  8月销售前10名   8月销售后十名   7月8月大类对比  </vt:lpstr>
      <vt:lpstr>8月销售数量前10名药品</vt:lpstr>
      <vt:lpstr>8月对比7月前十名       8月只有阿奇霉素在上升</vt:lpstr>
      <vt:lpstr>8月后十名的药品         有的是赠品中药销售不好</vt:lpstr>
      <vt:lpstr>8月大类分析</vt:lpstr>
      <vt:lpstr>与7月对比大类分析</vt:lpstr>
      <vt:lpstr>8月总的销售比7月下降了1421.55</vt:lpstr>
      <vt:lpstr>幻灯片 10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太极奎光数据分析</dc:title>
  <dc:creator>个人用户</dc:creator>
  <cp:lastModifiedBy>个人用户</cp:lastModifiedBy>
  <cp:revision>47</cp:revision>
  <dcterms:created xsi:type="dcterms:W3CDTF">2015-09-09T15:47:51Z</dcterms:created>
  <dcterms:modified xsi:type="dcterms:W3CDTF">2015-09-17T09:30:53Z</dcterms:modified>
</cp:coreProperties>
</file>